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0" r:id="rId3"/>
    <p:sldId id="281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6858000" type="screen4x3"/>
  <p:notesSz cx="6858000" cy="9144000"/>
  <p:defaultTextStyle>
    <a:defPPr>
      <a:defRPr lang="en-US"/>
    </a:defPPr>
    <a:lvl1pPr marL="0" algn="l" defTabSz="9142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28" algn="l" defTabSz="9142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56" algn="l" defTabSz="9142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85" algn="l" defTabSz="9142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14" algn="l" defTabSz="9142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642" algn="l" defTabSz="9142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770" algn="l" defTabSz="9142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899" algn="l" defTabSz="9142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027" algn="l" defTabSz="9142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666" y="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8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2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5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64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77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89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02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28" indent="0">
              <a:buNone/>
              <a:defRPr sz="2000" b="1"/>
            </a:lvl2pPr>
            <a:lvl3pPr marL="914256" indent="0">
              <a:buNone/>
              <a:defRPr sz="1800" b="1"/>
            </a:lvl3pPr>
            <a:lvl4pPr marL="1371385" indent="0">
              <a:buNone/>
              <a:defRPr sz="1600" b="1"/>
            </a:lvl4pPr>
            <a:lvl5pPr marL="1828514" indent="0">
              <a:buNone/>
              <a:defRPr sz="1600" b="1"/>
            </a:lvl5pPr>
            <a:lvl6pPr marL="2285642" indent="0">
              <a:buNone/>
              <a:defRPr sz="1600" b="1"/>
            </a:lvl6pPr>
            <a:lvl7pPr marL="2742770" indent="0">
              <a:buNone/>
              <a:defRPr sz="1600" b="1"/>
            </a:lvl7pPr>
            <a:lvl8pPr marL="3199899" indent="0">
              <a:buNone/>
              <a:defRPr sz="1600" b="1"/>
            </a:lvl8pPr>
            <a:lvl9pPr marL="3657027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28" indent="0">
              <a:buNone/>
              <a:defRPr sz="2000" b="1"/>
            </a:lvl2pPr>
            <a:lvl3pPr marL="914256" indent="0">
              <a:buNone/>
              <a:defRPr sz="1800" b="1"/>
            </a:lvl3pPr>
            <a:lvl4pPr marL="1371385" indent="0">
              <a:buNone/>
              <a:defRPr sz="1600" b="1"/>
            </a:lvl4pPr>
            <a:lvl5pPr marL="1828514" indent="0">
              <a:buNone/>
              <a:defRPr sz="1600" b="1"/>
            </a:lvl5pPr>
            <a:lvl6pPr marL="2285642" indent="0">
              <a:buNone/>
              <a:defRPr sz="1600" b="1"/>
            </a:lvl6pPr>
            <a:lvl7pPr marL="2742770" indent="0">
              <a:buNone/>
              <a:defRPr sz="1600" b="1"/>
            </a:lvl7pPr>
            <a:lvl8pPr marL="3199899" indent="0">
              <a:buNone/>
              <a:defRPr sz="1600" b="1"/>
            </a:lvl8pPr>
            <a:lvl9pPr marL="3657027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28" indent="0">
              <a:buNone/>
              <a:defRPr sz="1200"/>
            </a:lvl2pPr>
            <a:lvl3pPr marL="914256" indent="0">
              <a:buNone/>
              <a:defRPr sz="1000"/>
            </a:lvl3pPr>
            <a:lvl4pPr marL="1371385" indent="0">
              <a:buNone/>
              <a:defRPr sz="900"/>
            </a:lvl4pPr>
            <a:lvl5pPr marL="1828514" indent="0">
              <a:buNone/>
              <a:defRPr sz="900"/>
            </a:lvl5pPr>
            <a:lvl6pPr marL="2285642" indent="0">
              <a:buNone/>
              <a:defRPr sz="900"/>
            </a:lvl6pPr>
            <a:lvl7pPr marL="2742770" indent="0">
              <a:buNone/>
              <a:defRPr sz="900"/>
            </a:lvl7pPr>
            <a:lvl8pPr marL="3199899" indent="0">
              <a:buNone/>
              <a:defRPr sz="900"/>
            </a:lvl8pPr>
            <a:lvl9pPr marL="3657027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28" indent="0">
              <a:buNone/>
              <a:defRPr sz="2800"/>
            </a:lvl2pPr>
            <a:lvl3pPr marL="914256" indent="0">
              <a:buNone/>
              <a:defRPr sz="2400"/>
            </a:lvl3pPr>
            <a:lvl4pPr marL="1371385" indent="0">
              <a:buNone/>
              <a:defRPr sz="2000"/>
            </a:lvl4pPr>
            <a:lvl5pPr marL="1828514" indent="0">
              <a:buNone/>
              <a:defRPr sz="2000"/>
            </a:lvl5pPr>
            <a:lvl6pPr marL="2285642" indent="0">
              <a:buNone/>
              <a:defRPr sz="2000"/>
            </a:lvl6pPr>
            <a:lvl7pPr marL="2742770" indent="0">
              <a:buNone/>
              <a:defRPr sz="2000"/>
            </a:lvl7pPr>
            <a:lvl8pPr marL="3199899" indent="0">
              <a:buNone/>
              <a:defRPr sz="2000"/>
            </a:lvl8pPr>
            <a:lvl9pPr marL="3657027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28" indent="0">
              <a:buNone/>
              <a:defRPr sz="1200"/>
            </a:lvl2pPr>
            <a:lvl3pPr marL="914256" indent="0">
              <a:buNone/>
              <a:defRPr sz="1000"/>
            </a:lvl3pPr>
            <a:lvl4pPr marL="1371385" indent="0">
              <a:buNone/>
              <a:defRPr sz="900"/>
            </a:lvl4pPr>
            <a:lvl5pPr marL="1828514" indent="0">
              <a:buNone/>
              <a:defRPr sz="900"/>
            </a:lvl5pPr>
            <a:lvl6pPr marL="2285642" indent="0">
              <a:buNone/>
              <a:defRPr sz="900"/>
            </a:lvl6pPr>
            <a:lvl7pPr marL="2742770" indent="0">
              <a:buNone/>
              <a:defRPr sz="900"/>
            </a:lvl7pPr>
            <a:lvl8pPr marL="3199899" indent="0">
              <a:buNone/>
              <a:defRPr sz="900"/>
            </a:lvl8pPr>
            <a:lvl9pPr marL="3657027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25" tIns="45713" rIns="91425" bIns="4571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25" tIns="45713" rIns="91425" bIns="4571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25" tIns="45713" rIns="91425" bIns="4571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25" tIns="45713" rIns="91425" bIns="45713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25" tIns="45713" rIns="91425" bIns="45713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256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46" indent="-342846" algn="l" defTabSz="914256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34" indent="-285706" algn="l" defTabSz="914256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21" indent="-228564" algn="l" defTabSz="91425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49" indent="-228564" algn="l" defTabSz="914256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078" indent="-228564" algn="l" defTabSz="914256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06" indent="-228564" algn="l" defTabSz="91425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35" indent="-228564" algn="l" defTabSz="91425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463" indent="-228564" algn="l" defTabSz="91425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91" indent="-228564" algn="l" defTabSz="91425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28" algn="l" defTabSz="9142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56" algn="l" defTabSz="9142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85" algn="l" defTabSz="9142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14" algn="l" defTabSz="9142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42" algn="l" defTabSz="9142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70" algn="l" defTabSz="9142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99" algn="l" defTabSz="9142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27" algn="l" defTabSz="9142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gonal Stripe 5"/>
          <p:cNvSpPr/>
          <p:nvPr/>
        </p:nvSpPr>
        <p:spPr>
          <a:xfrm rot="19032853">
            <a:off x="6800282" y="915966"/>
            <a:ext cx="4665934" cy="5026066"/>
          </a:xfrm>
          <a:prstGeom prst="diagStripe">
            <a:avLst>
              <a:gd name="adj" fmla="val 8787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Diagonal Stripe 6"/>
          <p:cNvSpPr/>
          <p:nvPr/>
        </p:nvSpPr>
        <p:spPr>
          <a:xfrm rot="8221342">
            <a:off x="-2331795" y="920455"/>
            <a:ext cx="4674677" cy="5017445"/>
          </a:xfrm>
          <a:prstGeom prst="diagStripe">
            <a:avLst>
              <a:gd name="adj" fmla="val 87599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Diagonal Stripe 8"/>
          <p:cNvSpPr/>
          <p:nvPr/>
        </p:nvSpPr>
        <p:spPr>
          <a:xfrm rot="2827911">
            <a:off x="1463397" y="3498000"/>
            <a:ext cx="6191940" cy="6720001"/>
          </a:xfrm>
          <a:prstGeom prst="diagStripe">
            <a:avLst>
              <a:gd name="adj" fmla="val 91214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400800"/>
            <a:ext cx="13182600" cy="533400"/>
          </a:xfrm>
        </p:spPr>
        <p:txBody>
          <a:bodyPr>
            <a:normAutofit/>
          </a:bodyPr>
          <a:lstStyle/>
          <a:p>
            <a:r>
              <a:rPr lang="en-US" sz="2400" dirty="0"/>
              <a:t>Md. </a:t>
            </a:r>
            <a:r>
              <a:rPr lang="en-US" sz="2400" dirty="0" err="1"/>
              <a:t>Khoshbur</a:t>
            </a:r>
            <a:r>
              <a:rPr lang="en-US" sz="2400" dirty="0"/>
              <a:t> Ali, </a:t>
            </a:r>
            <a:r>
              <a:rPr lang="en-US" sz="2400" dirty="0" err="1"/>
              <a:t>Eb</a:t>
            </a:r>
            <a:r>
              <a:rPr lang="en-US" sz="2400" dirty="0"/>
              <a:t>- Assistant teacher, </a:t>
            </a:r>
            <a:r>
              <a:rPr lang="en-US" sz="2400" dirty="0" err="1"/>
              <a:t>Boiddapur</a:t>
            </a:r>
            <a:r>
              <a:rPr lang="en-US" sz="2400" dirty="0"/>
              <a:t> </a:t>
            </a:r>
            <a:r>
              <a:rPr lang="en-US" sz="2400" dirty="0" err="1"/>
              <a:t>Darus</a:t>
            </a:r>
            <a:r>
              <a:rPr lang="en-US" sz="2400" dirty="0"/>
              <a:t> Salam </a:t>
            </a:r>
            <a:r>
              <a:rPr lang="en-US" sz="2400" dirty="0" err="1"/>
              <a:t>Dakhil</a:t>
            </a:r>
            <a:r>
              <a:rPr lang="en-US" sz="2400" dirty="0"/>
              <a:t> Madrasah, </a:t>
            </a:r>
            <a:r>
              <a:rPr lang="en-US" sz="2400" dirty="0" err="1"/>
              <a:t>Tanore</a:t>
            </a:r>
            <a:r>
              <a:rPr lang="en-US" sz="2400" dirty="0"/>
              <a:t>, </a:t>
            </a:r>
            <a:r>
              <a:rPr lang="en-US" sz="2400" dirty="0" err="1"/>
              <a:t>Rajshahi</a:t>
            </a:r>
            <a:r>
              <a:rPr lang="en-US" sz="2400" dirty="0"/>
              <a:t>.</a:t>
            </a:r>
          </a:p>
        </p:txBody>
      </p:sp>
      <p:sp>
        <p:nvSpPr>
          <p:cNvPr id="8" name="Diagonal Stripe 7"/>
          <p:cNvSpPr/>
          <p:nvPr/>
        </p:nvSpPr>
        <p:spPr>
          <a:xfrm rot="13633144">
            <a:off x="1472907" y="-3359647"/>
            <a:ext cx="6191940" cy="6720001"/>
          </a:xfrm>
          <a:prstGeom prst="diagStripe">
            <a:avLst>
              <a:gd name="adj" fmla="val 91377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Curved Down Ribbon 9"/>
          <p:cNvSpPr/>
          <p:nvPr/>
        </p:nvSpPr>
        <p:spPr>
          <a:xfrm>
            <a:off x="762000" y="533400"/>
            <a:ext cx="7315200" cy="2133600"/>
          </a:xfrm>
          <a:prstGeom prst="ellipseRibbon">
            <a:avLst>
              <a:gd name="adj1" fmla="val 25000"/>
              <a:gd name="adj2" fmla="val 70902"/>
              <a:gd name="adj3" fmla="val 14461"/>
            </a:avLst>
          </a:prstGeom>
          <a:solidFill>
            <a:schemeClr val="tx1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r>
              <a:rPr lang="en-US" sz="6000" dirty="0"/>
              <a:t>Welcome to all</a:t>
            </a:r>
            <a:endParaRPr lang="en-US" sz="160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2986087"/>
            <a:ext cx="7010400" cy="2576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247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9583 -0.01665 L -1.7125 -0.00555 " pathEditMode="relative" rAng="0" ptsTypes="AA">
                                      <p:cBhvr>
                                        <p:cTn id="6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417" y="5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gonal Stripe 5"/>
          <p:cNvSpPr/>
          <p:nvPr/>
        </p:nvSpPr>
        <p:spPr>
          <a:xfrm rot="19032853">
            <a:off x="6800282" y="915966"/>
            <a:ext cx="4665934" cy="5026066"/>
          </a:xfrm>
          <a:prstGeom prst="diagStripe">
            <a:avLst>
              <a:gd name="adj" fmla="val 8787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Diagonal Stripe 6"/>
          <p:cNvSpPr/>
          <p:nvPr/>
        </p:nvSpPr>
        <p:spPr>
          <a:xfrm rot="8221342">
            <a:off x="-2331795" y="920455"/>
            <a:ext cx="4674677" cy="5017445"/>
          </a:xfrm>
          <a:prstGeom prst="diagStripe">
            <a:avLst>
              <a:gd name="adj" fmla="val 87599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Diagonal Stripe 8"/>
          <p:cNvSpPr/>
          <p:nvPr/>
        </p:nvSpPr>
        <p:spPr>
          <a:xfrm rot="2827911">
            <a:off x="1463397" y="3498000"/>
            <a:ext cx="6191940" cy="6720001"/>
          </a:xfrm>
          <a:prstGeom prst="diagStripe">
            <a:avLst>
              <a:gd name="adj" fmla="val 91214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6400800"/>
            <a:ext cx="13182600" cy="533400"/>
          </a:xfrm>
        </p:spPr>
        <p:txBody>
          <a:bodyPr>
            <a:normAutofit/>
          </a:bodyPr>
          <a:lstStyle/>
          <a:p>
            <a:r>
              <a:rPr lang="en-US" sz="2400" dirty="0"/>
              <a:t>Md. </a:t>
            </a:r>
            <a:r>
              <a:rPr lang="en-US" sz="2400" dirty="0" err="1"/>
              <a:t>Khoshbur</a:t>
            </a:r>
            <a:r>
              <a:rPr lang="en-US" sz="2400" dirty="0"/>
              <a:t> Ali, </a:t>
            </a:r>
            <a:r>
              <a:rPr lang="en-US" sz="2400" dirty="0" err="1"/>
              <a:t>Eb</a:t>
            </a:r>
            <a:r>
              <a:rPr lang="en-US" sz="2400" dirty="0"/>
              <a:t>- Assistant teacher, </a:t>
            </a:r>
            <a:r>
              <a:rPr lang="en-US" sz="2400" dirty="0" err="1"/>
              <a:t>Boiddapur</a:t>
            </a:r>
            <a:r>
              <a:rPr lang="en-US" sz="2400" dirty="0"/>
              <a:t> </a:t>
            </a:r>
            <a:r>
              <a:rPr lang="en-US" sz="2400" dirty="0" err="1"/>
              <a:t>Darus</a:t>
            </a:r>
            <a:r>
              <a:rPr lang="en-US" sz="2400" dirty="0"/>
              <a:t> Salam </a:t>
            </a:r>
            <a:r>
              <a:rPr lang="en-US" sz="2400" dirty="0" err="1"/>
              <a:t>Dakhil</a:t>
            </a:r>
            <a:r>
              <a:rPr lang="en-US" sz="2400" dirty="0"/>
              <a:t> Madrasah, </a:t>
            </a:r>
            <a:r>
              <a:rPr lang="en-US" sz="2400" dirty="0" err="1"/>
              <a:t>Tanore</a:t>
            </a:r>
            <a:r>
              <a:rPr lang="en-US" sz="2400" dirty="0"/>
              <a:t>, </a:t>
            </a:r>
            <a:r>
              <a:rPr lang="en-US" sz="2400" dirty="0" err="1"/>
              <a:t>Rajshahi</a:t>
            </a:r>
            <a:r>
              <a:rPr lang="en-US" sz="2400" dirty="0"/>
              <a:t>.</a:t>
            </a:r>
          </a:p>
        </p:txBody>
      </p:sp>
      <p:sp>
        <p:nvSpPr>
          <p:cNvPr id="8" name="Diagonal Stripe 7"/>
          <p:cNvSpPr/>
          <p:nvPr/>
        </p:nvSpPr>
        <p:spPr>
          <a:xfrm rot="13633144">
            <a:off x="1472907" y="-3359647"/>
            <a:ext cx="6191940" cy="6720001"/>
          </a:xfrm>
          <a:prstGeom prst="diagStripe">
            <a:avLst>
              <a:gd name="adj" fmla="val 91377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58867" y="533400"/>
            <a:ext cx="8001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>
                <a:solidFill>
                  <a:srgbClr val="FF0000"/>
                </a:solidFill>
              </a:rPr>
              <a:t>Rule 3: Both----and → </a:t>
            </a:r>
            <a:r>
              <a:rPr lang="bn-IN" sz="4400" dirty="0">
                <a:solidFill>
                  <a:srgbClr val="FF0000"/>
                </a:solidFill>
              </a:rPr>
              <a:t>স্থানে</a:t>
            </a:r>
            <a:r>
              <a:rPr lang="en-US" sz="4400" dirty="0">
                <a:solidFill>
                  <a:srgbClr val="FF0000"/>
                </a:solidFill>
              </a:rPr>
              <a:t> → not only ---- but also.</a:t>
            </a:r>
          </a:p>
          <a:p>
            <a:r>
              <a:rPr lang="en-US" sz="4400" dirty="0"/>
              <a:t> </a:t>
            </a:r>
          </a:p>
          <a:p>
            <a:r>
              <a:rPr lang="en-US" sz="4400" dirty="0"/>
              <a:t>Example</a:t>
            </a:r>
            <a:r>
              <a:rPr lang="en-US" sz="4400" dirty="0" smtClean="0"/>
              <a:t>:</a:t>
            </a:r>
            <a:endParaRPr lang="en-US" sz="4400" dirty="0"/>
          </a:p>
          <a:p>
            <a:r>
              <a:rPr lang="en-US" sz="4400" dirty="0" err="1"/>
              <a:t>Aff</a:t>
            </a:r>
            <a:r>
              <a:rPr lang="en-US" sz="4400" dirty="0"/>
              <a:t>: Both </a:t>
            </a:r>
            <a:r>
              <a:rPr lang="en-US" sz="4400" dirty="0" err="1"/>
              <a:t>Dolon</a:t>
            </a:r>
            <a:r>
              <a:rPr lang="en-US" sz="4400" dirty="0"/>
              <a:t> and </a:t>
            </a:r>
            <a:r>
              <a:rPr lang="en-US" sz="4400" dirty="0" err="1"/>
              <a:t>Dola</a:t>
            </a:r>
            <a:r>
              <a:rPr lang="en-US" sz="4400" dirty="0"/>
              <a:t> were excited</a:t>
            </a:r>
            <a:r>
              <a:rPr lang="en-US" sz="4400" dirty="0" smtClean="0"/>
              <a:t>.</a:t>
            </a:r>
            <a:endParaRPr lang="en-US" sz="4400" dirty="0"/>
          </a:p>
          <a:p>
            <a:r>
              <a:rPr lang="en-US" sz="4400" dirty="0" err="1"/>
              <a:t>Neg</a:t>
            </a:r>
            <a:r>
              <a:rPr lang="en-US" sz="4400" dirty="0"/>
              <a:t>: Not only </a:t>
            </a:r>
            <a:r>
              <a:rPr lang="en-US" sz="4400" dirty="0" err="1"/>
              <a:t>dolon</a:t>
            </a:r>
            <a:r>
              <a:rPr lang="en-US" sz="4400" dirty="0"/>
              <a:t> but also </a:t>
            </a:r>
            <a:r>
              <a:rPr lang="en-US" sz="4400" dirty="0" err="1"/>
              <a:t>Dola</a:t>
            </a:r>
            <a:r>
              <a:rPr lang="en-US" sz="4400" dirty="0"/>
              <a:t> were present.</a:t>
            </a:r>
          </a:p>
        </p:txBody>
      </p:sp>
    </p:spTree>
    <p:extLst>
      <p:ext uri="{BB962C8B-B14F-4D97-AF65-F5344CB8AC3E}">
        <p14:creationId xmlns:p14="http://schemas.microsoft.com/office/powerpoint/2010/main" val="1661408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9583 -0.00555 L -1.7125 0.00555 " pathEditMode="relative" rAng="0" ptsTypes="AA">
                                      <p:cBhvr>
                                        <p:cTn id="6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417" y="5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gonal Stripe 5"/>
          <p:cNvSpPr/>
          <p:nvPr/>
        </p:nvSpPr>
        <p:spPr>
          <a:xfrm rot="19032853">
            <a:off x="6800282" y="915966"/>
            <a:ext cx="4665934" cy="5026066"/>
          </a:xfrm>
          <a:prstGeom prst="diagStripe">
            <a:avLst>
              <a:gd name="adj" fmla="val 8787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Diagonal Stripe 6"/>
          <p:cNvSpPr/>
          <p:nvPr/>
        </p:nvSpPr>
        <p:spPr>
          <a:xfrm rot="8221342">
            <a:off x="-2331795" y="920455"/>
            <a:ext cx="4674677" cy="5017445"/>
          </a:xfrm>
          <a:prstGeom prst="diagStripe">
            <a:avLst>
              <a:gd name="adj" fmla="val 87599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Diagonal Stripe 8"/>
          <p:cNvSpPr/>
          <p:nvPr/>
        </p:nvSpPr>
        <p:spPr>
          <a:xfrm rot="2827911">
            <a:off x="1463397" y="3498000"/>
            <a:ext cx="6191940" cy="6720001"/>
          </a:xfrm>
          <a:prstGeom prst="diagStripe">
            <a:avLst>
              <a:gd name="adj" fmla="val 91214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6400800"/>
            <a:ext cx="13182600" cy="533400"/>
          </a:xfrm>
        </p:spPr>
        <p:txBody>
          <a:bodyPr>
            <a:normAutofit/>
          </a:bodyPr>
          <a:lstStyle/>
          <a:p>
            <a:r>
              <a:rPr lang="en-US" sz="2400" dirty="0"/>
              <a:t>Md. </a:t>
            </a:r>
            <a:r>
              <a:rPr lang="en-US" sz="2400" dirty="0" err="1"/>
              <a:t>Khoshbur</a:t>
            </a:r>
            <a:r>
              <a:rPr lang="en-US" sz="2400" dirty="0"/>
              <a:t> Ali, </a:t>
            </a:r>
            <a:r>
              <a:rPr lang="en-US" sz="2400" dirty="0" err="1"/>
              <a:t>Eb</a:t>
            </a:r>
            <a:r>
              <a:rPr lang="en-US" sz="2400" dirty="0"/>
              <a:t>- Assistant teacher, </a:t>
            </a:r>
            <a:r>
              <a:rPr lang="en-US" sz="2400" dirty="0" err="1"/>
              <a:t>Boiddapur</a:t>
            </a:r>
            <a:r>
              <a:rPr lang="en-US" sz="2400" dirty="0"/>
              <a:t> </a:t>
            </a:r>
            <a:r>
              <a:rPr lang="en-US" sz="2400" dirty="0" err="1"/>
              <a:t>Darus</a:t>
            </a:r>
            <a:r>
              <a:rPr lang="en-US" sz="2400" dirty="0"/>
              <a:t> Salam </a:t>
            </a:r>
            <a:r>
              <a:rPr lang="en-US" sz="2400" dirty="0" err="1"/>
              <a:t>Dakhil</a:t>
            </a:r>
            <a:r>
              <a:rPr lang="en-US" sz="2400" dirty="0"/>
              <a:t> Madrasah, </a:t>
            </a:r>
            <a:r>
              <a:rPr lang="en-US" sz="2400" dirty="0" err="1"/>
              <a:t>Tanore</a:t>
            </a:r>
            <a:r>
              <a:rPr lang="en-US" sz="2400" dirty="0"/>
              <a:t>, </a:t>
            </a:r>
            <a:r>
              <a:rPr lang="en-US" sz="2400" dirty="0" err="1"/>
              <a:t>Rajshahi</a:t>
            </a:r>
            <a:r>
              <a:rPr lang="en-US" sz="2400" dirty="0"/>
              <a:t>.</a:t>
            </a:r>
          </a:p>
        </p:txBody>
      </p:sp>
      <p:sp>
        <p:nvSpPr>
          <p:cNvPr id="8" name="Diagonal Stripe 7"/>
          <p:cNvSpPr/>
          <p:nvPr/>
        </p:nvSpPr>
        <p:spPr>
          <a:xfrm rot="13633144">
            <a:off x="1472907" y="-3359647"/>
            <a:ext cx="6191940" cy="6720001"/>
          </a:xfrm>
          <a:prstGeom prst="diagStripe">
            <a:avLst>
              <a:gd name="adj" fmla="val 91377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48640" y="533400"/>
            <a:ext cx="80772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>
                <a:solidFill>
                  <a:srgbClr val="7030A0"/>
                </a:solidFill>
              </a:rPr>
              <a:t>Rule 4: and (</a:t>
            </a:r>
            <a:r>
              <a:rPr lang="bn-IN" sz="4400" dirty="0">
                <a:solidFill>
                  <a:srgbClr val="7030A0"/>
                </a:solidFill>
              </a:rPr>
              <a:t>যদি দুটি শব্দ যোগ করে</a:t>
            </a:r>
            <a:r>
              <a:rPr lang="en-US" sz="4400" dirty="0">
                <a:solidFill>
                  <a:srgbClr val="7030A0"/>
                </a:solidFill>
              </a:rPr>
              <a:t>) →</a:t>
            </a:r>
            <a:r>
              <a:rPr lang="bn-IN" sz="4400" dirty="0">
                <a:solidFill>
                  <a:srgbClr val="7030A0"/>
                </a:solidFill>
              </a:rPr>
              <a:t>স্থানে</a:t>
            </a:r>
            <a:r>
              <a:rPr lang="en-US" sz="4400" dirty="0">
                <a:solidFill>
                  <a:srgbClr val="7030A0"/>
                </a:solidFill>
              </a:rPr>
              <a:t> → Not only ----- but also.</a:t>
            </a:r>
          </a:p>
          <a:p>
            <a:r>
              <a:rPr lang="en-US" sz="4400" dirty="0"/>
              <a:t> </a:t>
            </a:r>
          </a:p>
          <a:p>
            <a:r>
              <a:rPr lang="en-US" sz="4400" dirty="0"/>
              <a:t>Example</a:t>
            </a:r>
            <a:r>
              <a:rPr lang="en-US" sz="4400" dirty="0" smtClean="0"/>
              <a:t>:</a:t>
            </a:r>
            <a:endParaRPr lang="en-US" sz="4400" dirty="0"/>
          </a:p>
          <a:p>
            <a:r>
              <a:rPr lang="en-US" sz="4400" dirty="0" err="1"/>
              <a:t>aff</a:t>
            </a:r>
            <a:r>
              <a:rPr lang="en-US" sz="4400" dirty="0"/>
              <a:t>: He was obedient and gentle</a:t>
            </a:r>
            <a:r>
              <a:rPr lang="en-US" sz="4400" dirty="0" smtClean="0"/>
              <a:t>.</a:t>
            </a:r>
            <a:endParaRPr lang="en-US" sz="4400" dirty="0"/>
          </a:p>
          <a:p>
            <a:r>
              <a:rPr lang="en-US" sz="4400" dirty="0" err="1"/>
              <a:t>Neg</a:t>
            </a:r>
            <a:r>
              <a:rPr lang="en-US" sz="4400" dirty="0"/>
              <a:t>: He was not only obedient but also gentle.</a:t>
            </a:r>
          </a:p>
        </p:txBody>
      </p:sp>
    </p:spTree>
    <p:extLst>
      <p:ext uri="{BB962C8B-B14F-4D97-AF65-F5344CB8AC3E}">
        <p14:creationId xmlns:p14="http://schemas.microsoft.com/office/powerpoint/2010/main" val="1661408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9583 -0.00555 L -1.7125 0.00555 " pathEditMode="relative" rAng="0" ptsTypes="AA">
                                      <p:cBhvr>
                                        <p:cTn id="6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417" y="5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gonal Stripe 5"/>
          <p:cNvSpPr/>
          <p:nvPr/>
        </p:nvSpPr>
        <p:spPr>
          <a:xfrm rot="19032853">
            <a:off x="6800282" y="915966"/>
            <a:ext cx="4665934" cy="5026066"/>
          </a:xfrm>
          <a:prstGeom prst="diagStripe">
            <a:avLst>
              <a:gd name="adj" fmla="val 8787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Diagonal Stripe 6"/>
          <p:cNvSpPr/>
          <p:nvPr/>
        </p:nvSpPr>
        <p:spPr>
          <a:xfrm rot="8221342">
            <a:off x="-2331795" y="920455"/>
            <a:ext cx="4674677" cy="5017445"/>
          </a:xfrm>
          <a:prstGeom prst="diagStripe">
            <a:avLst>
              <a:gd name="adj" fmla="val 87599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Diagonal Stripe 8"/>
          <p:cNvSpPr/>
          <p:nvPr/>
        </p:nvSpPr>
        <p:spPr>
          <a:xfrm rot="2827911">
            <a:off x="1463397" y="3498000"/>
            <a:ext cx="6191940" cy="6720001"/>
          </a:xfrm>
          <a:prstGeom prst="diagStripe">
            <a:avLst>
              <a:gd name="adj" fmla="val 91214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6400800"/>
            <a:ext cx="13182600" cy="533400"/>
          </a:xfrm>
        </p:spPr>
        <p:txBody>
          <a:bodyPr>
            <a:normAutofit/>
          </a:bodyPr>
          <a:lstStyle/>
          <a:p>
            <a:r>
              <a:rPr lang="en-US" sz="2400" dirty="0"/>
              <a:t>Md. </a:t>
            </a:r>
            <a:r>
              <a:rPr lang="en-US" sz="2400" dirty="0" err="1"/>
              <a:t>Khoshbur</a:t>
            </a:r>
            <a:r>
              <a:rPr lang="en-US" sz="2400" dirty="0"/>
              <a:t> Ali, </a:t>
            </a:r>
            <a:r>
              <a:rPr lang="en-US" sz="2400" dirty="0" err="1"/>
              <a:t>Eb</a:t>
            </a:r>
            <a:r>
              <a:rPr lang="en-US" sz="2400" dirty="0"/>
              <a:t>- Assistant teacher, </a:t>
            </a:r>
            <a:r>
              <a:rPr lang="en-US" sz="2400" dirty="0" err="1"/>
              <a:t>Boiddapur</a:t>
            </a:r>
            <a:r>
              <a:rPr lang="en-US" sz="2400" dirty="0"/>
              <a:t> </a:t>
            </a:r>
            <a:r>
              <a:rPr lang="en-US" sz="2400" dirty="0" err="1"/>
              <a:t>Darus</a:t>
            </a:r>
            <a:r>
              <a:rPr lang="en-US" sz="2400" dirty="0"/>
              <a:t> Salam </a:t>
            </a:r>
            <a:r>
              <a:rPr lang="en-US" sz="2400" dirty="0" err="1"/>
              <a:t>Dakhil</a:t>
            </a:r>
            <a:r>
              <a:rPr lang="en-US" sz="2400" dirty="0"/>
              <a:t> Madrasah, </a:t>
            </a:r>
            <a:r>
              <a:rPr lang="en-US" sz="2400" dirty="0" err="1"/>
              <a:t>Tanore</a:t>
            </a:r>
            <a:r>
              <a:rPr lang="en-US" sz="2400" dirty="0"/>
              <a:t>, </a:t>
            </a:r>
            <a:r>
              <a:rPr lang="en-US" sz="2400" dirty="0" err="1"/>
              <a:t>Rajshahi</a:t>
            </a:r>
            <a:r>
              <a:rPr lang="en-US" sz="2400" dirty="0"/>
              <a:t>.</a:t>
            </a:r>
          </a:p>
        </p:txBody>
      </p:sp>
      <p:sp>
        <p:nvSpPr>
          <p:cNvPr id="8" name="Diagonal Stripe 7"/>
          <p:cNvSpPr/>
          <p:nvPr/>
        </p:nvSpPr>
        <p:spPr>
          <a:xfrm rot="13633144">
            <a:off x="1472907" y="-3359647"/>
            <a:ext cx="6191940" cy="6720001"/>
          </a:xfrm>
          <a:prstGeom prst="diagStripe">
            <a:avLst>
              <a:gd name="adj" fmla="val 91377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9600" y="617663"/>
            <a:ext cx="7924800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Rule 5: Everyone/ everybody/every person/ (every + common noun)/all → </a:t>
            </a:r>
            <a:r>
              <a:rPr lang="bn-IN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স্থানে</a:t>
            </a:r>
            <a:r>
              <a:rPr lang="en-US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→ There is no + attached word + but.</a:t>
            </a:r>
          </a:p>
          <a:p>
            <a:r>
              <a:rPr lang="en-US" dirty="0"/>
              <a:t> </a:t>
            </a:r>
          </a:p>
          <a:p>
            <a:r>
              <a:rPr lang="en-US" sz="3200" dirty="0"/>
              <a:t>Example:</a:t>
            </a:r>
          </a:p>
          <a:p>
            <a:r>
              <a:rPr lang="en-US" sz="3200" dirty="0"/>
              <a:t> </a:t>
            </a:r>
          </a:p>
          <a:p>
            <a:r>
              <a:rPr lang="en-US" sz="3200" dirty="0" err="1"/>
              <a:t>Aff</a:t>
            </a:r>
            <a:r>
              <a:rPr lang="en-US" sz="3200" dirty="0"/>
              <a:t>: Every mother loves her child.</a:t>
            </a:r>
          </a:p>
          <a:p>
            <a:r>
              <a:rPr lang="en-US" sz="3200" dirty="0"/>
              <a:t> </a:t>
            </a:r>
          </a:p>
          <a:p>
            <a:r>
              <a:rPr lang="en-US" sz="3200" dirty="0" err="1"/>
              <a:t>Neg</a:t>
            </a:r>
            <a:r>
              <a:rPr lang="en-US" sz="3200" dirty="0"/>
              <a:t>: There is no mother but loves her child.</a:t>
            </a:r>
          </a:p>
        </p:txBody>
      </p:sp>
    </p:spTree>
    <p:extLst>
      <p:ext uri="{BB962C8B-B14F-4D97-AF65-F5344CB8AC3E}">
        <p14:creationId xmlns:p14="http://schemas.microsoft.com/office/powerpoint/2010/main" val="1661408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9583 -0.00555 L -1.7125 0.00555 " pathEditMode="relative" rAng="0" ptsTypes="AA">
                                      <p:cBhvr>
                                        <p:cTn id="6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417" y="5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gonal Stripe 5"/>
          <p:cNvSpPr/>
          <p:nvPr/>
        </p:nvSpPr>
        <p:spPr>
          <a:xfrm rot="19032853">
            <a:off x="6800282" y="915966"/>
            <a:ext cx="4665934" cy="5026066"/>
          </a:xfrm>
          <a:prstGeom prst="diagStripe">
            <a:avLst>
              <a:gd name="adj" fmla="val 8787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Diagonal Stripe 6"/>
          <p:cNvSpPr/>
          <p:nvPr/>
        </p:nvSpPr>
        <p:spPr>
          <a:xfrm rot="8221342">
            <a:off x="-2331795" y="920455"/>
            <a:ext cx="4674677" cy="5017445"/>
          </a:xfrm>
          <a:prstGeom prst="diagStripe">
            <a:avLst>
              <a:gd name="adj" fmla="val 87599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Diagonal Stripe 8"/>
          <p:cNvSpPr/>
          <p:nvPr/>
        </p:nvSpPr>
        <p:spPr>
          <a:xfrm rot="2827911">
            <a:off x="1463397" y="3498000"/>
            <a:ext cx="6191940" cy="6720001"/>
          </a:xfrm>
          <a:prstGeom prst="diagStripe">
            <a:avLst>
              <a:gd name="adj" fmla="val 91214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6400800"/>
            <a:ext cx="13182600" cy="533400"/>
          </a:xfrm>
        </p:spPr>
        <p:txBody>
          <a:bodyPr>
            <a:normAutofit/>
          </a:bodyPr>
          <a:lstStyle/>
          <a:p>
            <a:r>
              <a:rPr lang="en-US" sz="2400" dirty="0"/>
              <a:t>Md. </a:t>
            </a:r>
            <a:r>
              <a:rPr lang="en-US" sz="2400" dirty="0" err="1"/>
              <a:t>Khoshbur</a:t>
            </a:r>
            <a:r>
              <a:rPr lang="en-US" sz="2400" dirty="0"/>
              <a:t> Ali, </a:t>
            </a:r>
            <a:r>
              <a:rPr lang="en-US" sz="2400" dirty="0" err="1"/>
              <a:t>Eb</a:t>
            </a:r>
            <a:r>
              <a:rPr lang="en-US" sz="2400" dirty="0"/>
              <a:t>- Assistant teacher, </a:t>
            </a:r>
            <a:r>
              <a:rPr lang="en-US" sz="2400" dirty="0" err="1"/>
              <a:t>Boiddapur</a:t>
            </a:r>
            <a:r>
              <a:rPr lang="en-US" sz="2400" dirty="0"/>
              <a:t> </a:t>
            </a:r>
            <a:r>
              <a:rPr lang="en-US" sz="2400" dirty="0" err="1"/>
              <a:t>Darus</a:t>
            </a:r>
            <a:r>
              <a:rPr lang="en-US" sz="2400" dirty="0"/>
              <a:t> Salam </a:t>
            </a:r>
            <a:r>
              <a:rPr lang="en-US" sz="2400" dirty="0" err="1"/>
              <a:t>Dakhil</a:t>
            </a:r>
            <a:r>
              <a:rPr lang="en-US" sz="2400" dirty="0"/>
              <a:t> Madrasah, </a:t>
            </a:r>
            <a:r>
              <a:rPr lang="en-US" sz="2400" dirty="0" err="1"/>
              <a:t>Tanore</a:t>
            </a:r>
            <a:r>
              <a:rPr lang="en-US" sz="2400" dirty="0"/>
              <a:t>, </a:t>
            </a:r>
            <a:r>
              <a:rPr lang="en-US" sz="2400" dirty="0" err="1"/>
              <a:t>Rajshahi</a:t>
            </a:r>
            <a:r>
              <a:rPr lang="en-US" sz="2400" dirty="0"/>
              <a:t>.</a:t>
            </a:r>
          </a:p>
        </p:txBody>
      </p:sp>
      <p:sp>
        <p:nvSpPr>
          <p:cNvPr id="8" name="Diagonal Stripe 7"/>
          <p:cNvSpPr/>
          <p:nvPr/>
        </p:nvSpPr>
        <p:spPr>
          <a:xfrm rot="13633144">
            <a:off x="1472907" y="-3359647"/>
            <a:ext cx="6191940" cy="6720001"/>
          </a:xfrm>
          <a:prstGeom prst="diagStripe">
            <a:avLst>
              <a:gd name="adj" fmla="val 91377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3400" y="1066800"/>
            <a:ext cx="8077200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Rule 6: As soon as → </a:t>
            </a:r>
            <a:r>
              <a:rPr lang="bn-IN" sz="48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স্থানে</a:t>
            </a:r>
            <a:r>
              <a:rPr lang="en-US" sz="48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→ No sooner had ----- Than.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sz="3200" dirty="0"/>
              <a:t>Example:</a:t>
            </a:r>
          </a:p>
          <a:p>
            <a:r>
              <a:rPr lang="en-US" sz="3200" dirty="0"/>
              <a:t> </a:t>
            </a:r>
          </a:p>
          <a:p>
            <a:r>
              <a:rPr lang="en-US" sz="3200" dirty="0" err="1"/>
              <a:t>Aff</a:t>
            </a:r>
            <a:r>
              <a:rPr lang="en-US" sz="3200" dirty="0"/>
              <a:t>: As soon as the thief saw the police, he ran away.</a:t>
            </a:r>
          </a:p>
          <a:p>
            <a:r>
              <a:rPr lang="en-US" sz="3200" dirty="0"/>
              <a:t> </a:t>
            </a:r>
          </a:p>
          <a:p>
            <a:r>
              <a:rPr lang="en-US" sz="3200" dirty="0" err="1"/>
              <a:t>Neg</a:t>
            </a:r>
            <a:r>
              <a:rPr lang="en-US" sz="3200" dirty="0"/>
              <a:t>: No sooner had the thief saw the police he ran away.</a:t>
            </a:r>
          </a:p>
        </p:txBody>
      </p:sp>
    </p:spTree>
    <p:extLst>
      <p:ext uri="{BB962C8B-B14F-4D97-AF65-F5344CB8AC3E}">
        <p14:creationId xmlns:p14="http://schemas.microsoft.com/office/powerpoint/2010/main" val="1661408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9583 -0.00555 L -1.7125 0.00555 " pathEditMode="relative" rAng="0" ptsTypes="AA">
                                      <p:cBhvr>
                                        <p:cTn id="6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417" y="5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gonal Stripe 5"/>
          <p:cNvSpPr/>
          <p:nvPr/>
        </p:nvSpPr>
        <p:spPr>
          <a:xfrm rot="19032853">
            <a:off x="6800282" y="915966"/>
            <a:ext cx="4665934" cy="5026066"/>
          </a:xfrm>
          <a:prstGeom prst="diagStripe">
            <a:avLst>
              <a:gd name="adj" fmla="val 8787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Diagonal Stripe 6"/>
          <p:cNvSpPr/>
          <p:nvPr/>
        </p:nvSpPr>
        <p:spPr>
          <a:xfrm rot="8221342">
            <a:off x="-2331795" y="920455"/>
            <a:ext cx="4674677" cy="5017445"/>
          </a:xfrm>
          <a:prstGeom prst="diagStripe">
            <a:avLst>
              <a:gd name="adj" fmla="val 87599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Diagonal Stripe 8"/>
          <p:cNvSpPr/>
          <p:nvPr/>
        </p:nvSpPr>
        <p:spPr>
          <a:xfrm rot="2827911">
            <a:off x="1463397" y="3498000"/>
            <a:ext cx="6191940" cy="6720001"/>
          </a:xfrm>
          <a:prstGeom prst="diagStripe">
            <a:avLst>
              <a:gd name="adj" fmla="val 91214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6400800"/>
            <a:ext cx="13182600" cy="533400"/>
          </a:xfrm>
        </p:spPr>
        <p:txBody>
          <a:bodyPr>
            <a:normAutofit/>
          </a:bodyPr>
          <a:lstStyle/>
          <a:p>
            <a:r>
              <a:rPr lang="en-US" sz="2400" dirty="0"/>
              <a:t>Md. </a:t>
            </a:r>
            <a:r>
              <a:rPr lang="en-US" sz="2400" dirty="0" err="1"/>
              <a:t>Khoshbur</a:t>
            </a:r>
            <a:r>
              <a:rPr lang="en-US" sz="2400" dirty="0"/>
              <a:t> Ali, </a:t>
            </a:r>
            <a:r>
              <a:rPr lang="en-US" sz="2400" dirty="0" err="1"/>
              <a:t>Eb</a:t>
            </a:r>
            <a:r>
              <a:rPr lang="en-US" sz="2400" dirty="0"/>
              <a:t>- Assistant teacher, </a:t>
            </a:r>
            <a:r>
              <a:rPr lang="en-US" sz="2400" dirty="0" err="1"/>
              <a:t>Boiddapur</a:t>
            </a:r>
            <a:r>
              <a:rPr lang="en-US" sz="2400" dirty="0"/>
              <a:t> </a:t>
            </a:r>
            <a:r>
              <a:rPr lang="en-US" sz="2400" dirty="0" err="1"/>
              <a:t>Darus</a:t>
            </a:r>
            <a:r>
              <a:rPr lang="en-US" sz="2400" dirty="0"/>
              <a:t> Salam </a:t>
            </a:r>
            <a:r>
              <a:rPr lang="en-US" sz="2400" dirty="0" err="1"/>
              <a:t>Dakhil</a:t>
            </a:r>
            <a:r>
              <a:rPr lang="en-US" sz="2400" dirty="0"/>
              <a:t> Madrasah, </a:t>
            </a:r>
            <a:r>
              <a:rPr lang="en-US" sz="2400" dirty="0" err="1"/>
              <a:t>Tanore</a:t>
            </a:r>
            <a:r>
              <a:rPr lang="en-US" sz="2400" dirty="0"/>
              <a:t>, </a:t>
            </a:r>
            <a:r>
              <a:rPr lang="en-US" sz="2400" dirty="0" err="1"/>
              <a:t>Rajshahi</a:t>
            </a:r>
            <a:r>
              <a:rPr lang="en-US" sz="2400" dirty="0"/>
              <a:t>.</a:t>
            </a:r>
          </a:p>
        </p:txBody>
      </p:sp>
      <p:sp>
        <p:nvSpPr>
          <p:cNvPr id="8" name="Diagonal Stripe 7"/>
          <p:cNvSpPr/>
          <p:nvPr/>
        </p:nvSpPr>
        <p:spPr>
          <a:xfrm rot="13633144">
            <a:off x="1472907" y="-3359647"/>
            <a:ext cx="6191940" cy="6720001"/>
          </a:xfrm>
          <a:prstGeom prst="diagStripe">
            <a:avLst>
              <a:gd name="adj" fmla="val 91377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20767" y="975360"/>
            <a:ext cx="8077200" cy="418576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Rule 7: The Superlative degree → </a:t>
            </a:r>
            <a:r>
              <a:rPr lang="bn-IN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স্থানে</a:t>
            </a:r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→ No other+ attached </a:t>
            </a:r>
            <a:r>
              <a:rPr lang="en-US" sz="3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word+verb+so</a:t>
            </a:r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/as+ positive form+ </a:t>
            </a:r>
            <a:r>
              <a:rPr lang="en-US" sz="3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as+subject</a:t>
            </a:r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</a:t>
            </a:r>
          </a:p>
          <a:p>
            <a:r>
              <a:rPr lang="en-US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 </a:t>
            </a:r>
          </a:p>
          <a:p>
            <a:r>
              <a:rPr lang="en-US" sz="2800" b="1" dirty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Example:</a:t>
            </a:r>
          </a:p>
          <a:p>
            <a:r>
              <a:rPr lang="en-US" sz="2800" b="1" dirty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 </a:t>
            </a:r>
          </a:p>
          <a:p>
            <a:r>
              <a:rPr lang="en-US" sz="2800" b="1" dirty="0" err="1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aff</a:t>
            </a:r>
            <a:r>
              <a:rPr lang="en-US" sz="2800" b="1" dirty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 Dhaka is the biggest city in Bangladesh.</a:t>
            </a:r>
          </a:p>
          <a:p>
            <a:r>
              <a:rPr lang="en-US" sz="2800" b="1" dirty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 </a:t>
            </a:r>
          </a:p>
          <a:p>
            <a:r>
              <a:rPr lang="en-US" sz="2800" b="1" dirty="0" err="1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Neg</a:t>
            </a:r>
            <a:r>
              <a:rPr lang="en-US" sz="2800" b="1" dirty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 No other city is as big as Dhaka in Bangladesh.</a:t>
            </a:r>
          </a:p>
        </p:txBody>
      </p:sp>
    </p:spTree>
    <p:extLst>
      <p:ext uri="{BB962C8B-B14F-4D97-AF65-F5344CB8AC3E}">
        <p14:creationId xmlns:p14="http://schemas.microsoft.com/office/powerpoint/2010/main" val="1661408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9583 -0.00555 L -1.7125 0.00555 " pathEditMode="relative" rAng="0" ptsTypes="AA">
                                      <p:cBhvr>
                                        <p:cTn id="6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417" y="5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gonal Stripe 5"/>
          <p:cNvSpPr/>
          <p:nvPr/>
        </p:nvSpPr>
        <p:spPr>
          <a:xfrm rot="19032853">
            <a:off x="6800282" y="915966"/>
            <a:ext cx="4665934" cy="5026066"/>
          </a:xfrm>
          <a:prstGeom prst="diagStripe">
            <a:avLst>
              <a:gd name="adj" fmla="val 8787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Diagonal Stripe 6"/>
          <p:cNvSpPr/>
          <p:nvPr/>
        </p:nvSpPr>
        <p:spPr>
          <a:xfrm rot="8221342">
            <a:off x="-2331795" y="920455"/>
            <a:ext cx="4674677" cy="5017445"/>
          </a:xfrm>
          <a:prstGeom prst="diagStripe">
            <a:avLst>
              <a:gd name="adj" fmla="val 87599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Diagonal Stripe 8"/>
          <p:cNvSpPr/>
          <p:nvPr/>
        </p:nvSpPr>
        <p:spPr>
          <a:xfrm rot="2827911">
            <a:off x="1463397" y="3498000"/>
            <a:ext cx="6191940" cy="6720001"/>
          </a:xfrm>
          <a:prstGeom prst="diagStripe">
            <a:avLst>
              <a:gd name="adj" fmla="val 91214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6400800"/>
            <a:ext cx="13182600" cy="533400"/>
          </a:xfrm>
        </p:spPr>
        <p:txBody>
          <a:bodyPr>
            <a:normAutofit/>
          </a:bodyPr>
          <a:lstStyle/>
          <a:p>
            <a:r>
              <a:rPr lang="en-US" sz="2400" dirty="0"/>
              <a:t>Md. </a:t>
            </a:r>
            <a:r>
              <a:rPr lang="en-US" sz="2400" dirty="0" err="1"/>
              <a:t>Khoshbur</a:t>
            </a:r>
            <a:r>
              <a:rPr lang="en-US" sz="2400" dirty="0"/>
              <a:t> Ali, </a:t>
            </a:r>
            <a:r>
              <a:rPr lang="en-US" sz="2400" dirty="0" err="1"/>
              <a:t>Eb</a:t>
            </a:r>
            <a:r>
              <a:rPr lang="en-US" sz="2400" dirty="0"/>
              <a:t>- Assistant teacher, </a:t>
            </a:r>
            <a:r>
              <a:rPr lang="en-US" sz="2400" dirty="0" err="1"/>
              <a:t>Boiddapur</a:t>
            </a:r>
            <a:r>
              <a:rPr lang="en-US" sz="2400" dirty="0"/>
              <a:t> </a:t>
            </a:r>
            <a:r>
              <a:rPr lang="en-US" sz="2400" dirty="0" err="1"/>
              <a:t>Darus</a:t>
            </a:r>
            <a:r>
              <a:rPr lang="en-US" sz="2400" dirty="0"/>
              <a:t> Salam </a:t>
            </a:r>
            <a:r>
              <a:rPr lang="en-US" sz="2400" dirty="0" err="1"/>
              <a:t>Dakhil</a:t>
            </a:r>
            <a:r>
              <a:rPr lang="en-US" sz="2400" dirty="0"/>
              <a:t> Madrasah, </a:t>
            </a:r>
            <a:r>
              <a:rPr lang="en-US" sz="2400" dirty="0" err="1"/>
              <a:t>Tanore</a:t>
            </a:r>
            <a:r>
              <a:rPr lang="en-US" sz="2400" dirty="0"/>
              <a:t>, </a:t>
            </a:r>
            <a:r>
              <a:rPr lang="en-US" sz="2400" dirty="0" err="1"/>
              <a:t>Rajshahi</a:t>
            </a:r>
            <a:r>
              <a:rPr lang="en-US" sz="2400" dirty="0"/>
              <a:t>.</a:t>
            </a:r>
          </a:p>
        </p:txBody>
      </p:sp>
      <p:sp>
        <p:nvSpPr>
          <p:cNvPr id="8" name="Diagonal Stripe 7"/>
          <p:cNvSpPr/>
          <p:nvPr/>
        </p:nvSpPr>
        <p:spPr>
          <a:xfrm rot="13633144">
            <a:off x="1472907" y="-3359647"/>
            <a:ext cx="6191940" cy="6720001"/>
          </a:xfrm>
          <a:prstGeom prst="diagStripe">
            <a:avLst>
              <a:gd name="adj" fmla="val 91377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16185" y="762000"/>
            <a:ext cx="6755375" cy="58477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3200" dirty="0"/>
              <a:t>Rule 8: Not </a:t>
            </a:r>
            <a:r>
              <a:rPr lang="en-US" sz="3200" dirty="0" smtClean="0"/>
              <a:t>+ </a:t>
            </a:r>
            <a:r>
              <a:rPr lang="bn-IN" sz="3200" dirty="0" smtClean="0"/>
              <a:t>প্রতিশব্দ</a:t>
            </a:r>
            <a:r>
              <a:rPr lang="en-US" sz="3200" dirty="0" smtClean="0"/>
              <a:t>-</a:t>
            </a:r>
            <a:r>
              <a:rPr lang="bn-IN" sz="3200" dirty="0" smtClean="0"/>
              <a:t>বিপরীত </a:t>
            </a:r>
            <a:r>
              <a:rPr lang="bn-IN" sz="3200" dirty="0"/>
              <a:t>শব্দ হবে</a:t>
            </a:r>
            <a:r>
              <a:rPr lang="hi-IN" sz="3200" dirty="0"/>
              <a:t>।</a:t>
            </a:r>
            <a:r>
              <a:rPr lang="en-US" sz="3200" dirty="0"/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533400" y="2690336"/>
            <a:ext cx="80772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/>
              <a:t>Example:</a:t>
            </a:r>
          </a:p>
          <a:p>
            <a:r>
              <a:rPr lang="en-US" sz="4400" dirty="0"/>
              <a:t> </a:t>
            </a:r>
          </a:p>
          <a:p>
            <a:r>
              <a:rPr lang="en-US" sz="4400" dirty="0" err="1">
                <a:solidFill>
                  <a:srgbClr val="FF0000"/>
                </a:solidFill>
              </a:rPr>
              <a:t>Aff</a:t>
            </a:r>
            <a:r>
              <a:rPr lang="en-US" sz="4400" dirty="0">
                <a:solidFill>
                  <a:srgbClr val="FF0000"/>
                </a:solidFill>
              </a:rPr>
              <a:t>: I shall remember you.</a:t>
            </a:r>
          </a:p>
          <a:p>
            <a:r>
              <a:rPr lang="en-US" sz="4400" dirty="0">
                <a:solidFill>
                  <a:srgbClr val="FF0000"/>
                </a:solidFill>
              </a:rPr>
              <a:t> </a:t>
            </a:r>
          </a:p>
          <a:p>
            <a:r>
              <a:rPr lang="en-US" sz="4400" dirty="0" err="1">
                <a:solidFill>
                  <a:srgbClr val="FF0000"/>
                </a:solidFill>
              </a:rPr>
              <a:t>Neg</a:t>
            </a:r>
            <a:r>
              <a:rPr lang="en-US" sz="4400" dirty="0">
                <a:solidFill>
                  <a:srgbClr val="FF0000"/>
                </a:solidFill>
              </a:rPr>
              <a:t>: I shall not forget you.    </a:t>
            </a:r>
          </a:p>
        </p:txBody>
      </p:sp>
    </p:spTree>
    <p:extLst>
      <p:ext uri="{BB962C8B-B14F-4D97-AF65-F5344CB8AC3E}">
        <p14:creationId xmlns:p14="http://schemas.microsoft.com/office/powerpoint/2010/main" val="1661408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9583 -0.00555 L -1.7125 0.00555 " pathEditMode="relative" rAng="0" ptsTypes="AA">
                                      <p:cBhvr>
                                        <p:cTn id="6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417" y="5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gonal Stripe 5"/>
          <p:cNvSpPr/>
          <p:nvPr/>
        </p:nvSpPr>
        <p:spPr>
          <a:xfrm rot="19032853">
            <a:off x="6800282" y="915966"/>
            <a:ext cx="4665934" cy="5026066"/>
          </a:xfrm>
          <a:prstGeom prst="diagStripe">
            <a:avLst>
              <a:gd name="adj" fmla="val 8787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Diagonal Stripe 6"/>
          <p:cNvSpPr/>
          <p:nvPr/>
        </p:nvSpPr>
        <p:spPr>
          <a:xfrm rot="8221342">
            <a:off x="-2331795" y="920455"/>
            <a:ext cx="4674677" cy="5017445"/>
          </a:xfrm>
          <a:prstGeom prst="diagStripe">
            <a:avLst>
              <a:gd name="adj" fmla="val 87599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Diagonal Stripe 8"/>
          <p:cNvSpPr/>
          <p:nvPr/>
        </p:nvSpPr>
        <p:spPr>
          <a:xfrm rot="2827911">
            <a:off x="1463397" y="3498000"/>
            <a:ext cx="6191940" cy="6720001"/>
          </a:xfrm>
          <a:prstGeom prst="diagStripe">
            <a:avLst>
              <a:gd name="adj" fmla="val 91214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6400800"/>
            <a:ext cx="13182600" cy="533400"/>
          </a:xfrm>
        </p:spPr>
        <p:txBody>
          <a:bodyPr>
            <a:normAutofit/>
          </a:bodyPr>
          <a:lstStyle/>
          <a:p>
            <a:r>
              <a:rPr lang="en-US" sz="2400" dirty="0"/>
              <a:t>Md. </a:t>
            </a:r>
            <a:r>
              <a:rPr lang="en-US" sz="2400" dirty="0" err="1"/>
              <a:t>Khoshbur</a:t>
            </a:r>
            <a:r>
              <a:rPr lang="en-US" sz="2400" dirty="0"/>
              <a:t> Ali, </a:t>
            </a:r>
            <a:r>
              <a:rPr lang="en-US" sz="2400" dirty="0" err="1"/>
              <a:t>Eb</a:t>
            </a:r>
            <a:r>
              <a:rPr lang="en-US" sz="2400" dirty="0"/>
              <a:t>- Assistant teacher, </a:t>
            </a:r>
            <a:r>
              <a:rPr lang="en-US" sz="2400" dirty="0" err="1"/>
              <a:t>Boiddapur</a:t>
            </a:r>
            <a:r>
              <a:rPr lang="en-US" sz="2400" dirty="0"/>
              <a:t> </a:t>
            </a:r>
            <a:r>
              <a:rPr lang="en-US" sz="2400" dirty="0" err="1"/>
              <a:t>Darus</a:t>
            </a:r>
            <a:r>
              <a:rPr lang="en-US" sz="2400" dirty="0"/>
              <a:t> Salam </a:t>
            </a:r>
            <a:r>
              <a:rPr lang="en-US" sz="2400" dirty="0" err="1"/>
              <a:t>Dakhil</a:t>
            </a:r>
            <a:r>
              <a:rPr lang="en-US" sz="2400" dirty="0"/>
              <a:t> Madrasah, </a:t>
            </a:r>
            <a:r>
              <a:rPr lang="en-US" sz="2400" dirty="0" err="1"/>
              <a:t>Tanore</a:t>
            </a:r>
            <a:r>
              <a:rPr lang="en-US" sz="2400" dirty="0"/>
              <a:t>, </a:t>
            </a:r>
            <a:r>
              <a:rPr lang="en-US" sz="2400" dirty="0" err="1"/>
              <a:t>Rajshahi</a:t>
            </a:r>
            <a:r>
              <a:rPr lang="en-US" sz="2400" dirty="0"/>
              <a:t>.</a:t>
            </a:r>
          </a:p>
        </p:txBody>
      </p:sp>
      <p:sp>
        <p:nvSpPr>
          <p:cNvPr id="8" name="Diagonal Stripe 7"/>
          <p:cNvSpPr/>
          <p:nvPr/>
        </p:nvSpPr>
        <p:spPr>
          <a:xfrm rot="13633144">
            <a:off x="1472907" y="-3359647"/>
            <a:ext cx="6191940" cy="6720001"/>
          </a:xfrm>
          <a:prstGeom prst="diagStripe">
            <a:avLst>
              <a:gd name="adj" fmla="val 91377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3400" y="609600"/>
            <a:ext cx="8077200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3600" dirty="0"/>
              <a:t>Rule 9: Always → </a:t>
            </a:r>
            <a:r>
              <a:rPr lang="bn-IN" sz="3600" dirty="0"/>
              <a:t>স্থানে</a:t>
            </a:r>
            <a:r>
              <a:rPr lang="en-US" sz="3600" dirty="0"/>
              <a:t> → Never </a:t>
            </a:r>
            <a:r>
              <a:rPr lang="en-US" sz="3600" dirty="0" smtClean="0"/>
              <a:t>+</a:t>
            </a:r>
            <a:r>
              <a:rPr lang="bn-IN" sz="3600" dirty="0" smtClean="0"/>
              <a:t>প্রতিশব্দ</a:t>
            </a:r>
            <a:r>
              <a:rPr lang="en-US" sz="3600" dirty="0" smtClean="0"/>
              <a:t>-</a:t>
            </a:r>
            <a:r>
              <a:rPr lang="bn-IN" sz="3600" dirty="0" smtClean="0"/>
              <a:t> </a:t>
            </a:r>
            <a:r>
              <a:rPr lang="bn-IN" sz="3600" dirty="0"/>
              <a:t>বিপরীত শব্দ হবে</a:t>
            </a:r>
            <a:r>
              <a:rPr lang="hi-IN" sz="3600" dirty="0"/>
              <a:t>।</a:t>
            </a:r>
            <a:r>
              <a:rPr lang="en-US" sz="3600" dirty="0"/>
              <a:t>    </a:t>
            </a:r>
            <a:r>
              <a:rPr lang="en-US" dirty="0"/>
              <a:t>          </a:t>
            </a:r>
          </a:p>
        </p:txBody>
      </p:sp>
      <p:sp>
        <p:nvSpPr>
          <p:cNvPr id="4" name="Rectangle 3"/>
          <p:cNvSpPr/>
          <p:nvPr/>
        </p:nvSpPr>
        <p:spPr>
          <a:xfrm>
            <a:off x="533400" y="2690336"/>
            <a:ext cx="80772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/>
              <a:t>Example:</a:t>
            </a:r>
          </a:p>
          <a:p>
            <a:r>
              <a:rPr lang="en-US" sz="3600" dirty="0"/>
              <a:t> </a:t>
            </a:r>
          </a:p>
          <a:p>
            <a:r>
              <a:rPr lang="en-US" sz="3600" dirty="0" smtClean="0"/>
              <a:t> </a:t>
            </a:r>
            <a:r>
              <a:rPr lang="en-US" sz="3600" dirty="0" err="1"/>
              <a:t>aff</a:t>
            </a:r>
            <a:r>
              <a:rPr lang="en-US" sz="3600" dirty="0"/>
              <a:t>: Raven always attends the class.</a:t>
            </a:r>
          </a:p>
          <a:p>
            <a:r>
              <a:rPr lang="en-US" sz="3600" dirty="0"/>
              <a:t> </a:t>
            </a:r>
          </a:p>
          <a:p>
            <a:r>
              <a:rPr lang="en-US" sz="3600" dirty="0" err="1"/>
              <a:t>Neg</a:t>
            </a:r>
            <a:r>
              <a:rPr lang="en-US" sz="3600" dirty="0"/>
              <a:t>: Raven never misses the class.</a:t>
            </a:r>
          </a:p>
        </p:txBody>
      </p:sp>
    </p:spTree>
    <p:extLst>
      <p:ext uri="{BB962C8B-B14F-4D97-AF65-F5344CB8AC3E}">
        <p14:creationId xmlns:p14="http://schemas.microsoft.com/office/powerpoint/2010/main" val="1661408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9583 -0.00555 L -1.7125 0.00555 " pathEditMode="relative" rAng="0" ptsTypes="AA">
                                      <p:cBhvr>
                                        <p:cTn id="6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417" y="5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gonal Stripe 5"/>
          <p:cNvSpPr/>
          <p:nvPr/>
        </p:nvSpPr>
        <p:spPr>
          <a:xfrm rot="19032853">
            <a:off x="6800282" y="915966"/>
            <a:ext cx="4665934" cy="5026066"/>
          </a:xfrm>
          <a:prstGeom prst="diagStripe">
            <a:avLst>
              <a:gd name="adj" fmla="val 8787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Diagonal Stripe 6"/>
          <p:cNvSpPr/>
          <p:nvPr/>
        </p:nvSpPr>
        <p:spPr>
          <a:xfrm rot="8221342">
            <a:off x="-2331795" y="920455"/>
            <a:ext cx="4674677" cy="5017445"/>
          </a:xfrm>
          <a:prstGeom prst="diagStripe">
            <a:avLst>
              <a:gd name="adj" fmla="val 87599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Diagonal Stripe 8"/>
          <p:cNvSpPr/>
          <p:nvPr/>
        </p:nvSpPr>
        <p:spPr>
          <a:xfrm rot="2827911">
            <a:off x="1463397" y="3498000"/>
            <a:ext cx="6191940" cy="6720001"/>
          </a:xfrm>
          <a:prstGeom prst="diagStripe">
            <a:avLst>
              <a:gd name="adj" fmla="val 91214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6400800"/>
            <a:ext cx="13182600" cy="533400"/>
          </a:xfrm>
        </p:spPr>
        <p:txBody>
          <a:bodyPr>
            <a:normAutofit/>
          </a:bodyPr>
          <a:lstStyle/>
          <a:p>
            <a:r>
              <a:rPr lang="en-US" sz="2400" dirty="0"/>
              <a:t>Md. </a:t>
            </a:r>
            <a:r>
              <a:rPr lang="en-US" sz="2400" dirty="0" err="1"/>
              <a:t>Khoshbur</a:t>
            </a:r>
            <a:r>
              <a:rPr lang="en-US" sz="2400" dirty="0"/>
              <a:t> Ali, </a:t>
            </a:r>
            <a:r>
              <a:rPr lang="en-US" sz="2400" dirty="0" err="1"/>
              <a:t>Eb</a:t>
            </a:r>
            <a:r>
              <a:rPr lang="en-US" sz="2400" dirty="0"/>
              <a:t>- Assistant teacher, </a:t>
            </a:r>
            <a:r>
              <a:rPr lang="en-US" sz="2400" dirty="0" err="1"/>
              <a:t>Boiddapur</a:t>
            </a:r>
            <a:r>
              <a:rPr lang="en-US" sz="2400" dirty="0"/>
              <a:t> </a:t>
            </a:r>
            <a:r>
              <a:rPr lang="en-US" sz="2400" dirty="0" err="1"/>
              <a:t>Darus</a:t>
            </a:r>
            <a:r>
              <a:rPr lang="en-US" sz="2400" dirty="0"/>
              <a:t> Salam </a:t>
            </a:r>
            <a:r>
              <a:rPr lang="en-US" sz="2400" dirty="0" err="1"/>
              <a:t>Dakhil</a:t>
            </a:r>
            <a:r>
              <a:rPr lang="en-US" sz="2400" dirty="0"/>
              <a:t> Madrasah, </a:t>
            </a:r>
            <a:r>
              <a:rPr lang="en-US" sz="2400" dirty="0" err="1"/>
              <a:t>Tanore</a:t>
            </a:r>
            <a:r>
              <a:rPr lang="en-US" sz="2400" dirty="0"/>
              <a:t>, </a:t>
            </a:r>
            <a:r>
              <a:rPr lang="en-US" sz="2400" dirty="0" err="1"/>
              <a:t>Rajshahi</a:t>
            </a:r>
            <a:r>
              <a:rPr lang="en-US" sz="2400" dirty="0"/>
              <a:t>.</a:t>
            </a:r>
          </a:p>
        </p:txBody>
      </p:sp>
      <p:sp>
        <p:nvSpPr>
          <p:cNvPr id="8" name="Diagonal Stripe 7"/>
          <p:cNvSpPr/>
          <p:nvPr/>
        </p:nvSpPr>
        <p:spPr>
          <a:xfrm rot="13633144">
            <a:off x="1472907" y="-3359647"/>
            <a:ext cx="6191940" cy="6720001"/>
          </a:xfrm>
          <a:prstGeom prst="diagStripe">
            <a:avLst>
              <a:gd name="adj" fmla="val 91377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9600" y="1143000"/>
            <a:ext cx="7924800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Rule 10: Too ---- to →  </a:t>
            </a:r>
            <a:r>
              <a:rPr lang="bn-IN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স্থানে</a:t>
            </a:r>
            <a:r>
              <a:rPr lang="en-US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→ so ---</a:t>
            </a:r>
            <a:r>
              <a:rPr lang="en-U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that + Present </a:t>
            </a:r>
            <a:r>
              <a:rPr lang="bn-IN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হলে</a:t>
            </a:r>
            <a:r>
              <a:rPr lang="en-US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can not/ Past </a:t>
            </a:r>
            <a:r>
              <a:rPr lang="bn-IN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হলে</a:t>
            </a:r>
            <a:r>
              <a:rPr lang="en-US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could not.</a:t>
            </a:r>
          </a:p>
          <a:p>
            <a:r>
              <a:rPr lang="en-US" dirty="0"/>
              <a:t> </a:t>
            </a:r>
          </a:p>
          <a:p>
            <a:r>
              <a:rPr lang="en-US" sz="3200" dirty="0"/>
              <a:t>Example:</a:t>
            </a:r>
          </a:p>
          <a:p>
            <a:r>
              <a:rPr lang="en-US" sz="3200" dirty="0"/>
              <a:t> </a:t>
            </a:r>
          </a:p>
          <a:p>
            <a:r>
              <a:rPr lang="en-US" sz="3200" dirty="0" err="1"/>
              <a:t>Aff</a:t>
            </a:r>
            <a:r>
              <a:rPr lang="en-US" sz="3200" dirty="0"/>
              <a:t>: He is too weak to walk.</a:t>
            </a:r>
          </a:p>
          <a:p>
            <a:r>
              <a:rPr lang="en-US" sz="3200" dirty="0"/>
              <a:t> </a:t>
            </a:r>
          </a:p>
          <a:p>
            <a:r>
              <a:rPr lang="en-US" sz="3200" dirty="0" err="1"/>
              <a:t>Neg</a:t>
            </a:r>
            <a:r>
              <a:rPr lang="en-US" sz="3200" dirty="0"/>
              <a:t>: He is so weak that he cannot walk.</a:t>
            </a:r>
          </a:p>
        </p:txBody>
      </p:sp>
    </p:spTree>
    <p:extLst>
      <p:ext uri="{BB962C8B-B14F-4D97-AF65-F5344CB8AC3E}">
        <p14:creationId xmlns:p14="http://schemas.microsoft.com/office/powerpoint/2010/main" val="1661408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9583 -0.00555 L -1.7125 0.00555 " pathEditMode="relative" rAng="0" ptsTypes="AA">
                                      <p:cBhvr>
                                        <p:cTn id="6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417" y="5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gonal Stripe 5"/>
          <p:cNvSpPr/>
          <p:nvPr/>
        </p:nvSpPr>
        <p:spPr>
          <a:xfrm rot="19032853">
            <a:off x="6800282" y="915966"/>
            <a:ext cx="4665934" cy="5026066"/>
          </a:xfrm>
          <a:prstGeom prst="diagStripe">
            <a:avLst>
              <a:gd name="adj" fmla="val 8787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Diagonal Stripe 6"/>
          <p:cNvSpPr/>
          <p:nvPr/>
        </p:nvSpPr>
        <p:spPr>
          <a:xfrm rot="8221342">
            <a:off x="-2331795" y="920455"/>
            <a:ext cx="4674677" cy="5017445"/>
          </a:xfrm>
          <a:prstGeom prst="diagStripe">
            <a:avLst>
              <a:gd name="adj" fmla="val 87599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Diagonal Stripe 8"/>
          <p:cNvSpPr/>
          <p:nvPr/>
        </p:nvSpPr>
        <p:spPr>
          <a:xfrm rot="2827911">
            <a:off x="1463397" y="3498000"/>
            <a:ext cx="6191940" cy="6720001"/>
          </a:xfrm>
          <a:prstGeom prst="diagStripe">
            <a:avLst>
              <a:gd name="adj" fmla="val 91214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6400800"/>
            <a:ext cx="13182600" cy="533400"/>
          </a:xfrm>
        </p:spPr>
        <p:txBody>
          <a:bodyPr>
            <a:normAutofit/>
          </a:bodyPr>
          <a:lstStyle/>
          <a:p>
            <a:r>
              <a:rPr lang="en-US" sz="2400" dirty="0"/>
              <a:t>Md. </a:t>
            </a:r>
            <a:r>
              <a:rPr lang="en-US" sz="2400" dirty="0" err="1"/>
              <a:t>Khoshbur</a:t>
            </a:r>
            <a:r>
              <a:rPr lang="en-US" sz="2400" dirty="0"/>
              <a:t> Ali, </a:t>
            </a:r>
            <a:r>
              <a:rPr lang="en-US" sz="2400" dirty="0" err="1"/>
              <a:t>Eb</a:t>
            </a:r>
            <a:r>
              <a:rPr lang="en-US" sz="2400" dirty="0"/>
              <a:t>- Assistant teacher, </a:t>
            </a:r>
            <a:r>
              <a:rPr lang="en-US" sz="2400" dirty="0" err="1"/>
              <a:t>Boiddapur</a:t>
            </a:r>
            <a:r>
              <a:rPr lang="en-US" sz="2400" dirty="0"/>
              <a:t> </a:t>
            </a:r>
            <a:r>
              <a:rPr lang="en-US" sz="2400" dirty="0" err="1"/>
              <a:t>Darus</a:t>
            </a:r>
            <a:r>
              <a:rPr lang="en-US" sz="2400" dirty="0"/>
              <a:t> Salam </a:t>
            </a:r>
            <a:r>
              <a:rPr lang="en-US" sz="2400" dirty="0" err="1"/>
              <a:t>Dakhil</a:t>
            </a:r>
            <a:r>
              <a:rPr lang="en-US" sz="2400" dirty="0"/>
              <a:t> Madrasah, </a:t>
            </a:r>
            <a:r>
              <a:rPr lang="en-US" sz="2400" dirty="0" err="1"/>
              <a:t>Tanore</a:t>
            </a:r>
            <a:r>
              <a:rPr lang="en-US" sz="2400" dirty="0"/>
              <a:t>, </a:t>
            </a:r>
            <a:r>
              <a:rPr lang="en-US" sz="2400" dirty="0" err="1"/>
              <a:t>Rajshahi</a:t>
            </a:r>
            <a:r>
              <a:rPr lang="en-US" sz="2400" dirty="0"/>
              <a:t>.</a:t>
            </a:r>
          </a:p>
        </p:txBody>
      </p:sp>
      <p:sp>
        <p:nvSpPr>
          <p:cNvPr id="8" name="Diagonal Stripe 7"/>
          <p:cNvSpPr/>
          <p:nvPr/>
        </p:nvSpPr>
        <p:spPr>
          <a:xfrm rot="13633144">
            <a:off x="1472907" y="-3359647"/>
            <a:ext cx="6191940" cy="6720001"/>
          </a:xfrm>
          <a:prstGeom prst="diagStripe">
            <a:avLst>
              <a:gd name="adj" fmla="val 91377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11914" y="1151155"/>
            <a:ext cx="800100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Rule 11: As – as →  </a:t>
            </a:r>
            <a:r>
              <a:rPr lang="bn-IN" sz="4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স্থানে</a:t>
            </a:r>
            <a:r>
              <a:rPr lang="en-US" sz="4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  → Not less – than.               </a:t>
            </a:r>
          </a:p>
          <a:p>
            <a:r>
              <a:rPr lang="en-US" dirty="0"/>
              <a:t> </a:t>
            </a:r>
          </a:p>
          <a:p>
            <a:r>
              <a:rPr lang="en-US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Example:</a:t>
            </a:r>
          </a:p>
          <a:p>
            <a:r>
              <a:rPr lang="en-US" sz="3600" dirty="0"/>
              <a:t> </a:t>
            </a:r>
          </a:p>
          <a:p>
            <a:r>
              <a:rPr lang="en-US" sz="3600" dirty="0" err="1">
                <a:solidFill>
                  <a:srgbClr val="00B050"/>
                </a:solidFill>
              </a:rPr>
              <a:t>Aff</a:t>
            </a:r>
            <a:r>
              <a:rPr lang="en-US" sz="3600" dirty="0">
                <a:solidFill>
                  <a:srgbClr val="00B050"/>
                </a:solidFill>
              </a:rPr>
              <a:t>: Simi was as wise as </a:t>
            </a:r>
            <a:r>
              <a:rPr lang="en-US" sz="3600" dirty="0" err="1">
                <a:solidFill>
                  <a:srgbClr val="00B050"/>
                </a:solidFill>
              </a:rPr>
              <a:t>Rimi</a:t>
            </a:r>
            <a:r>
              <a:rPr lang="en-US" sz="3600" dirty="0">
                <a:solidFill>
                  <a:srgbClr val="00B050"/>
                </a:solidFill>
              </a:rPr>
              <a:t>.</a:t>
            </a:r>
          </a:p>
          <a:p>
            <a:r>
              <a:rPr lang="en-US" sz="3600" dirty="0">
                <a:solidFill>
                  <a:srgbClr val="00B050"/>
                </a:solidFill>
              </a:rPr>
              <a:t> </a:t>
            </a:r>
          </a:p>
          <a:p>
            <a:r>
              <a:rPr lang="en-US" sz="3600" dirty="0" err="1">
                <a:solidFill>
                  <a:srgbClr val="00B050"/>
                </a:solidFill>
              </a:rPr>
              <a:t>Neg</a:t>
            </a:r>
            <a:r>
              <a:rPr lang="en-US" sz="3600" dirty="0">
                <a:solidFill>
                  <a:srgbClr val="00B050"/>
                </a:solidFill>
              </a:rPr>
              <a:t>: Simi was not less wise than </a:t>
            </a:r>
            <a:r>
              <a:rPr lang="en-US" sz="3600" dirty="0" err="1">
                <a:solidFill>
                  <a:srgbClr val="00B050"/>
                </a:solidFill>
              </a:rPr>
              <a:t>Rimi</a:t>
            </a:r>
            <a:r>
              <a:rPr lang="en-US" sz="3600" dirty="0">
                <a:solidFill>
                  <a:srgbClr val="00B05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61408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9583 -0.00555 L -1.7125 0.00555 " pathEditMode="relative" rAng="0" ptsTypes="AA">
                                      <p:cBhvr>
                                        <p:cTn id="6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417" y="5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gonal Stripe 5"/>
          <p:cNvSpPr/>
          <p:nvPr/>
        </p:nvSpPr>
        <p:spPr>
          <a:xfrm rot="19032853">
            <a:off x="6800282" y="915966"/>
            <a:ext cx="4665934" cy="5026066"/>
          </a:xfrm>
          <a:prstGeom prst="diagStripe">
            <a:avLst>
              <a:gd name="adj" fmla="val 8787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Diagonal Stripe 6"/>
          <p:cNvSpPr/>
          <p:nvPr/>
        </p:nvSpPr>
        <p:spPr>
          <a:xfrm rot="8221342">
            <a:off x="-2331795" y="920455"/>
            <a:ext cx="4674677" cy="5017445"/>
          </a:xfrm>
          <a:prstGeom prst="diagStripe">
            <a:avLst>
              <a:gd name="adj" fmla="val 87599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Diagonal Stripe 8"/>
          <p:cNvSpPr/>
          <p:nvPr/>
        </p:nvSpPr>
        <p:spPr>
          <a:xfrm rot="2827911">
            <a:off x="1463397" y="3498000"/>
            <a:ext cx="6191940" cy="6720001"/>
          </a:xfrm>
          <a:prstGeom prst="diagStripe">
            <a:avLst>
              <a:gd name="adj" fmla="val 91214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6400800"/>
            <a:ext cx="13182600" cy="533400"/>
          </a:xfrm>
        </p:spPr>
        <p:txBody>
          <a:bodyPr>
            <a:normAutofit/>
          </a:bodyPr>
          <a:lstStyle/>
          <a:p>
            <a:r>
              <a:rPr lang="en-US" sz="2400" dirty="0"/>
              <a:t>Md. </a:t>
            </a:r>
            <a:r>
              <a:rPr lang="en-US" sz="2400" dirty="0" err="1"/>
              <a:t>Khoshbur</a:t>
            </a:r>
            <a:r>
              <a:rPr lang="en-US" sz="2400" dirty="0"/>
              <a:t> Ali, </a:t>
            </a:r>
            <a:r>
              <a:rPr lang="en-US" sz="2400" dirty="0" err="1"/>
              <a:t>Eb</a:t>
            </a:r>
            <a:r>
              <a:rPr lang="en-US" sz="2400" dirty="0"/>
              <a:t>- Assistant teacher, </a:t>
            </a:r>
            <a:r>
              <a:rPr lang="en-US" sz="2400" dirty="0" err="1"/>
              <a:t>Boiddapur</a:t>
            </a:r>
            <a:r>
              <a:rPr lang="en-US" sz="2400" dirty="0"/>
              <a:t> </a:t>
            </a:r>
            <a:r>
              <a:rPr lang="en-US" sz="2400" dirty="0" err="1"/>
              <a:t>Darus</a:t>
            </a:r>
            <a:r>
              <a:rPr lang="en-US" sz="2400" dirty="0"/>
              <a:t> Salam </a:t>
            </a:r>
            <a:r>
              <a:rPr lang="en-US" sz="2400" dirty="0" err="1"/>
              <a:t>Dakhil</a:t>
            </a:r>
            <a:r>
              <a:rPr lang="en-US" sz="2400" dirty="0"/>
              <a:t> Madrasah, </a:t>
            </a:r>
            <a:r>
              <a:rPr lang="en-US" sz="2400" dirty="0" err="1"/>
              <a:t>Tanore</a:t>
            </a:r>
            <a:r>
              <a:rPr lang="en-US" sz="2400" dirty="0"/>
              <a:t>, </a:t>
            </a:r>
            <a:r>
              <a:rPr lang="en-US" sz="2400" dirty="0" err="1"/>
              <a:t>Rajshahi</a:t>
            </a:r>
            <a:r>
              <a:rPr lang="en-US" sz="2400" dirty="0"/>
              <a:t>.</a:t>
            </a:r>
          </a:p>
        </p:txBody>
      </p:sp>
      <p:sp>
        <p:nvSpPr>
          <p:cNvPr id="8" name="Diagonal Stripe 7"/>
          <p:cNvSpPr/>
          <p:nvPr/>
        </p:nvSpPr>
        <p:spPr>
          <a:xfrm rot="13633144">
            <a:off x="1472907" y="-3359647"/>
            <a:ext cx="6191940" cy="6720001"/>
          </a:xfrm>
          <a:prstGeom prst="diagStripe">
            <a:avLst>
              <a:gd name="adj" fmla="val 91377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3400" y="762000"/>
            <a:ext cx="80772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Rule 12: Universal truth are change by making them negative interrogative.</a:t>
            </a:r>
            <a:endParaRPr lang="en-US" sz="4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2690336"/>
            <a:ext cx="8077200" cy="317009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4000" dirty="0"/>
              <a:t>Example:</a:t>
            </a:r>
          </a:p>
          <a:p>
            <a:r>
              <a:rPr lang="en-US" sz="4000" dirty="0"/>
              <a:t> </a:t>
            </a:r>
          </a:p>
          <a:p>
            <a:r>
              <a:rPr lang="en-US" sz="4000" dirty="0" err="1"/>
              <a:t>Aff</a:t>
            </a:r>
            <a:r>
              <a:rPr lang="en-US" sz="4000" dirty="0"/>
              <a:t>: The Sun sets in the west.</a:t>
            </a:r>
          </a:p>
          <a:p>
            <a:r>
              <a:rPr lang="en-US" sz="4000" dirty="0"/>
              <a:t> </a:t>
            </a:r>
          </a:p>
          <a:p>
            <a:r>
              <a:rPr lang="en-US" sz="4000" dirty="0" err="1"/>
              <a:t>Neg</a:t>
            </a:r>
            <a:r>
              <a:rPr lang="en-US" sz="4000" dirty="0"/>
              <a:t>: Doesn’t the Sun set in the west.</a:t>
            </a:r>
          </a:p>
        </p:txBody>
      </p:sp>
    </p:spTree>
    <p:extLst>
      <p:ext uri="{BB962C8B-B14F-4D97-AF65-F5344CB8AC3E}">
        <p14:creationId xmlns:p14="http://schemas.microsoft.com/office/powerpoint/2010/main" val="1661408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9583 -0.00555 L -1.7125 0.00555 " pathEditMode="relative" rAng="0" ptsTypes="AA">
                                      <p:cBhvr>
                                        <p:cTn id="13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417" y="5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gonal Stripe 5"/>
          <p:cNvSpPr/>
          <p:nvPr/>
        </p:nvSpPr>
        <p:spPr>
          <a:xfrm rot="19032853">
            <a:off x="6800282" y="915966"/>
            <a:ext cx="4665934" cy="5026066"/>
          </a:xfrm>
          <a:prstGeom prst="diagStripe">
            <a:avLst>
              <a:gd name="adj" fmla="val 8787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Diagonal Stripe 6"/>
          <p:cNvSpPr/>
          <p:nvPr/>
        </p:nvSpPr>
        <p:spPr>
          <a:xfrm rot="8221342">
            <a:off x="-2331795" y="920455"/>
            <a:ext cx="4674677" cy="5017445"/>
          </a:xfrm>
          <a:prstGeom prst="diagStripe">
            <a:avLst>
              <a:gd name="adj" fmla="val 87599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Diagonal Stripe 8"/>
          <p:cNvSpPr/>
          <p:nvPr/>
        </p:nvSpPr>
        <p:spPr>
          <a:xfrm rot="2827911">
            <a:off x="1463397" y="3498000"/>
            <a:ext cx="6191940" cy="6720001"/>
          </a:xfrm>
          <a:prstGeom prst="diagStripe">
            <a:avLst>
              <a:gd name="adj" fmla="val 91214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6400800"/>
            <a:ext cx="13182600" cy="533400"/>
          </a:xfrm>
        </p:spPr>
        <p:txBody>
          <a:bodyPr>
            <a:normAutofit/>
          </a:bodyPr>
          <a:lstStyle/>
          <a:p>
            <a:r>
              <a:rPr lang="en-US" sz="2400" dirty="0"/>
              <a:t>Md. </a:t>
            </a:r>
            <a:r>
              <a:rPr lang="en-US" sz="2400" dirty="0" err="1"/>
              <a:t>Khoshbur</a:t>
            </a:r>
            <a:r>
              <a:rPr lang="en-US" sz="2400" dirty="0"/>
              <a:t> Ali, </a:t>
            </a:r>
            <a:r>
              <a:rPr lang="en-US" sz="2400" dirty="0" err="1"/>
              <a:t>Eb</a:t>
            </a:r>
            <a:r>
              <a:rPr lang="en-US" sz="2400" dirty="0"/>
              <a:t>- Assistant teacher, </a:t>
            </a:r>
            <a:r>
              <a:rPr lang="en-US" sz="2400" dirty="0" err="1"/>
              <a:t>Boiddapur</a:t>
            </a:r>
            <a:r>
              <a:rPr lang="en-US" sz="2400" dirty="0"/>
              <a:t> </a:t>
            </a:r>
            <a:r>
              <a:rPr lang="en-US" sz="2400" dirty="0" err="1"/>
              <a:t>Darus</a:t>
            </a:r>
            <a:r>
              <a:rPr lang="en-US" sz="2400" dirty="0"/>
              <a:t> Salam </a:t>
            </a:r>
            <a:r>
              <a:rPr lang="en-US" sz="2400" dirty="0" err="1"/>
              <a:t>Dakhil</a:t>
            </a:r>
            <a:r>
              <a:rPr lang="en-US" sz="2400" dirty="0"/>
              <a:t> Madrasah, </a:t>
            </a:r>
            <a:r>
              <a:rPr lang="en-US" sz="2400" dirty="0" err="1"/>
              <a:t>Tanore</a:t>
            </a:r>
            <a:r>
              <a:rPr lang="en-US" sz="2400" dirty="0"/>
              <a:t>, </a:t>
            </a:r>
            <a:r>
              <a:rPr lang="en-US" sz="2400" dirty="0" err="1"/>
              <a:t>Rajshahi</a:t>
            </a:r>
            <a:r>
              <a:rPr lang="en-US" sz="2400" dirty="0"/>
              <a:t>.</a:t>
            </a:r>
          </a:p>
        </p:txBody>
      </p:sp>
      <p:sp>
        <p:nvSpPr>
          <p:cNvPr id="8" name="Diagonal Stripe 7"/>
          <p:cNvSpPr/>
          <p:nvPr/>
        </p:nvSpPr>
        <p:spPr>
          <a:xfrm rot="13633144">
            <a:off x="1472907" y="-3359647"/>
            <a:ext cx="6191940" cy="6720001"/>
          </a:xfrm>
          <a:prstGeom prst="diagStripe">
            <a:avLst>
              <a:gd name="adj" fmla="val 91377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09800" y="533400"/>
            <a:ext cx="4182363" cy="156966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US" sz="9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Identity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0" y="2846602"/>
            <a:ext cx="7927298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Md. </a:t>
            </a:r>
            <a:r>
              <a:rPr lang="en-US" sz="3600" dirty="0" err="1" smtClean="0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Khoshbur</a:t>
            </a:r>
            <a:r>
              <a:rPr lang="en-US" sz="3600" dirty="0" smtClean="0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Ali</a:t>
            </a:r>
          </a:p>
          <a:p>
            <a:r>
              <a:rPr lang="en-US" sz="3600" dirty="0" err="1" smtClean="0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Eb</a:t>
            </a:r>
            <a:r>
              <a:rPr lang="en-US" sz="3600" dirty="0" smtClean="0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- Assistant Teacher,</a:t>
            </a:r>
          </a:p>
          <a:p>
            <a:r>
              <a:rPr lang="en-US" sz="3600" dirty="0" err="1" smtClean="0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Boiddapur</a:t>
            </a:r>
            <a:r>
              <a:rPr lang="en-US" sz="3600" dirty="0" smtClean="0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3600" dirty="0" err="1" smtClean="0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Darus</a:t>
            </a:r>
            <a:r>
              <a:rPr lang="en-US" sz="3600" dirty="0" smtClean="0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Salam </a:t>
            </a:r>
            <a:r>
              <a:rPr lang="en-US" sz="3600" dirty="0" err="1" smtClean="0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Dakhil</a:t>
            </a:r>
            <a:r>
              <a:rPr lang="en-US" sz="3600" dirty="0" smtClean="0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Madrasah,</a:t>
            </a:r>
          </a:p>
          <a:p>
            <a:r>
              <a:rPr lang="en-US" sz="3600" dirty="0" err="1" smtClean="0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Tanore</a:t>
            </a:r>
            <a:r>
              <a:rPr lang="en-US" sz="3600" dirty="0" smtClean="0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, </a:t>
            </a:r>
            <a:r>
              <a:rPr lang="en-US" sz="3600" dirty="0" err="1" smtClean="0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Rajshahi</a:t>
            </a:r>
            <a:r>
              <a:rPr lang="en-US" sz="3600" dirty="0" smtClean="0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.</a:t>
            </a:r>
          </a:p>
          <a:p>
            <a:r>
              <a:rPr lang="en-US" sz="3600" dirty="0" smtClean="0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Phone No: 01715673065</a:t>
            </a:r>
          </a:p>
          <a:p>
            <a:r>
              <a:rPr lang="en-US" sz="3600" dirty="0" smtClean="0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E-mail: khoshbur@gmail.com</a:t>
            </a:r>
            <a:endParaRPr lang="en-US" sz="3600" dirty="0"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1932202"/>
            <a:ext cx="1371600" cy="18288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919402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9583 -0.00555 L -1.7125 0.00555 " pathEditMode="relative" rAng="0" ptsTypes="AA">
                                      <p:cBhvr>
                                        <p:cTn id="6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417" y="5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gonal Stripe 5"/>
          <p:cNvSpPr/>
          <p:nvPr/>
        </p:nvSpPr>
        <p:spPr>
          <a:xfrm rot="19032853">
            <a:off x="6800282" y="915966"/>
            <a:ext cx="4665934" cy="5026066"/>
          </a:xfrm>
          <a:prstGeom prst="diagStripe">
            <a:avLst>
              <a:gd name="adj" fmla="val 8787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Diagonal Stripe 6"/>
          <p:cNvSpPr/>
          <p:nvPr/>
        </p:nvSpPr>
        <p:spPr>
          <a:xfrm rot="8221342">
            <a:off x="-2331795" y="920455"/>
            <a:ext cx="4674677" cy="5017445"/>
          </a:xfrm>
          <a:prstGeom prst="diagStripe">
            <a:avLst>
              <a:gd name="adj" fmla="val 87599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Diagonal Stripe 8"/>
          <p:cNvSpPr/>
          <p:nvPr/>
        </p:nvSpPr>
        <p:spPr>
          <a:xfrm rot="2827911">
            <a:off x="1463397" y="3498000"/>
            <a:ext cx="6191940" cy="6720001"/>
          </a:xfrm>
          <a:prstGeom prst="diagStripe">
            <a:avLst>
              <a:gd name="adj" fmla="val 91214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6400800"/>
            <a:ext cx="13182600" cy="533400"/>
          </a:xfrm>
        </p:spPr>
        <p:txBody>
          <a:bodyPr>
            <a:normAutofit/>
          </a:bodyPr>
          <a:lstStyle/>
          <a:p>
            <a:r>
              <a:rPr lang="en-US" sz="2400" dirty="0"/>
              <a:t>Md. </a:t>
            </a:r>
            <a:r>
              <a:rPr lang="en-US" sz="2400" dirty="0" err="1"/>
              <a:t>Khoshbur</a:t>
            </a:r>
            <a:r>
              <a:rPr lang="en-US" sz="2400" dirty="0"/>
              <a:t> Ali, </a:t>
            </a:r>
            <a:r>
              <a:rPr lang="en-US" sz="2400" dirty="0" err="1"/>
              <a:t>Eb</a:t>
            </a:r>
            <a:r>
              <a:rPr lang="en-US" sz="2400" dirty="0"/>
              <a:t>- Assistant teacher, </a:t>
            </a:r>
            <a:r>
              <a:rPr lang="en-US" sz="2400" dirty="0" err="1"/>
              <a:t>Boiddapur</a:t>
            </a:r>
            <a:r>
              <a:rPr lang="en-US" sz="2400" dirty="0"/>
              <a:t> </a:t>
            </a:r>
            <a:r>
              <a:rPr lang="en-US" sz="2400" dirty="0" err="1"/>
              <a:t>Darus</a:t>
            </a:r>
            <a:r>
              <a:rPr lang="en-US" sz="2400" dirty="0"/>
              <a:t> Salam </a:t>
            </a:r>
            <a:r>
              <a:rPr lang="en-US" sz="2400" dirty="0" err="1"/>
              <a:t>Dakhil</a:t>
            </a:r>
            <a:r>
              <a:rPr lang="en-US" sz="2400" dirty="0"/>
              <a:t> Madrasah, </a:t>
            </a:r>
            <a:r>
              <a:rPr lang="en-US" sz="2400" dirty="0" err="1"/>
              <a:t>Tanore</a:t>
            </a:r>
            <a:r>
              <a:rPr lang="en-US" sz="2400" dirty="0"/>
              <a:t>, </a:t>
            </a:r>
            <a:r>
              <a:rPr lang="en-US" sz="2400" dirty="0" err="1"/>
              <a:t>Rajshahi</a:t>
            </a:r>
            <a:r>
              <a:rPr lang="en-US" sz="2400" dirty="0"/>
              <a:t>.</a:t>
            </a:r>
          </a:p>
        </p:txBody>
      </p:sp>
      <p:sp>
        <p:nvSpPr>
          <p:cNvPr id="8" name="Diagonal Stripe 7"/>
          <p:cNvSpPr/>
          <p:nvPr/>
        </p:nvSpPr>
        <p:spPr>
          <a:xfrm rot="13633144">
            <a:off x="1472907" y="-3359647"/>
            <a:ext cx="6191940" cy="6720001"/>
          </a:xfrm>
          <a:prstGeom prst="diagStripe">
            <a:avLst>
              <a:gd name="adj" fmla="val 91377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200" y="685800"/>
            <a:ext cx="8043292" cy="21236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Rule 13: Sometimes </a:t>
            </a:r>
            <a:endParaRPr lang="en-US" sz="66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en-US" sz="6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bn-IN" sz="6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স্থানে</a:t>
            </a:r>
            <a:r>
              <a:rPr lang="en-US" sz="6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  → Not + always</a:t>
            </a:r>
            <a:r>
              <a:rPr lang="en-US" sz="44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2690336"/>
            <a:ext cx="82296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Example:</a:t>
            </a:r>
          </a:p>
          <a:p>
            <a:r>
              <a:rPr lang="en-US" sz="4000" dirty="0"/>
              <a:t> </a:t>
            </a:r>
          </a:p>
          <a:p>
            <a:r>
              <a:rPr lang="en-US" sz="4000" dirty="0" err="1"/>
              <a:t>Aff</a:t>
            </a:r>
            <a:r>
              <a:rPr lang="en-US" sz="4000" dirty="0"/>
              <a:t>: Raven sometimes visits me.</a:t>
            </a:r>
          </a:p>
          <a:p>
            <a:r>
              <a:rPr lang="en-US" sz="4000" dirty="0"/>
              <a:t> </a:t>
            </a:r>
          </a:p>
          <a:p>
            <a:r>
              <a:rPr lang="en-US" sz="4000" dirty="0" err="1"/>
              <a:t>Neg</a:t>
            </a:r>
            <a:r>
              <a:rPr lang="en-US" sz="4000" dirty="0"/>
              <a:t>: Raven doesn’t always visit me.</a:t>
            </a:r>
          </a:p>
        </p:txBody>
      </p:sp>
    </p:spTree>
    <p:extLst>
      <p:ext uri="{BB962C8B-B14F-4D97-AF65-F5344CB8AC3E}">
        <p14:creationId xmlns:p14="http://schemas.microsoft.com/office/powerpoint/2010/main" val="1661408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9583 -0.00555 L -1.7125 0.00555 " pathEditMode="relative" rAng="0" ptsTypes="AA">
                                      <p:cBhvr>
                                        <p:cTn id="6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417" y="5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gonal Stripe 5"/>
          <p:cNvSpPr/>
          <p:nvPr/>
        </p:nvSpPr>
        <p:spPr>
          <a:xfrm rot="19032853">
            <a:off x="6800282" y="915966"/>
            <a:ext cx="4665934" cy="5026066"/>
          </a:xfrm>
          <a:prstGeom prst="diagStripe">
            <a:avLst>
              <a:gd name="adj" fmla="val 8787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Diagonal Stripe 6"/>
          <p:cNvSpPr/>
          <p:nvPr/>
        </p:nvSpPr>
        <p:spPr>
          <a:xfrm rot="8221342">
            <a:off x="-2331795" y="920455"/>
            <a:ext cx="4674677" cy="5017445"/>
          </a:xfrm>
          <a:prstGeom prst="diagStripe">
            <a:avLst>
              <a:gd name="adj" fmla="val 87599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Diagonal Stripe 8"/>
          <p:cNvSpPr/>
          <p:nvPr/>
        </p:nvSpPr>
        <p:spPr>
          <a:xfrm rot="2827911">
            <a:off x="1463397" y="3498000"/>
            <a:ext cx="6191940" cy="6720001"/>
          </a:xfrm>
          <a:prstGeom prst="diagStripe">
            <a:avLst>
              <a:gd name="adj" fmla="val 91214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6400800"/>
            <a:ext cx="13182600" cy="533400"/>
          </a:xfrm>
        </p:spPr>
        <p:txBody>
          <a:bodyPr>
            <a:normAutofit/>
          </a:bodyPr>
          <a:lstStyle/>
          <a:p>
            <a:r>
              <a:rPr lang="en-US" sz="2400" dirty="0"/>
              <a:t>Md. </a:t>
            </a:r>
            <a:r>
              <a:rPr lang="en-US" sz="2400" dirty="0" err="1"/>
              <a:t>Khoshbur</a:t>
            </a:r>
            <a:r>
              <a:rPr lang="en-US" sz="2400" dirty="0"/>
              <a:t> Ali, </a:t>
            </a:r>
            <a:r>
              <a:rPr lang="en-US" sz="2400" dirty="0" err="1"/>
              <a:t>Eb</a:t>
            </a:r>
            <a:r>
              <a:rPr lang="en-US" sz="2400" dirty="0"/>
              <a:t>- Assistant teacher, </a:t>
            </a:r>
            <a:r>
              <a:rPr lang="en-US" sz="2400" dirty="0" err="1"/>
              <a:t>Boiddapur</a:t>
            </a:r>
            <a:r>
              <a:rPr lang="en-US" sz="2400" dirty="0"/>
              <a:t> </a:t>
            </a:r>
            <a:r>
              <a:rPr lang="en-US" sz="2400" dirty="0" err="1"/>
              <a:t>Darus</a:t>
            </a:r>
            <a:r>
              <a:rPr lang="en-US" sz="2400" dirty="0"/>
              <a:t> Salam </a:t>
            </a:r>
            <a:r>
              <a:rPr lang="en-US" sz="2400" dirty="0" err="1"/>
              <a:t>Dakhil</a:t>
            </a:r>
            <a:r>
              <a:rPr lang="en-US" sz="2400" dirty="0"/>
              <a:t> Madrasah, </a:t>
            </a:r>
            <a:r>
              <a:rPr lang="en-US" sz="2400" dirty="0" err="1"/>
              <a:t>Tanore</a:t>
            </a:r>
            <a:r>
              <a:rPr lang="en-US" sz="2400" dirty="0"/>
              <a:t>, </a:t>
            </a:r>
            <a:r>
              <a:rPr lang="en-US" sz="2400" dirty="0" err="1"/>
              <a:t>Rajshahi</a:t>
            </a:r>
            <a:r>
              <a:rPr lang="en-US" sz="2400" dirty="0"/>
              <a:t>.</a:t>
            </a:r>
          </a:p>
        </p:txBody>
      </p:sp>
      <p:sp>
        <p:nvSpPr>
          <p:cNvPr id="8" name="Diagonal Stripe 7"/>
          <p:cNvSpPr/>
          <p:nvPr/>
        </p:nvSpPr>
        <p:spPr>
          <a:xfrm rot="13633144">
            <a:off x="1472907" y="-3359647"/>
            <a:ext cx="6191940" cy="6720001"/>
          </a:xfrm>
          <a:prstGeom prst="diagStripe">
            <a:avLst>
              <a:gd name="adj" fmla="val 91377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609600"/>
            <a:ext cx="8553111" cy="76944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4400" dirty="0"/>
              <a:t>Rule 14: Many →  </a:t>
            </a:r>
            <a:r>
              <a:rPr lang="bn-IN" sz="4400" dirty="0"/>
              <a:t>স্থানে</a:t>
            </a:r>
            <a:r>
              <a:rPr lang="en-US" sz="4400" dirty="0"/>
              <a:t>  → Not a few.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2690513"/>
            <a:ext cx="79248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/>
              <a:t>Example:</a:t>
            </a:r>
          </a:p>
          <a:p>
            <a:r>
              <a:rPr lang="en-US" sz="4400" dirty="0"/>
              <a:t> </a:t>
            </a:r>
          </a:p>
          <a:p>
            <a:r>
              <a:rPr lang="en-US" sz="4400" dirty="0" err="1"/>
              <a:t>Aff</a:t>
            </a:r>
            <a:r>
              <a:rPr lang="en-US" sz="4400" dirty="0"/>
              <a:t>: I have many friends.</a:t>
            </a:r>
          </a:p>
          <a:p>
            <a:r>
              <a:rPr lang="en-US" sz="4400" dirty="0"/>
              <a:t> </a:t>
            </a:r>
          </a:p>
          <a:p>
            <a:r>
              <a:rPr lang="en-US" sz="4400" dirty="0" err="1"/>
              <a:t>Neg</a:t>
            </a:r>
            <a:r>
              <a:rPr lang="en-US" sz="4400" dirty="0"/>
              <a:t>: I </a:t>
            </a:r>
            <a:r>
              <a:rPr lang="en-US" sz="4400" dirty="0" err="1"/>
              <a:t>donot</a:t>
            </a:r>
            <a:r>
              <a:rPr lang="en-US" sz="4400" dirty="0"/>
              <a:t> have few friends.</a:t>
            </a:r>
          </a:p>
        </p:txBody>
      </p:sp>
    </p:spTree>
    <p:extLst>
      <p:ext uri="{BB962C8B-B14F-4D97-AF65-F5344CB8AC3E}">
        <p14:creationId xmlns:p14="http://schemas.microsoft.com/office/powerpoint/2010/main" val="1661408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9583 -0.00555 L -1.7125 0.00555 " pathEditMode="relative" rAng="0" ptsTypes="AA">
                                      <p:cBhvr>
                                        <p:cTn id="6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417" y="5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gonal Stripe 5"/>
          <p:cNvSpPr/>
          <p:nvPr/>
        </p:nvSpPr>
        <p:spPr>
          <a:xfrm rot="19032853">
            <a:off x="6800282" y="915966"/>
            <a:ext cx="4665934" cy="5026066"/>
          </a:xfrm>
          <a:prstGeom prst="diagStripe">
            <a:avLst>
              <a:gd name="adj" fmla="val 8787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Diagonal Stripe 6"/>
          <p:cNvSpPr/>
          <p:nvPr/>
        </p:nvSpPr>
        <p:spPr>
          <a:xfrm rot="8221342">
            <a:off x="-2331795" y="920455"/>
            <a:ext cx="4674677" cy="5017445"/>
          </a:xfrm>
          <a:prstGeom prst="diagStripe">
            <a:avLst>
              <a:gd name="adj" fmla="val 87599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Diagonal Stripe 8"/>
          <p:cNvSpPr/>
          <p:nvPr/>
        </p:nvSpPr>
        <p:spPr>
          <a:xfrm rot="2827911">
            <a:off x="1463397" y="3498000"/>
            <a:ext cx="6191940" cy="6720001"/>
          </a:xfrm>
          <a:prstGeom prst="diagStripe">
            <a:avLst>
              <a:gd name="adj" fmla="val 91214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6400800"/>
            <a:ext cx="13182600" cy="533400"/>
          </a:xfrm>
        </p:spPr>
        <p:txBody>
          <a:bodyPr>
            <a:normAutofit/>
          </a:bodyPr>
          <a:lstStyle/>
          <a:p>
            <a:r>
              <a:rPr lang="en-US" sz="2400" dirty="0"/>
              <a:t>Md. </a:t>
            </a:r>
            <a:r>
              <a:rPr lang="en-US" sz="2400" dirty="0" err="1"/>
              <a:t>Khoshbur</a:t>
            </a:r>
            <a:r>
              <a:rPr lang="en-US" sz="2400" dirty="0"/>
              <a:t> Ali, </a:t>
            </a:r>
            <a:r>
              <a:rPr lang="en-US" sz="2400" dirty="0" err="1"/>
              <a:t>Eb</a:t>
            </a:r>
            <a:r>
              <a:rPr lang="en-US" sz="2400" dirty="0"/>
              <a:t>- Assistant teacher, </a:t>
            </a:r>
            <a:r>
              <a:rPr lang="en-US" sz="2400" dirty="0" err="1"/>
              <a:t>Boiddapur</a:t>
            </a:r>
            <a:r>
              <a:rPr lang="en-US" sz="2400" dirty="0"/>
              <a:t> </a:t>
            </a:r>
            <a:r>
              <a:rPr lang="en-US" sz="2400" dirty="0" err="1"/>
              <a:t>Darus</a:t>
            </a:r>
            <a:r>
              <a:rPr lang="en-US" sz="2400" dirty="0"/>
              <a:t> Salam </a:t>
            </a:r>
            <a:r>
              <a:rPr lang="en-US" sz="2400" dirty="0" err="1"/>
              <a:t>Dakhil</a:t>
            </a:r>
            <a:r>
              <a:rPr lang="en-US" sz="2400" dirty="0"/>
              <a:t> Madrasah, </a:t>
            </a:r>
            <a:r>
              <a:rPr lang="en-US" sz="2400" dirty="0" err="1"/>
              <a:t>Tanore</a:t>
            </a:r>
            <a:r>
              <a:rPr lang="en-US" sz="2400" dirty="0"/>
              <a:t>, </a:t>
            </a:r>
            <a:r>
              <a:rPr lang="en-US" sz="2400" dirty="0" err="1"/>
              <a:t>Rajshahi</a:t>
            </a:r>
            <a:r>
              <a:rPr lang="en-US" sz="2400" dirty="0"/>
              <a:t>.</a:t>
            </a:r>
          </a:p>
        </p:txBody>
      </p:sp>
      <p:sp>
        <p:nvSpPr>
          <p:cNvPr id="8" name="Diagonal Stripe 7"/>
          <p:cNvSpPr/>
          <p:nvPr/>
        </p:nvSpPr>
        <p:spPr>
          <a:xfrm rot="13633144">
            <a:off x="1472907" y="-3359647"/>
            <a:ext cx="6191940" cy="6720001"/>
          </a:xfrm>
          <a:prstGeom prst="diagStripe">
            <a:avLst>
              <a:gd name="adj" fmla="val 91377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762000"/>
            <a:ext cx="850874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/>
              <a:t>Rule 15: A few →  </a:t>
            </a:r>
            <a:r>
              <a:rPr lang="bn-IN" sz="4400" dirty="0"/>
              <a:t>স্থানে</a:t>
            </a:r>
            <a:r>
              <a:rPr lang="en-US" sz="4400" dirty="0"/>
              <a:t>  → not many.</a:t>
            </a:r>
          </a:p>
        </p:txBody>
      </p:sp>
      <p:sp>
        <p:nvSpPr>
          <p:cNvPr id="10" name="Rectangle 9"/>
          <p:cNvSpPr/>
          <p:nvPr/>
        </p:nvSpPr>
        <p:spPr>
          <a:xfrm>
            <a:off x="533400" y="2690336"/>
            <a:ext cx="8001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Example:</a:t>
            </a:r>
          </a:p>
          <a:p>
            <a:r>
              <a:rPr lang="en-US" sz="3200" dirty="0">
                <a:solidFill>
                  <a:srgbClr val="FF0000"/>
                </a:solidFill>
              </a:rPr>
              <a:t> </a:t>
            </a:r>
          </a:p>
          <a:p>
            <a:r>
              <a:rPr lang="en-US" sz="3200" dirty="0" err="1">
                <a:solidFill>
                  <a:srgbClr val="FF0000"/>
                </a:solidFill>
              </a:rPr>
              <a:t>Aff</a:t>
            </a:r>
            <a:r>
              <a:rPr lang="en-US" sz="3200" dirty="0">
                <a:solidFill>
                  <a:srgbClr val="FF0000"/>
                </a:solidFill>
              </a:rPr>
              <a:t>: Bangladesh has a few scholars.</a:t>
            </a:r>
          </a:p>
          <a:p>
            <a:r>
              <a:rPr lang="en-US" sz="3200" dirty="0">
                <a:solidFill>
                  <a:srgbClr val="FF0000"/>
                </a:solidFill>
              </a:rPr>
              <a:t> </a:t>
            </a:r>
          </a:p>
          <a:p>
            <a:r>
              <a:rPr lang="en-US" sz="3200" dirty="0" err="1">
                <a:solidFill>
                  <a:srgbClr val="FF0000"/>
                </a:solidFill>
              </a:rPr>
              <a:t>Neg</a:t>
            </a:r>
            <a:r>
              <a:rPr lang="en-US" sz="3200" dirty="0">
                <a:solidFill>
                  <a:srgbClr val="FF0000"/>
                </a:solidFill>
              </a:rPr>
              <a:t>: Bangladesh doesn’t have many scholars.</a:t>
            </a:r>
          </a:p>
        </p:txBody>
      </p:sp>
    </p:spTree>
    <p:extLst>
      <p:ext uri="{BB962C8B-B14F-4D97-AF65-F5344CB8AC3E}">
        <p14:creationId xmlns:p14="http://schemas.microsoft.com/office/powerpoint/2010/main" val="3578287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9583 -0.00555 L -1.7125 0.00555 " pathEditMode="relative" rAng="0" ptsTypes="AA">
                                      <p:cBhvr>
                                        <p:cTn id="6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417" y="5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10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gonal Stripe 5"/>
          <p:cNvSpPr/>
          <p:nvPr/>
        </p:nvSpPr>
        <p:spPr>
          <a:xfrm rot="19032853">
            <a:off x="6800282" y="915966"/>
            <a:ext cx="4665934" cy="5026066"/>
          </a:xfrm>
          <a:prstGeom prst="diagStripe">
            <a:avLst>
              <a:gd name="adj" fmla="val 8787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Diagonal Stripe 6"/>
          <p:cNvSpPr/>
          <p:nvPr/>
        </p:nvSpPr>
        <p:spPr>
          <a:xfrm rot="8221342">
            <a:off x="-2331795" y="920455"/>
            <a:ext cx="4674677" cy="5017445"/>
          </a:xfrm>
          <a:prstGeom prst="diagStripe">
            <a:avLst>
              <a:gd name="adj" fmla="val 87599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Diagonal Stripe 8"/>
          <p:cNvSpPr/>
          <p:nvPr/>
        </p:nvSpPr>
        <p:spPr>
          <a:xfrm rot="2827911">
            <a:off x="1463397" y="3498000"/>
            <a:ext cx="6191940" cy="6720001"/>
          </a:xfrm>
          <a:prstGeom prst="diagStripe">
            <a:avLst>
              <a:gd name="adj" fmla="val 91214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6400800"/>
            <a:ext cx="13182600" cy="533400"/>
          </a:xfrm>
        </p:spPr>
        <p:txBody>
          <a:bodyPr>
            <a:normAutofit/>
          </a:bodyPr>
          <a:lstStyle/>
          <a:p>
            <a:r>
              <a:rPr lang="en-US" sz="2400" dirty="0"/>
              <a:t>Md. </a:t>
            </a:r>
            <a:r>
              <a:rPr lang="en-US" sz="2400" dirty="0" err="1"/>
              <a:t>Khoshbur</a:t>
            </a:r>
            <a:r>
              <a:rPr lang="en-US" sz="2400" dirty="0"/>
              <a:t> Ali, </a:t>
            </a:r>
            <a:r>
              <a:rPr lang="en-US" sz="2400" dirty="0" err="1"/>
              <a:t>Eb</a:t>
            </a:r>
            <a:r>
              <a:rPr lang="en-US" sz="2400" dirty="0"/>
              <a:t>- Assistant teacher, </a:t>
            </a:r>
            <a:r>
              <a:rPr lang="en-US" sz="2400" dirty="0" err="1"/>
              <a:t>Boiddapur</a:t>
            </a:r>
            <a:r>
              <a:rPr lang="en-US" sz="2400" dirty="0"/>
              <a:t> </a:t>
            </a:r>
            <a:r>
              <a:rPr lang="en-US" sz="2400" dirty="0" err="1"/>
              <a:t>Darus</a:t>
            </a:r>
            <a:r>
              <a:rPr lang="en-US" sz="2400" dirty="0"/>
              <a:t> Salam </a:t>
            </a:r>
            <a:r>
              <a:rPr lang="en-US" sz="2400" dirty="0" err="1"/>
              <a:t>Dakhil</a:t>
            </a:r>
            <a:r>
              <a:rPr lang="en-US" sz="2400" dirty="0"/>
              <a:t> Madrasah, </a:t>
            </a:r>
            <a:r>
              <a:rPr lang="en-US" sz="2400" dirty="0" err="1"/>
              <a:t>Tanore</a:t>
            </a:r>
            <a:r>
              <a:rPr lang="en-US" sz="2400" dirty="0"/>
              <a:t>, </a:t>
            </a:r>
            <a:r>
              <a:rPr lang="en-US" sz="2400" dirty="0" err="1"/>
              <a:t>Rajshahi</a:t>
            </a:r>
            <a:r>
              <a:rPr lang="en-US" sz="2400" dirty="0"/>
              <a:t>.</a:t>
            </a:r>
          </a:p>
        </p:txBody>
      </p:sp>
      <p:sp>
        <p:nvSpPr>
          <p:cNvPr id="8" name="Diagonal Stripe 7"/>
          <p:cNvSpPr/>
          <p:nvPr/>
        </p:nvSpPr>
        <p:spPr>
          <a:xfrm rot="13633144">
            <a:off x="1472907" y="-3359647"/>
            <a:ext cx="6191940" cy="6720001"/>
          </a:xfrm>
          <a:prstGeom prst="diagStripe">
            <a:avLst>
              <a:gd name="adj" fmla="val 91377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67809" y="609600"/>
            <a:ext cx="807766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Rule 16: Much →  </a:t>
            </a:r>
            <a:r>
              <a:rPr lang="bn-IN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স্থানে</a:t>
            </a:r>
            <a:r>
              <a:rPr lang="en-US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  → A little</a:t>
            </a:r>
            <a:r>
              <a:rPr lang="en-US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667809" y="2690336"/>
            <a:ext cx="794279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/>
              <a:t>Example:</a:t>
            </a:r>
          </a:p>
          <a:p>
            <a:r>
              <a:rPr lang="en-US" sz="3600" dirty="0"/>
              <a:t> </a:t>
            </a:r>
          </a:p>
          <a:p>
            <a:r>
              <a:rPr lang="en-US" sz="3600" dirty="0" err="1"/>
              <a:t>Aff</a:t>
            </a:r>
            <a:r>
              <a:rPr lang="en-US" sz="3600" dirty="0"/>
              <a:t>: He belongs much money.</a:t>
            </a:r>
          </a:p>
          <a:p>
            <a:r>
              <a:rPr lang="en-US" sz="3600" dirty="0"/>
              <a:t> </a:t>
            </a:r>
          </a:p>
          <a:p>
            <a:r>
              <a:rPr lang="en-US" sz="3600" dirty="0" err="1"/>
              <a:t>Neg</a:t>
            </a:r>
            <a:r>
              <a:rPr lang="en-US" sz="3600" dirty="0"/>
              <a:t>: He doesn’t belong a little money.</a:t>
            </a:r>
          </a:p>
        </p:txBody>
      </p:sp>
    </p:spTree>
    <p:extLst>
      <p:ext uri="{BB962C8B-B14F-4D97-AF65-F5344CB8AC3E}">
        <p14:creationId xmlns:p14="http://schemas.microsoft.com/office/powerpoint/2010/main" val="1380346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9583 -0.00555 L -1.7125 0.00555 " pathEditMode="relative" rAng="0" ptsTypes="AA">
                                      <p:cBhvr>
                                        <p:cTn id="6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417" y="5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gonal Stripe 5"/>
          <p:cNvSpPr/>
          <p:nvPr/>
        </p:nvSpPr>
        <p:spPr>
          <a:xfrm rot="19032853">
            <a:off x="6800282" y="915966"/>
            <a:ext cx="4665934" cy="5026066"/>
          </a:xfrm>
          <a:prstGeom prst="diagStripe">
            <a:avLst>
              <a:gd name="adj" fmla="val 8787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Diagonal Stripe 6"/>
          <p:cNvSpPr/>
          <p:nvPr/>
        </p:nvSpPr>
        <p:spPr>
          <a:xfrm rot="8221342">
            <a:off x="-2331795" y="920455"/>
            <a:ext cx="4674677" cy="5017445"/>
          </a:xfrm>
          <a:prstGeom prst="diagStripe">
            <a:avLst>
              <a:gd name="adj" fmla="val 87599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Diagonal Stripe 8"/>
          <p:cNvSpPr/>
          <p:nvPr/>
        </p:nvSpPr>
        <p:spPr>
          <a:xfrm rot="2827911">
            <a:off x="1463397" y="3498000"/>
            <a:ext cx="6191940" cy="6720001"/>
          </a:xfrm>
          <a:prstGeom prst="diagStripe">
            <a:avLst>
              <a:gd name="adj" fmla="val 91214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6400800"/>
            <a:ext cx="13182600" cy="533400"/>
          </a:xfrm>
        </p:spPr>
        <p:txBody>
          <a:bodyPr>
            <a:normAutofit/>
          </a:bodyPr>
          <a:lstStyle/>
          <a:p>
            <a:r>
              <a:rPr lang="en-US" sz="2400" dirty="0"/>
              <a:t>Md. </a:t>
            </a:r>
            <a:r>
              <a:rPr lang="en-US" sz="2400" dirty="0" err="1"/>
              <a:t>Khoshbur</a:t>
            </a:r>
            <a:r>
              <a:rPr lang="en-US" sz="2400" dirty="0"/>
              <a:t> Ali, </a:t>
            </a:r>
            <a:r>
              <a:rPr lang="en-US" sz="2400" dirty="0" err="1"/>
              <a:t>Eb</a:t>
            </a:r>
            <a:r>
              <a:rPr lang="en-US" sz="2400" dirty="0"/>
              <a:t>- Assistant teacher, </a:t>
            </a:r>
            <a:r>
              <a:rPr lang="en-US" sz="2400" dirty="0" err="1"/>
              <a:t>Boiddapur</a:t>
            </a:r>
            <a:r>
              <a:rPr lang="en-US" sz="2400" dirty="0"/>
              <a:t> </a:t>
            </a:r>
            <a:r>
              <a:rPr lang="en-US" sz="2400" dirty="0" err="1"/>
              <a:t>Darus</a:t>
            </a:r>
            <a:r>
              <a:rPr lang="en-US" sz="2400" dirty="0"/>
              <a:t> Salam </a:t>
            </a:r>
            <a:r>
              <a:rPr lang="en-US" sz="2400" dirty="0" err="1"/>
              <a:t>Dakhil</a:t>
            </a:r>
            <a:r>
              <a:rPr lang="en-US" sz="2400" dirty="0"/>
              <a:t> Madrasah, </a:t>
            </a:r>
            <a:r>
              <a:rPr lang="en-US" sz="2400" dirty="0" err="1"/>
              <a:t>Tanore</a:t>
            </a:r>
            <a:r>
              <a:rPr lang="en-US" sz="2400" dirty="0"/>
              <a:t>, </a:t>
            </a:r>
            <a:r>
              <a:rPr lang="en-US" sz="2400" dirty="0" err="1"/>
              <a:t>Rajshahi</a:t>
            </a:r>
            <a:r>
              <a:rPr lang="en-US" sz="2400" dirty="0"/>
              <a:t>.</a:t>
            </a:r>
          </a:p>
        </p:txBody>
      </p:sp>
      <p:sp>
        <p:nvSpPr>
          <p:cNvPr id="8" name="Diagonal Stripe 7"/>
          <p:cNvSpPr/>
          <p:nvPr/>
        </p:nvSpPr>
        <p:spPr>
          <a:xfrm rot="13633144">
            <a:off x="1472907" y="-3359647"/>
            <a:ext cx="6191940" cy="6720001"/>
          </a:xfrm>
          <a:prstGeom prst="diagStripe">
            <a:avLst>
              <a:gd name="adj" fmla="val 91377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35067" y="1692440"/>
            <a:ext cx="7848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Rule 17: A little → </a:t>
            </a:r>
            <a:r>
              <a:rPr lang="bn-IN" sz="3600" dirty="0">
                <a:solidFill>
                  <a:srgbClr val="FF0000"/>
                </a:solidFill>
              </a:rPr>
              <a:t>স্থানে</a:t>
            </a:r>
            <a:r>
              <a:rPr lang="en-US" sz="3600" dirty="0">
                <a:solidFill>
                  <a:srgbClr val="FF0000"/>
                </a:solidFill>
              </a:rPr>
              <a:t>  → not much.</a:t>
            </a:r>
          </a:p>
          <a:p>
            <a:r>
              <a:rPr lang="en-US" sz="3600" dirty="0"/>
              <a:t> </a:t>
            </a:r>
          </a:p>
          <a:p>
            <a:r>
              <a:rPr lang="en-US" sz="3600" dirty="0"/>
              <a:t>Example: </a:t>
            </a:r>
            <a:r>
              <a:rPr lang="en-US" sz="3600" dirty="0" err="1"/>
              <a:t>Aff</a:t>
            </a:r>
            <a:r>
              <a:rPr lang="en-US" sz="3600" dirty="0"/>
              <a:t>: </a:t>
            </a:r>
            <a:r>
              <a:rPr lang="en-US" sz="3600" dirty="0" err="1"/>
              <a:t>Dolon</a:t>
            </a:r>
            <a:r>
              <a:rPr lang="en-US" sz="3600" dirty="0"/>
              <a:t> has a little riches.</a:t>
            </a:r>
          </a:p>
          <a:p>
            <a:r>
              <a:rPr lang="en-US" sz="3600" dirty="0"/>
              <a:t> </a:t>
            </a:r>
          </a:p>
          <a:p>
            <a:r>
              <a:rPr lang="en-US" sz="3600" dirty="0" err="1"/>
              <a:t>Neg</a:t>
            </a:r>
            <a:r>
              <a:rPr lang="en-US" sz="3600" dirty="0"/>
              <a:t>: </a:t>
            </a:r>
            <a:r>
              <a:rPr lang="en-US" sz="3600" dirty="0" err="1"/>
              <a:t>Dolon</a:t>
            </a:r>
            <a:r>
              <a:rPr lang="en-US" sz="3600" dirty="0"/>
              <a:t> doesn’t have much riches.</a:t>
            </a:r>
          </a:p>
        </p:txBody>
      </p:sp>
    </p:spTree>
    <p:extLst>
      <p:ext uri="{BB962C8B-B14F-4D97-AF65-F5344CB8AC3E}">
        <p14:creationId xmlns:p14="http://schemas.microsoft.com/office/powerpoint/2010/main" val="1380346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9583 -0.00555 L -1.7125 0.00555 " pathEditMode="relative" rAng="0" ptsTypes="AA">
                                      <p:cBhvr>
                                        <p:cTn id="6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417" y="5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gonal Stripe 5"/>
          <p:cNvSpPr/>
          <p:nvPr/>
        </p:nvSpPr>
        <p:spPr>
          <a:xfrm rot="19032853">
            <a:off x="6800282" y="915966"/>
            <a:ext cx="4665934" cy="5026066"/>
          </a:xfrm>
          <a:prstGeom prst="diagStripe">
            <a:avLst>
              <a:gd name="adj" fmla="val 8787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Diagonal Stripe 6"/>
          <p:cNvSpPr/>
          <p:nvPr/>
        </p:nvSpPr>
        <p:spPr>
          <a:xfrm rot="8221342">
            <a:off x="-2331795" y="920455"/>
            <a:ext cx="4674677" cy="5017445"/>
          </a:xfrm>
          <a:prstGeom prst="diagStripe">
            <a:avLst>
              <a:gd name="adj" fmla="val 87599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Diagonal Stripe 8"/>
          <p:cNvSpPr/>
          <p:nvPr/>
        </p:nvSpPr>
        <p:spPr>
          <a:xfrm rot="2827911">
            <a:off x="1463397" y="3498000"/>
            <a:ext cx="6191940" cy="6720001"/>
          </a:xfrm>
          <a:prstGeom prst="diagStripe">
            <a:avLst>
              <a:gd name="adj" fmla="val 91214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6400800"/>
            <a:ext cx="13182600" cy="533400"/>
          </a:xfrm>
        </p:spPr>
        <p:txBody>
          <a:bodyPr>
            <a:normAutofit/>
          </a:bodyPr>
          <a:lstStyle/>
          <a:p>
            <a:r>
              <a:rPr lang="en-US" sz="2400" dirty="0"/>
              <a:t>Md. </a:t>
            </a:r>
            <a:r>
              <a:rPr lang="en-US" sz="2400" dirty="0" err="1"/>
              <a:t>Khoshbur</a:t>
            </a:r>
            <a:r>
              <a:rPr lang="en-US" sz="2400" dirty="0"/>
              <a:t> Ali, </a:t>
            </a:r>
            <a:r>
              <a:rPr lang="en-US" sz="2400" dirty="0" err="1"/>
              <a:t>Eb</a:t>
            </a:r>
            <a:r>
              <a:rPr lang="en-US" sz="2400" dirty="0"/>
              <a:t>- Assistant teacher, </a:t>
            </a:r>
            <a:r>
              <a:rPr lang="en-US" sz="2400" dirty="0" err="1"/>
              <a:t>Boiddapur</a:t>
            </a:r>
            <a:r>
              <a:rPr lang="en-US" sz="2400" dirty="0"/>
              <a:t> </a:t>
            </a:r>
            <a:r>
              <a:rPr lang="en-US" sz="2400" dirty="0" err="1"/>
              <a:t>Darus</a:t>
            </a:r>
            <a:r>
              <a:rPr lang="en-US" sz="2400" dirty="0"/>
              <a:t> Salam </a:t>
            </a:r>
            <a:r>
              <a:rPr lang="en-US" sz="2400" dirty="0" err="1"/>
              <a:t>Dakhil</a:t>
            </a:r>
            <a:r>
              <a:rPr lang="en-US" sz="2400" dirty="0"/>
              <a:t> Madrasah, </a:t>
            </a:r>
            <a:r>
              <a:rPr lang="en-US" sz="2400" dirty="0" err="1"/>
              <a:t>Tanore</a:t>
            </a:r>
            <a:r>
              <a:rPr lang="en-US" sz="2400" dirty="0"/>
              <a:t>, </a:t>
            </a:r>
            <a:r>
              <a:rPr lang="en-US" sz="2400" dirty="0" err="1"/>
              <a:t>Rajshahi</a:t>
            </a:r>
            <a:r>
              <a:rPr lang="en-US" sz="2400" dirty="0"/>
              <a:t>.</a:t>
            </a:r>
          </a:p>
        </p:txBody>
      </p:sp>
      <p:sp>
        <p:nvSpPr>
          <p:cNvPr id="8" name="Diagonal Stripe 7"/>
          <p:cNvSpPr/>
          <p:nvPr/>
        </p:nvSpPr>
        <p:spPr>
          <a:xfrm rot="13633144">
            <a:off x="1472907" y="-3359647"/>
            <a:ext cx="6191940" cy="6720001"/>
          </a:xfrm>
          <a:prstGeom prst="diagStripe">
            <a:avLst>
              <a:gd name="adj" fmla="val 91377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1" y="685800"/>
            <a:ext cx="7315200" cy="5410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43000" y="1066800"/>
            <a:ext cx="6537559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5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Thank you</a:t>
            </a:r>
            <a:endParaRPr lang="en-US" sz="115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3209" y="2928848"/>
            <a:ext cx="7301679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Good Bye</a:t>
            </a:r>
            <a:endParaRPr lang="en-US" sz="138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13325" y="2328683"/>
            <a:ext cx="579690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smtClean="0"/>
              <a:t>No more today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380346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9583 -0.00555 L -1.7125 0.00555 " pathEditMode="relative" rAng="0" ptsTypes="AA">
                                      <p:cBhvr>
                                        <p:cTn id="6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417" y="5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10" grpId="0"/>
      <p:bldP spid="10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gonal Stripe 5"/>
          <p:cNvSpPr/>
          <p:nvPr/>
        </p:nvSpPr>
        <p:spPr>
          <a:xfrm rot="19032853">
            <a:off x="6800282" y="915966"/>
            <a:ext cx="4665934" cy="5026066"/>
          </a:xfrm>
          <a:prstGeom prst="diagStripe">
            <a:avLst>
              <a:gd name="adj" fmla="val 8787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Diagonal Stripe 6"/>
          <p:cNvSpPr/>
          <p:nvPr/>
        </p:nvSpPr>
        <p:spPr>
          <a:xfrm rot="8221342">
            <a:off x="-2331795" y="920455"/>
            <a:ext cx="4674677" cy="5017445"/>
          </a:xfrm>
          <a:prstGeom prst="diagStripe">
            <a:avLst>
              <a:gd name="adj" fmla="val 87599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Diagonal Stripe 8"/>
          <p:cNvSpPr/>
          <p:nvPr/>
        </p:nvSpPr>
        <p:spPr>
          <a:xfrm rot="2827911">
            <a:off x="1463397" y="3498000"/>
            <a:ext cx="6191940" cy="6720001"/>
          </a:xfrm>
          <a:prstGeom prst="diagStripe">
            <a:avLst>
              <a:gd name="adj" fmla="val 91214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6400800"/>
            <a:ext cx="13182600" cy="533400"/>
          </a:xfrm>
        </p:spPr>
        <p:txBody>
          <a:bodyPr>
            <a:normAutofit/>
          </a:bodyPr>
          <a:lstStyle/>
          <a:p>
            <a:r>
              <a:rPr lang="en-US" sz="2400" dirty="0"/>
              <a:t>Md. </a:t>
            </a:r>
            <a:r>
              <a:rPr lang="en-US" sz="2400" dirty="0" err="1"/>
              <a:t>Khoshbur</a:t>
            </a:r>
            <a:r>
              <a:rPr lang="en-US" sz="2400" dirty="0"/>
              <a:t> Ali, </a:t>
            </a:r>
            <a:r>
              <a:rPr lang="en-US" sz="2400" dirty="0" err="1"/>
              <a:t>Eb</a:t>
            </a:r>
            <a:r>
              <a:rPr lang="en-US" sz="2400" dirty="0"/>
              <a:t>- Assistant teacher, </a:t>
            </a:r>
            <a:r>
              <a:rPr lang="en-US" sz="2400" dirty="0" err="1"/>
              <a:t>Boiddapur</a:t>
            </a:r>
            <a:r>
              <a:rPr lang="en-US" sz="2400" dirty="0"/>
              <a:t> </a:t>
            </a:r>
            <a:r>
              <a:rPr lang="en-US" sz="2400" dirty="0" err="1"/>
              <a:t>Darus</a:t>
            </a:r>
            <a:r>
              <a:rPr lang="en-US" sz="2400" dirty="0"/>
              <a:t> Salam </a:t>
            </a:r>
            <a:r>
              <a:rPr lang="en-US" sz="2400" dirty="0" err="1"/>
              <a:t>Dakhil</a:t>
            </a:r>
            <a:r>
              <a:rPr lang="en-US" sz="2400" dirty="0"/>
              <a:t> Madrasah, </a:t>
            </a:r>
            <a:r>
              <a:rPr lang="en-US" sz="2400" dirty="0" err="1"/>
              <a:t>Tanore</a:t>
            </a:r>
            <a:r>
              <a:rPr lang="en-US" sz="2400" dirty="0"/>
              <a:t>, </a:t>
            </a:r>
            <a:r>
              <a:rPr lang="en-US" sz="2400" dirty="0" err="1"/>
              <a:t>Rajshahi</a:t>
            </a:r>
            <a:r>
              <a:rPr lang="en-US" sz="2400" dirty="0"/>
              <a:t>.</a:t>
            </a:r>
          </a:p>
        </p:txBody>
      </p:sp>
      <p:sp>
        <p:nvSpPr>
          <p:cNvPr id="8" name="Diagonal Stripe 7"/>
          <p:cNvSpPr/>
          <p:nvPr/>
        </p:nvSpPr>
        <p:spPr>
          <a:xfrm rot="13633144">
            <a:off x="1472907" y="-3359647"/>
            <a:ext cx="6191940" cy="6720001"/>
          </a:xfrm>
          <a:prstGeom prst="diagStripe">
            <a:avLst>
              <a:gd name="adj" fmla="val 91377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468185" y="609600"/>
            <a:ext cx="4182363" cy="156966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US" sz="9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Identity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49377" y="2743200"/>
            <a:ext cx="7239000" cy="280076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400" dirty="0" smtClean="0"/>
              <a:t>Class:  9/10</a:t>
            </a:r>
          </a:p>
          <a:p>
            <a:r>
              <a:rPr lang="en-US" sz="4400" dirty="0" smtClean="0"/>
              <a:t>Sub:  English 2</a:t>
            </a:r>
            <a:r>
              <a:rPr lang="en-US" sz="4400" baseline="30000" dirty="0" smtClean="0"/>
              <a:t>nd</a:t>
            </a:r>
            <a:r>
              <a:rPr lang="en-US" sz="4400" dirty="0" smtClean="0"/>
              <a:t> paper.</a:t>
            </a:r>
          </a:p>
          <a:p>
            <a:r>
              <a:rPr lang="en-US" sz="4400" dirty="0" smtClean="0"/>
              <a:t>Unit: </a:t>
            </a:r>
          </a:p>
          <a:p>
            <a:r>
              <a:rPr lang="en-US" sz="4400" dirty="0" smtClean="0"/>
              <a:t>Transformation of sentence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531577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9583 -0.00555 L -1.7125 0.00555 " pathEditMode="relative" rAng="0" ptsTypes="AA">
                                      <p:cBhvr>
                                        <p:cTn id="6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417" y="5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gonal Stripe 5"/>
          <p:cNvSpPr/>
          <p:nvPr/>
        </p:nvSpPr>
        <p:spPr>
          <a:xfrm rot="19032853">
            <a:off x="6800282" y="915966"/>
            <a:ext cx="4665934" cy="5026066"/>
          </a:xfrm>
          <a:prstGeom prst="diagStripe">
            <a:avLst>
              <a:gd name="adj" fmla="val 8787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Diagonal Stripe 6"/>
          <p:cNvSpPr/>
          <p:nvPr/>
        </p:nvSpPr>
        <p:spPr>
          <a:xfrm rot="8221342">
            <a:off x="-2331795" y="920455"/>
            <a:ext cx="4674677" cy="5017445"/>
          </a:xfrm>
          <a:prstGeom prst="diagStripe">
            <a:avLst>
              <a:gd name="adj" fmla="val 87599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Diagonal Stripe 8"/>
          <p:cNvSpPr/>
          <p:nvPr/>
        </p:nvSpPr>
        <p:spPr>
          <a:xfrm rot="2827911">
            <a:off x="1463397" y="3498000"/>
            <a:ext cx="6191940" cy="6720001"/>
          </a:xfrm>
          <a:prstGeom prst="diagStripe">
            <a:avLst>
              <a:gd name="adj" fmla="val 91214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6400800"/>
            <a:ext cx="13182600" cy="533400"/>
          </a:xfrm>
        </p:spPr>
        <p:txBody>
          <a:bodyPr>
            <a:normAutofit/>
          </a:bodyPr>
          <a:lstStyle/>
          <a:p>
            <a:r>
              <a:rPr lang="en-US" sz="2400" dirty="0"/>
              <a:t>Md. </a:t>
            </a:r>
            <a:r>
              <a:rPr lang="en-US" sz="2400" dirty="0" err="1"/>
              <a:t>Khoshbur</a:t>
            </a:r>
            <a:r>
              <a:rPr lang="en-US" sz="2400" dirty="0"/>
              <a:t> Ali, </a:t>
            </a:r>
            <a:r>
              <a:rPr lang="en-US" sz="2400" dirty="0" err="1"/>
              <a:t>Eb</a:t>
            </a:r>
            <a:r>
              <a:rPr lang="en-US" sz="2400" dirty="0"/>
              <a:t>- Assistant teacher, </a:t>
            </a:r>
            <a:r>
              <a:rPr lang="en-US" sz="2400" dirty="0" err="1"/>
              <a:t>Boiddapur</a:t>
            </a:r>
            <a:r>
              <a:rPr lang="en-US" sz="2400" dirty="0"/>
              <a:t> </a:t>
            </a:r>
            <a:r>
              <a:rPr lang="en-US" sz="2400" dirty="0" err="1"/>
              <a:t>Darus</a:t>
            </a:r>
            <a:r>
              <a:rPr lang="en-US" sz="2400" dirty="0"/>
              <a:t> Salam </a:t>
            </a:r>
            <a:r>
              <a:rPr lang="en-US" sz="2400" dirty="0" err="1"/>
              <a:t>Dakhil</a:t>
            </a:r>
            <a:r>
              <a:rPr lang="en-US" sz="2400" dirty="0"/>
              <a:t> Madrasah, </a:t>
            </a:r>
            <a:r>
              <a:rPr lang="en-US" sz="2400" dirty="0" err="1"/>
              <a:t>Tanore</a:t>
            </a:r>
            <a:r>
              <a:rPr lang="en-US" sz="2400" dirty="0"/>
              <a:t>, </a:t>
            </a:r>
            <a:r>
              <a:rPr lang="en-US" sz="2400" dirty="0" err="1"/>
              <a:t>Rajshahi</a:t>
            </a:r>
            <a:r>
              <a:rPr lang="en-US" sz="2400" dirty="0"/>
              <a:t>.</a:t>
            </a:r>
          </a:p>
        </p:txBody>
      </p:sp>
      <p:sp>
        <p:nvSpPr>
          <p:cNvPr id="8" name="Diagonal Stripe 7"/>
          <p:cNvSpPr/>
          <p:nvPr/>
        </p:nvSpPr>
        <p:spPr>
          <a:xfrm rot="13633144">
            <a:off x="1472907" y="-3359647"/>
            <a:ext cx="6191940" cy="6720001"/>
          </a:xfrm>
          <a:prstGeom prst="diagStripe">
            <a:avLst>
              <a:gd name="adj" fmla="val 91377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200" y="1905000"/>
            <a:ext cx="8288872" cy="3046988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US" sz="9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Transformation </a:t>
            </a:r>
          </a:p>
          <a:p>
            <a:r>
              <a:rPr lang="en-US" sz="9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   of </a:t>
            </a:r>
            <a:r>
              <a:rPr lang="en-US" sz="9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Sentence</a:t>
            </a:r>
          </a:p>
        </p:txBody>
      </p:sp>
    </p:spTree>
    <p:extLst>
      <p:ext uri="{BB962C8B-B14F-4D97-AF65-F5344CB8AC3E}">
        <p14:creationId xmlns:p14="http://schemas.microsoft.com/office/powerpoint/2010/main" val="1661408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9583 -0.00555 L -1.7125 0.00555 " pathEditMode="relative" rAng="0" ptsTypes="AA">
                                      <p:cBhvr>
                                        <p:cTn id="6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417" y="5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gonal Stripe 5"/>
          <p:cNvSpPr/>
          <p:nvPr/>
        </p:nvSpPr>
        <p:spPr>
          <a:xfrm rot="19032853">
            <a:off x="6800282" y="915966"/>
            <a:ext cx="4665934" cy="5026066"/>
          </a:xfrm>
          <a:prstGeom prst="diagStripe">
            <a:avLst>
              <a:gd name="adj" fmla="val 8787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Diagonal Stripe 6"/>
          <p:cNvSpPr/>
          <p:nvPr/>
        </p:nvSpPr>
        <p:spPr>
          <a:xfrm rot="8221342">
            <a:off x="-2331795" y="920455"/>
            <a:ext cx="4674677" cy="5017445"/>
          </a:xfrm>
          <a:prstGeom prst="diagStripe">
            <a:avLst>
              <a:gd name="adj" fmla="val 87599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Diagonal Stripe 8"/>
          <p:cNvSpPr/>
          <p:nvPr/>
        </p:nvSpPr>
        <p:spPr>
          <a:xfrm rot="2827911">
            <a:off x="1463397" y="3498000"/>
            <a:ext cx="6191940" cy="6720001"/>
          </a:xfrm>
          <a:prstGeom prst="diagStripe">
            <a:avLst>
              <a:gd name="adj" fmla="val 91214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6400800"/>
            <a:ext cx="13182600" cy="533400"/>
          </a:xfrm>
        </p:spPr>
        <p:txBody>
          <a:bodyPr>
            <a:normAutofit/>
          </a:bodyPr>
          <a:lstStyle/>
          <a:p>
            <a:r>
              <a:rPr lang="en-US" sz="2400" dirty="0"/>
              <a:t>Md. </a:t>
            </a:r>
            <a:r>
              <a:rPr lang="en-US" sz="2400" dirty="0" err="1"/>
              <a:t>Khoshbur</a:t>
            </a:r>
            <a:r>
              <a:rPr lang="en-US" sz="2400" dirty="0"/>
              <a:t> Ali, </a:t>
            </a:r>
            <a:r>
              <a:rPr lang="en-US" sz="2400" dirty="0" err="1"/>
              <a:t>Eb</a:t>
            </a:r>
            <a:r>
              <a:rPr lang="en-US" sz="2400" dirty="0"/>
              <a:t>- Assistant teacher, </a:t>
            </a:r>
            <a:r>
              <a:rPr lang="en-US" sz="2400" dirty="0" err="1"/>
              <a:t>Boiddapur</a:t>
            </a:r>
            <a:r>
              <a:rPr lang="en-US" sz="2400" dirty="0"/>
              <a:t> </a:t>
            </a:r>
            <a:r>
              <a:rPr lang="en-US" sz="2400" dirty="0" err="1"/>
              <a:t>Darus</a:t>
            </a:r>
            <a:r>
              <a:rPr lang="en-US" sz="2400" dirty="0"/>
              <a:t> Salam </a:t>
            </a:r>
            <a:r>
              <a:rPr lang="en-US" sz="2400" dirty="0" err="1"/>
              <a:t>Dakhil</a:t>
            </a:r>
            <a:r>
              <a:rPr lang="en-US" sz="2400" dirty="0"/>
              <a:t> Madrasah, </a:t>
            </a:r>
            <a:r>
              <a:rPr lang="en-US" sz="2400" dirty="0" err="1"/>
              <a:t>Tanore</a:t>
            </a:r>
            <a:r>
              <a:rPr lang="en-US" sz="2400" dirty="0"/>
              <a:t>, </a:t>
            </a:r>
            <a:r>
              <a:rPr lang="en-US" sz="2400" dirty="0" err="1"/>
              <a:t>Rajshahi</a:t>
            </a:r>
            <a:r>
              <a:rPr lang="en-US" sz="2400" dirty="0"/>
              <a:t>.</a:t>
            </a:r>
          </a:p>
        </p:txBody>
      </p:sp>
      <p:sp>
        <p:nvSpPr>
          <p:cNvPr id="8" name="Diagonal Stripe 7"/>
          <p:cNvSpPr/>
          <p:nvPr/>
        </p:nvSpPr>
        <p:spPr>
          <a:xfrm rot="13633144">
            <a:off x="1472907" y="-3359647"/>
            <a:ext cx="6191940" cy="6720001"/>
          </a:xfrm>
          <a:prstGeom prst="diagStripe">
            <a:avLst>
              <a:gd name="adj" fmla="val 91377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85800" y="674577"/>
            <a:ext cx="8001000" cy="5509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3200" dirty="0"/>
              <a:t>Transformation </a:t>
            </a:r>
            <a:r>
              <a:rPr lang="bn-IN" sz="3200" dirty="0"/>
              <a:t>শব্দটির অর্থ হলো রুপান্তর</a:t>
            </a:r>
            <a:r>
              <a:rPr lang="hi-IN" sz="3200" dirty="0"/>
              <a:t>। </a:t>
            </a:r>
            <a:r>
              <a:rPr lang="bn-IN" sz="3200" dirty="0"/>
              <a:t>সুতরাং</a:t>
            </a:r>
            <a:r>
              <a:rPr lang="en-US" sz="3200" dirty="0"/>
              <a:t>, </a:t>
            </a:r>
            <a:r>
              <a:rPr lang="bn-IN" sz="3200" dirty="0"/>
              <a:t>যেকোন এক ধরণের</a:t>
            </a:r>
            <a:r>
              <a:rPr lang="en-US" sz="3200" dirty="0"/>
              <a:t> Sentence </a:t>
            </a:r>
            <a:r>
              <a:rPr lang="bn-IN" sz="3200" dirty="0"/>
              <a:t>কে অন্য ধরণের</a:t>
            </a:r>
            <a:r>
              <a:rPr lang="en-US" sz="3200" dirty="0"/>
              <a:t> Sentence </a:t>
            </a:r>
            <a:r>
              <a:rPr lang="bn-IN" sz="3200" dirty="0"/>
              <a:t>এ রুপান্তর করাই হলো</a:t>
            </a:r>
            <a:r>
              <a:rPr lang="en-US" sz="3200" dirty="0"/>
              <a:t> Transformation of Sentences</a:t>
            </a:r>
            <a:r>
              <a:rPr lang="hi-IN" sz="3200" dirty="0"/>
              <a:t>।</a:t>
            </a:r>
            <a:r>
              <a:rPr lang="en-US" sz="3200" dirty="0"/>
              <a:t> </a:t>
            </a:r>
            <a:r>
              <a:rPr lang="bn-IN" sz="3200" dirty="0"/>
              <a:t>তবে রুপান্তরের সময় আমাদের খেয়াল রাখতে হবে যেন</a:t>
            </a:r>
            <a:r>
              <a:rPr lang="en-US" sz="3200" dirty="0"/>
              <a:t> Sentence </a:t>
            </a:r>
            <a:r>
              <a:rPr lang="bn-IN" sz="3200" dirty="0"/>
              <a:t>এর মূল ভাব পরিবর্তন না হয়</a:t>
            </a:r>
            <a:r>
              <a:rPr lang="hi-IN" sz="3200" dirty="0"/>
              <a:t>।</a:t>
            </a:r>
            <a:endParaRPr lang="en-US" sz="3200" dirty="0"/>
          </a:p>
          <a:p>
            <a:r>
              <a:rPr lang="en-US" sz="3200" dirty="0"/>
              <a:t> </a:t>
            </a:r>
          </a:p>
          <a:p>
            <a:r>
              <a:rPr lang="bn-IN" sz="3200" dirty="0"/>
              <a:t>অর্থ</a:t>
            </a:r>
            <a:r>
              <a:rPr lang="en-US" sz="3200" dirty="0"/>
              <a:t>, </a:t>
            </a:r>
            <a:r>
              <a:rPr lang="bn-IN" sz="3200" dirty="0"/>
              <a:t>গঠন</a:t>
            </a:r>
            <a:r>
              <a:rPr lang="en-US" sz="3200" dirty="0"/>
              <a:t>, Degree, </a:t>
            </a:r>
            <a:r>
              <a:rPr lang="bn-IN" sz="3200" dirty="0"/>
              <a:t>হ্যা</a:t>
            </a:r>
            <a:r>
              <a:rPr lang="en-US" sz="3200" dirty="0"/>
              <a:t> / </a:t>
            </a:r>
            <a:r>
              <a:rPr lang="bn-IN" sz="3200" dirty="0"/>
              <a:t>না প্রকাশ ইত্যাদির উপর ভিত্তি করে</a:t>
            </a:r>
            <a:r>
              <a:rPr lang="en-US" sz="3200" dirty="0"/>
              <a:t>  Sentence </a:t>
            </a:r>
            <a:r>
              <a:rPr lang="bn-IN" sz="3200" dirty="0"/>
              <a:t>কে বিভিন্ন ভাবে সাজানো যায়</a:t>
            </a:r>
            <a:r>
              <a:rPr lang="en-US" sz="3200" dirty="0"/>
              <a:t>, </a:t>
            </a:r>
            <a:r>
              <a:rPr lang="bn-IN" sz="3200" dirty="0"/>
              <a:t>তাই</a:t>
            </a:r>
            <a:r>
              <a:rPr lang="en-US" sz="3200" dirty="0"/>
              <a:t> Transformation of Sentences </a:t>
            </a:r>
            <a:r>
              <a:rPr lang="bn-IN" sz="3200" dirty="0"/>
              <a:t>ও বিভিন্ন ধরণের হয়ে থাকে</a:t>
            </a:r>
            <a:r>
              <a:rPr lang="hi-IN" sz="3200" dirty="0"/>
              <a:t>।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61408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9583 -0.00555 L -1.7125 0.00555 " pathEditMode="relative" rAng="0" ptsTypes="AA">
                                      <p:cBhvr>
                                        <p:cTn id="6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417" y="5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gonal Stripe 5"/>
          <p:cNvSpPr/>
          <p:nvPr/>
        </p:nvSpPr>
        <p:spPr>
          <a:xfrm rot="19032853">
            <a:off x="6800282" y="915966"/>
            <a:ext cx="4665934" cy="5026066"/>
          </a:xfrm>
          <a:prstGeom prst="diagStripe">
            <a:avLst>
              <a:gd name="adj" fmla="val 8787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Diagonal Stripe 6"/>
          <p:cNvSpPr/>
          <p:nvPr/>
        </p:nvSpPr>
        <p:spPr>
          <a:xfrm rot="8221342">
            <a:off x="-2331795" y="920455"/>
            <a:ext cx="4674677" cy="5017445"/>
          </a:xfrm>
          <a:prstGeom prst="diagStripe">
            <a:avLst>
              <a:gd name="adj" fmla="val 87599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Diagonal Stripe 8"/>
          <p:cNvSpPr/>
          <p:nvPr/>
        </p:nvSpPr>
        <p:spPr>
          <a:xfrm rot="2827911">
            <a:off x="1463397" y="3498000"/>
            <a:ext cx="6191940" cy="6720001"/>
          </a:xfrm>
          <a:prstGeom prst="diagStripe">
            <a:avLst>
              <a:gd name="adj" fmla="val 91214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6400800"/>
            <a:ext cx="13182600" cy="533400"/>
          </a:xfrm>
        </p:spPr>
        <p:txBody>
          <a:bodyPr>
            <a:normAutofit/>
          </a:bodyPr>
          <a:lstStyle/>
          <a:p>
            <a:r>
              <a:rPr lang="en-US" sz="2400" dirty="0"/>
              <a:t>Md. </a:t>
            </a:r>
            <a:r>
              <a:rPr lang="en-US" sz="2400" dirty="0" err="1"/>
              <a:t>Khoshbur</a:t>
            </a:r>
            <a:r>
              <a:rPr lang="en-US" sz="2400" dirty="0"/>
              <a:t> Ali, </a:t>
            </a:r>
            <a:r>
              <a:rPr lang="en-US" sz="2400" dirty="0" err="1"/>
              <a:t>Eb</a:t>
            </a:r>
            <a:r>
              <a:rPr lang="en-US" sz="2400" dirty="0"/>
              <a:t>- Assistant teacher, </a:t>
            </a:r>
            <a:r>
              <a:rPr lang="en-US" sz="2400" dirty="0" err="1"/>
              <a:t>Boiddapur</a:t>
            </a:r>
            <a:r>
              <a:rPr lang="en-US" sz="2400" dirty="0"/>
              <a:t> </a:t>
            </a:r>
            <a:r>
              <a:rPr lang="en-US" sz="2400" dirty="0" err="1"/>
              <a:t>Darus</a:t>
            </a:r>
            <a:r>
              <a:rPr lang="en-US" sz="2400" dirty="0"/>
              <a:t> Salam </a:t>
            </a:r>
            <a:r>
              <a:rPr lang="en-US" sz="2400" dirty="0" err="1"/>
              <a:t>Dakhil</a:t>
            </a:r>
            <a:r>
              <a:rPr lang="en-US" sz="2400" dirty="0"/>
              <a:t> Madrasah, </a:t>
            </a:r>
            <a:r>
              <a:rPr lang="en-US" sz="2400" dirty="0" err="1"/>
              <a:t>Tanore</a:t>
            </a:r>
            <a:r>
              <a:rPr lang="en-US" sz="2400" dirty="0"/>
              <a:t>, </a:t>
            </a:r>
            <a:r>
              <a:rPr lang="en-US" sz="2400" dirty="0" err="1"/>
              <a:t>Rajshahi</a:t>
            </a:r>
            <a:r>
              <a:rPr lang="en-US" sz="2400" dirty="0"/>
              <a:t>.</a:t>
            </a:r>
          </a:p>
        </p:txBody>
      </p:sp>
      <p:sp>
        <p:nvSpPr>
          <p:cNvPr id="8" name="Diagonal Stripe 7"/>
          <p:cNvSpPr/>
          <p:nvPr/>
        </p:nvSpPr>
        <p:spPr>
          <a:xfrm rot="13633144">
            <a:off x="1472907" y="-3359647"/>
            <a:ext cx="6191940" cy="6720001"/>
          </a:xfrm>
          <a:prstGeom prst="diagStripe">
            <a:avLst>
              <a:gd name="adj" fmla="val 91377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20767" y="1228396"/>
            <a:ext cx="8077200" cy="440120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4000" dirty="0"/>
              <a:t>1. Sentence </a:t>
            </a:r>
            <a:r>
              <a:rPr lang="bn-IN" sz="4000" dirty="0"/>
              <a:t>অর্থ অনুসারে ৫ প্রকার </a:t>
            </a:r>
            <a:r>
              <a:rPr lang="hi-IN" sz="4000" dirty="0"/>
              <a:t>।</a:t>
            </a:r>
            <a:endParaRPr lang="en-US" sz="4000" dirty="0"/>
          </a:p>
          <a:p>
            <a:r>
              <a:rPr lang="en-US" sz="4000" dirty="0"/>
              <a:t> </a:t>
            </a:r>
          </a:p>
          <a:p>
            <a:r>
              <a:rPr lang="en-US" sz="4000" dirty="0"/>
              <a:t>2. Sentence </a:t>
            </a:r>
            <a:r>
              <a:rPr lang="bn-IN" sz="4000" dirty="0"/>
              <a:t>গঠন</a:t>
            </a:r>
            <a:r>
              <a:rPr lang="en-US" sz="4000" dirty="0"/>
              <a:t>  </a:t>
            </a:r>
            <a:r>
              <a:rPr lang="bn-IN" sz="4000" dirty="0"/>
              <a:t>অনুসারে ৩ প্রকার </a:t>
            </a:r>
            <a:r>
              <a:rPr lang="hi-IN" sz="4000" dirty="0"/>
              <a:t>।</a:t>
            </a:r>
            <a:endParaRPr lang="en-US" sz="4000" dirty="0"/>
          </a:p>
          <a:p>
            <a:r>
              <a:rPr lang="en-US" sz="4000" dirty="0"/>
              <a:t> </a:t>
            </a:r>
          </a:p>
          <a:p>
            <a:r>
              <a:rPr lang="en-US" sz="4000" dirty="0"/>
              <a:t>3. Voice Change </a:t>
            </a:r>
            <a:r>
              <a:rPr lang="bn-IN" sz="4000" dirty="0"/>
              <a:t>২ প্রকার </a:t>
            </a:r>
            <a:r>
              <a:rPr lang="hi-IN" sz="4000" dirty="0"/>
              <a:t>।</a:t>
            </a:r>
            <a:endParaRPr lang="en-US" sz="4000" dirty="0"/>
          </a:p>
          <a:p>
            <a:r>
              <a:rPr lang="en-US" sz="4000" dirty="0"/>
              <a:t> </a:t>
            </a:r>
          </a:p>
          <a:p>
            <a:r>
              <a:rPr lang="en-US" sz="4000" dirty="0"/>
              <a:t>4. Degree </a:t>
            </a:r>
            <a:r>
              <a:rPr lang="bn-IN" sz="4000" dirty="0"/>
              <a:t>৩ প্রকার </a:t>
            </a:r>
            <a:r>
              <a:rPr lang="hi-IN" sz="4000" dirty="0"/>
              <a:t>।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661408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9583 -0.00555 L -1.7125 0.00555 " pathEditMode="relative" rAng="0" ptsTypes="AA">
                                      <p:cBhvr>
                                        <p:cTn id="6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417" y="5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gonal Stripe 5"/>
          <p:cNvSpPr/>
          <p:nvPr/>
        </p:nvSpPr>
        <p:spPr>
          <a:xfrm rot="19032853">
            <a:off x="6800282" y="915966"/>
            <a:ext cx="4665934" cy="5026066"/>
          </a:xfrm>
          <a:prstGeom prst="diagStripe">
            <a:avLst>
              <a:gd name="adj" fmla="val 8787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Diagonal Stripe 6"/>
          <p:cNvSpPr/>
          <p:nvPr/>
        </p:nvSpPr>
        <p:spPr>
          <a:xfrm rot="8221342">
            <a:off x="-2331795" y="920455"/>
            <a:ext cx="4674677" cy="5017445"/>
          </a:xfrm>
          <a:prstGeom prst="diagStripe">
            <a:avLst>
              <a:gd name="adj" fmla="val 87599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Diagonal Stripe 8"/>
          <p:cNvSpPr/>
          <p:nvPr/>
        </p:nvSpPr>
        <p:spPr>
          <a:xfrm rot="2827911">
            <a:off x="1463397" y="3498000"/>
            <a:ext cx="6191940" cy="6720001"/>
          </a:xfrm>
          <a:prstGeom prst="diagStripe">
            <a:avLst>
              <a:gd name="adj" fmla="val 91214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6400800"/>
            <a:ext cx="13182600" cy="533400"/>
          </a:xfrm>
        </p:spPr>
        <p:txBody>
          <a:bodyPr>
            <a:normAutofit/>
          </a:bodyPr>
          <a:lstStyle/>
          <a:p>
            <a:r>
              <a:rPr lang="en-US" sz="2400" dirty="0"/>
              <a:t>Md. </a:t>
            </a:r>
            <a:r>
              <a:rPr lang="en-US" sz="2400" dirty="0" err="1"/>
              <a:t>Khoshbur</a:t>
            </a:r>
            <a:r>
              <a:rPr lang="en-US" sz="2400" dirty="0"/>
              <a:t> Ali, </a:t>
            </a:r>
            <a:r>
              <a:rPr lang="en-US" sz="2400" dirty="0" err="1"/>
              <a:t>Eb</a:t>
            </a:r>
            <a:r>
              <a:rPr lang="en-US" sz="2400" dirty="0"/>
              <a:t>- Assistant teacher, </a:t>
            </a:r>
            <a:r>
              <a:rPr lang="en-US" sz="2400" dirty="0" err="1"/>
              <a:t>Boiddapur</a:t>
            </a:r>
            <a:r>
              <a:rPr lang="en-US" sz="2400" dirty="0"/>
              <a:t> </a:t>
            </a:r>
            <a:r>
              <a:rPr lang="en-US" sz="2400" dirty="0" err="1"/>
              <a:t>Darus</a:t>
            </a:r>
            <a:r>
              <a:rPr lang="en-US" sz="2400" dirty="0"/>
              <a:t> Salam </a:t>
            </a:r>
            <a:r>
              <a:rPr lang="en-US" sz="2400" dirty="0" err="1"/>
              <a:t>Dakhil</a:t>
            </a:r>
            <a:r>
              <a:rPr lang="en-US" sz="2400" dirty="0"/>
              <a:t> Madrasah, </a:t>
            </a:r>
            <a:r>
              <a:rPr lang="en-US" sz="2400" dirty="0" err="1"/>
              <a:t>Tanore</a:t>
            </a:r>
            <a:r>
              <a:rPr lang="en-US" sz="2400" dirty="0"/>
              <a:t>, </a:t>
            </a:r>
            <a:r>
              <a:rPr lang="en-US" sz="2400" dirty="0" err="1"/>
              <a:t>Rajshahi</a:t>
            </a:r>
            <a:r>
              <a:rPr lang="en-US" sz="2400" dirty="0"/>
              <a:t>.</a:t>
            </a:r>
          </a:p>
        </p:txBody>
      </p:sp>
      <p:sp>
        <p:nvSpPr>
          <p:cNvPr id="8" name="Diagonal Stripe 7"/>
          <p:cNvSpPr/>
          <p:nvPr/>
        </p:nvSpPr>
        <p:spPr>
          <a:xfrm rot="13633144">
            <a:off x="1472907" y="-3359647"/>
            <a:ext cx="6191940" cy="6720001"/>
          </a:xfrm>
          <a:prstGeom prst="diagStripe">
            <a:avLst>
              <a:gd name="adj" fmla="val 91377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41224" y="762000"/>
            <a:ext cx="7036285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3600" dirty="0"/>
              <a:t>1. Sentence </a:t>
            </a:r>
            <a:r>
              <a:rPr lang="bn-IN" sz="3600" dirty="0"/>
              <a:t>অর্থ অনুসারে ৫ প্রকার </a:t>
            </a:r>
            <a:r>
              <a:rPr lang="hi-IN" sz="3600" dirty="0"/>
              <a:t>।</a:t>
            </a:r>
            <a:endParaRPr lang="en-US" sz="3600" dirty="0"/>
          </a:p>
        </p:txBody>
      </p:sp>
      <p:sp>
        <p:nvSpPr>
          <p:cNvPr id="4" name="Rectangle 3"/>
          <p:cNvSpPr/>
          <p:nvPr/>
        </p:nvSpPr>
        <p:spPr>
          <a:xfrm>
            <a:off x="1010744" y="2057400"/>
            <a:ext cx="715779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AFFIRMATIVE TO NEGATIVE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3124200"/>
            <a:ext cx="76962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Rule 1: Only/ alone/ merely → </a:t>
            </a:r>
            <a:r>
              <a:rPr lang="bn-IN" sz="2800" dirty="0">
                <a:solidFill>
                  <a:srgbClr val="FF0000"/>
                </a:solidFill>
              </a:rPr>
              <a:t>স্থানে</a:t>
            </a:r>
            <a:r>
              <a:rPr lang="en-US" sz="2800" dirty="0">
                <a:solidFill>
                  <a:srgbClr val="FF0000"/>
                </a:solidFill>
              </a:rPr>
              <a:t>→ None but(</a:t>
            </a:r>
            <a:r>
              <a:rPr lang="bn-IN" sz="2800" dirty="0">
                <a:solidFill>
                  <a:srgbClr val="FF0000"/>
                </a:solidFill>
              </a:rPr>
              <a:t>ব্যক্তি</a:t>
            </a:r>
            <a:r>
              <a:rPr lang="en-US" sz="2800" dirty="0">
                <a:solidFill>
                  <a:srgbClr val="FF0000"/>
                </a:solidFill>
              </a:rPr>
              <a:t>)/ nothing but(</a:t>
            </a:r>
            <a:r>
              <a:rPr lang="bn-IN" sz="2800" dirty="0">
                <a:solidFill>
                  <a:srgbClr val="FF0000"/>
                </a:solidFill>
              </a:rPr>
              <a:t>বস্তু</a:t>
            </a:r>
            <a:r>
              <a:rPr lang="en-US" sz="2800" dirty="0">
                <a:solidFill>
                  <a:srgbClr val="FF0000"/>
                </a:solidFill>
              </a:rPr>
              <a:t>)/ not more than or not less than(</a:t>
            </a:r>
            <a:r>
              <a:rPr lang="bn-IN" sz="2800" dirty="0">
                <a:solidFill>
                  <a:srgbClr val="FF0000"/>
                </a:solidFill>
              </a:rPr>
              <a:t>সংখা</a:t>
            </a:r>
            <a:r>
              <a:rPr lang="en-US" sz="2800" dirty="0">
                <a:solidFill>
                  <a:srgbClr val="FF0000"/>
                </a:solidFill>
              </a:rPr>
              <a:t>)</a:t>
            </a:r>
          </a:p>
          <a:p>
            <a:r>
              <a:rPr lang="en-US" sz="2800" dirty="0"/>
              <a:t> </a:t>
            </a:r>
          </a:p>
          <a:p>
            <a:r>
              <a:rPr lang="en-US" sz="2800" dirty="0"/>
              <a:t>Example</a:t>
            </a:r>
            <a:r>
              <a:rPr lang="en-US" sz="2800" dirty="0" smtClean="0"/>
              <a:t>:</a:t>
            </a:r>
            <a:endParaRPr lang="en-US" sz="2800" dirty="0"/>
          </a:p>
          <a:p>
            <a:r>
              <a:rPr lang="en-US" sz="2800" dirty="0" err="1"/>
              <a:t>Aff</a:t>
            </a:r>
            <a:r>
              <a:rPr lang="en-US" sz="2800" dirty="0"/>
              <a:t>: Only Allah can help us</a:t>
            </a:r>
            <a:r>
              <a:rPr lang="en-US" sz="2800" dirty="0" smtClean="0"/>
              <a:t>.</a:t>
            </a:r>
            <a:endParaRPr lang="en-US" sz="2800" dirty="0"/>
          </a:p>
          <a:p>
            <a:r>
              <a:rPr lang="en-US" sz="2800" dirty="0" err="1"/>
              <a:t>Neg</a:t>
            </a:r>
            <a:r>
              <a:rPr lang="en-US" sz="2800" dirty="0"/>
              <a:t>: None but Allah can help us.</a:t>
            </a:r>
          </a:p>
        </p:txBody>
      </p:sp>
    </p:spTree>
    <p:extLst>
      <p:ext uri="{BB962C8B-B14F-4D97-AF65-F5344CB8AC3E}">
        <p14:creationId xmlns:p14="http://schemas.microsoft.com/office/powerpoint/2010/main" val="1661408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9583 -0.00555 L -1.7125 0.00555 " pathEditMode="relative" rAng="0" ptsTypes="AA">
                                      <p:cBhvr>
                                        <p:cTn id="6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417" y="5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gonal Stripe 5"/>
          <p:cNvSpPr/>
          <p:nvPr/>
        </p:nvSpPr>
        <p:spPr>
          <a:xfrm rot="19032853">
            <a:off x="6800282" y="915966"/>
            <a:ext cx="4665934" cy="5026066"/>
          </a:xfrm>
          <a:prstGeom prst="diagStripe">
            <a:avLst>
              <a:gd name="adj" fmla="val 8787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Diagonal Stripe 6"/>
          <p:cNvSpPr/>
          <p:nvPr/>
        </p:nvSpPr>
        <p:spPr>
          <a:xfrm rot="8221342">
            <a:off x="-2331795" y="920455"/>
            <a:ext cx="4674677" cy="5017445"/>
          </a:xfrm>
          <a:prstGeom prst="diagStripe">
            <a:avLst>
              <a:gd name="adj" fmla="val 87599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Diagonal Stripe 8"/>
          <p:cNvSpPr/>
          <p:nvPr/>
        </p:nvSpPr>
        <p:spPr>
          <a:xfrm rot="2827911">
            <a:off x="1463397" y="3498000"/>
            <a:ext cx="6191940" cy="6720001"/>
          </a:xfrm>
          <a:prstGeom prst="diagStripe">
            <a:avLst>
              <a:gd name="adj" fmla="val 91214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6400800"/>
            <a:ext cx="13182600" cy="533400"/>
          </a:xfrm>
        </p:spPr>
        <p:txBody>
          <a:bodyPr>
            <a:normAutofit/>
          </a:bodyPr>
          <a:lstStyle/>
          <a:p>
            <a:r>
              <a:rPr lang="en-US" sz="2400" dirty="0"/>
              <a:t>Md. </a:t>
            </a:r>
            <a:r>
              <a:rPr lang="en-US" sz="2400" dirty="0" err="1"/>
              <a:t>Khoshbur</a:t>
            </a:r>
            <a:r>
              <a:rPr lang="en-US" sz="2400" dirty="0"/>
              <a:t> Ali, </a:t>
            </a:r>
            <a:r>
              <a:rPr lang="en-US" sz="2400" dirty="0" err="1"/>
              <a:t>Eb</a:t>
            </a:r>
            <a:r>
              <a:rPr lang="en-US" sz="2400" dirty="0"/>
              <a:t>- Assistant teacher, </a:t>
            </a:r>
            <a:r>
              <a:rPr lang="en-US" sz="2400" dirty="0" err="1"/>
              <a:t>Boiddapur</a:t>
            </a:r>
            <a:r>
              <a:rPr lang="en-US" sz="2400" dirty="0"/>
              <a:t> </a:t>
            </a:r>
            <a:r>
              <a:rPr lang="en-US" sz="2400" dirty="0" err="1"/>
              <a:t>Darus</a:t>
            </a:r>
            <a:r>
              <a:rPr lang="en-US" sz="2400" dirty="0"/>
              <a:t> Salam </a:t>
            </a:r>
            <a:r>
              <a:rPr lang="en-US" sz="2400" dirty="0" err="1"/>
              <a:t>Dakhil</a:t>
            </a:r>
            <a:r>
              <a:rPr lang="en-US" sz="2400" dirty="0"/>
              <a:t> Madrasah, </a:t>
            </a:r>
            <a:r>
              <a:rPr lang="en-US" sz="2400" dirty="0" err="1"/>
              <a:t>Tanore</a:t>
            </a:r>
            <a:r>
              <a:rPr lang="en-US" sz="2400" dirty="0"/>
              <a:t>, </a:t>
            </a:r>
            <a:r>
              <a:rPr lang="en-US" sz="2400" dirty="0" err="1"/>
              <a:t>Rajshahi</a:t>
            </a:r>
            <a:r>
              <a:rPr lang="en-US" sz="2400" dirty="0"/>
              <a:t>.</a:t>
            </a:r>
          </a:p>
        </p:txBody>
      </p:sp>
      <p:sp>
        <p:nvSpPr>
          <p:cNvPr id="8" name="Diagonal Stripe 7"/>
          <p:cNvSpPr/>
          <p:nvPr/>
        </p:nvSpPr>
        <p:spPr>
          <a:xfrm rot="13633144">
            <a:off x="1472907" y="-3359647"/>
            <a:ext cx="6191940" cy="6720001"/>
          </a:xfrm>
          <a:prstGeom prst="diagStripe">
            <a:avLst>
              <a:gd name="adj" fmla="val 91377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07601" y="711368"/>
            <a:ext cx="481266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More Example</a:t>
            </a:r>
            <a:endParaRPr lang="en-US" sz="6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600" y="2413338"/>
            <a:ext cx="79248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Aff</a:t>
            </a:r>
            <a:r>
              <a:rPr lang="en-US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: He has only a ball</a:t>
            </a:r>
            <a:r>
              <a:rPr lang="en-U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</a:t>
            </a:r>
            <a:endParaRPr lang="en-US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r>
              <a:rPr lang="en-US" sz="4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Neg</a:t>
            </a:r>
            <a:r>
              <a:rPr lang="en-US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: He has nothing but a ball.</a:t>
            </a:r>
          </a:p>
          <a:p>
            <a:r>
              <a:rPr lang="en-US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 </a:t>
            </a:r>
          </a:p>
          <a:p>
            <a:r>
              <a:rPr lang="en-US" sz="4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Aff</a:t>
            </a:r>
            <a:r>
              <a:rPr lang="en-US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: He has only ten taka</a:t>
            </a:r>
            <a:r>
              <a:rPr lang="en-U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</a:t>
            </a:r>
            <a:endParaRPr lang="en-US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r>
              <a:rPr lang="en-US" sz="4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Neg</a:t>
            </a:r>
            <a:r>
              <a:rPr lang="en-US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: He has not more than ten taka.</a:t>
            </a:r>
          </a:p>
        </p:txBody>
      </p:sp>
    </p:spTree>
    <p:extLst>
      <p:ext uri="{BB962C8B-B14F-4D97-AF65-F5344CB8AC3E}">
        <p14:creationId xmlns:p14="http://schemas.microsoft.com/office/powerpoint/2010/main" val="1661408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9583 -0.00555 L -1.7125 0.00555 " pathEditMode="relative" rAng="0" ptsTypes="AA">
                                      <p:cBhvr>
                                        <p:cTn id="6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417" y="5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gonal Stripe 5"/>
          <p:cNvSpPr/>
          <p:nvPr/>
        </p:nvSpPr>
        <p:spPr>
          <a:xfrm rot="19032853">
            <a:off x="6800282" y="915966"/>
            <a:ext cx="4665934" cy="5026066"/>
          </a:xfrm>
          <a:prstGeom prst="diagStripe">
            <a:avLst>
              <a:gd name="adj" fmla="val 8787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Diagonal Stripe 6"/>
          <p:cNvSpPr/>
          <p:nvPr/>
        </p:nvSpPr>
        <p:spPr>
          <a:xfrm rot="8221342">
            <a:off x="-2331795" y="920455"/>
            <a:ext cx="4674677" cy="5017445"/>
          </a:xfrm>
          <a:prstGeom prst="diagStripe">
            <a:avLst>
              <a:gd name="adj" fmla="val 87599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Diagonal Stripe 8"/>
          <p:cNvSpPr/>
          <p:nvPr/>
        </p:nvSpPr>
        <p:spPr>
          <a:xfrm rot="2827911">
            <a:off x="1463397" y="3498000"/>
            <a:ext cx="6191940" cy="6720001"/>
          </a:xfrm>
          <a:prstGeom prst="diagStripe">
            <a:avLst>
              <a:gd name="adj" fmla="val 91214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6400800"/>
            <a:ext cx="13182600" cy="533400"/>
          </a:xfrm>
        </p:spPr>
        <p:txBody>
          <a:bodyPr>
            <a:normAutofit/>
          </a:bodyPr>
          <a:lstStyle/>
          <a:p>
            <a:r>
              <a:rPr lang="en-US" sz="2400" dirty="0"/>
              <a:t>Md. </a:t>
            </a:r>
            <a:r>
              <a:rPr lang="en-US" sz="2400" dirty="0" err="1"/>
              <a:t>Khoshbur</a:t>
            </a:r>
            <a:r>
              <a:rPr lang="en-US" sz="2400" dirty="0"/>
              <a:t> Ali, </a:t>
            </a:r>
            <a:r>
              <a:rPr lang="en-US" sz="2400" dirty="0" err="1"/>
              <a:t>Eb</a:t>
            </a:r>
            <a:r>
              <a:rPr lang="en-US" sz="2400" dirty="0"/>
              <a:t>- Assistant teacher, </a:t>
            </a:r>
            <a:r>
              <a:rPr lang="en-US" sz="2400" dirty="0" err="1"/>
              <a:t>Boiddapur</a:t>
            </a:r>
            <a:r>
              <a:rPr lang="en-US" sz="2400" dirty="0"/>
              <a:t> </a:t>
            </a:r>
            <a:r>
              <a:rPr lang="en-US" sz="2400" dirty="0" err="1"/>
              <a:t>Darus</a:t>
            </a:r>
            <a:r>
              <a:rPr lang="en-US" sz="2400" dirty="0"/>
              <a:t> Salam </a:t>
            </a:r>
            <a:r>
              <a:rPr lang="en-US" sz="2400" dirty="0" err="1"/>
              <a:t>Dakhil</a:t>
            </a:r>
            <a:r>
              <a:rPr lang="en-US" sz="2400" dirty="0"/>
              <a:t> Madrasah, </a:t>
            </a:r>
            <a:r>
              <a:rPr lang="en-US" sz="2400" dirty="0" err="1"/>
              <a:t>Tanore</a:t>
            </a:r>
            <a:r>
              <a:rPr lang="en-US" sz="2400" dirty="0"/>
              <a:t>, </a:t>
            </a:r>
            <a:r>
              <a:rPr lang="en-US" sz="2400" dirty="0" err="1"/>
              <a:t>Rajshahi</a:t>
            </a:r>
            <a:r>
              <a:rPr lang="en-US" sz="2400" dirty="0"/>
              <a:t>.</a:t>
            </a:r>
          </a:p>
        </p:txBody>
      </p:sp>
      <p:sp>
        <p:nvSpPr>
          <p:cNvPr id="8" name="Diagonal Stripe 7"/>
          <p:cNvSpPr/>
          <p:nvPr/>
        </p:nvSpPr>
        <p:spPr>
          <a:xfrm rot="13633144">
            <a:off x="1472907" y="-3359647"/>
            <a:ext cx="6191940" cy="6720001"/>
          </a:xfrm>
          <a:prstGeom prst="diagStripe">
            <a:avLst>
              <a:gd name="adj" fmla="val 91377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20767" y="613021"/>
            <a:ext cx="8077200" cy="507831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Rule 2: Must/Have to /Has to → </a:t>
            </a:r>
            <a:r>
              <a:rPr lang="bn-IN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স্থানে</a:t>
            </a:r>
            <a:r>
              <a:rPr lang="en-US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→ Cannot but+</a:t>
            </a:r>
            <a:r>
              <a:rPr lang="bn-IN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মূল</a:t>
            </a:r>
            <a:r>
              <a:rPr lang="en-US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verb/ Cannot help+ (</a:t>
            </a:r>
            <a:r>
              <a:rPr lang="en-US" sz="36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v+ing</a:t>
            </a:r>
            <a:r>
              <a:rPr lang="en-US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).</a:t>
            </a:r>
          </a:p>
          <a:p>
            <a:r>
              <a:rPr lang="en-US" sz="3600" dirty="0"/>
              <a:t> </a:t>
            </a:r>
          </a:p>
          <a:p>
            <a:r>
              <a:rPr lang="en-US" sz="3600" dirty="0"/>
              <a:t>Example:</a:t>
            </a:r>
          </a:p>
          <a:p>
            <a:r>
              <a:rPr lang="en-US" sz="3600" dirty="0"/>
              <a:t> </a:t>
            </a:r>
          </a:p>
          <a:p>
            <a:r>
              <a:rPr lang="en-US" sz="36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Aff</a:t>
            </a:r>
            <a:r>
              <a:rPr lang="en-US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: We must obey our parents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</a:t>
            </a:r>
            <a:endParaRPr lang="en-US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en-US" sz="36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Neg</a:t>
            </a:r>
            <a:r>
              <a:rPr lang="en-US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: We cannot but obey our parents/ We cannot help obeying our parents.</a:t>
            </a:r>
          </a:p>
        </p:txBody>
      </p:sp>
    </p:spTree>
    <p:extLst>
      <p:ext uri="{BB962C8B-B14F-4D97-AF65-F5344CB8AC3E}">
        <p14:creationId xmlns:p14="http://schemas.microsoft.com/office/powerpoint/2010/main" val="1661408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9583 -0.00555 L -1.7125 0.00555 " pathEditMode="relative" rAng="0" ptsTypes="AA">
                                      <p:cBhvr>
                                        <p:cTn id="6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417" y="5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834</Words>
  <Application>Microsoft Office PowerPoint</Application>
  <PresentationFormat>On-screen Show (4:3)</PresentationFormat>
  <Paragraphs>165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Md. Khoshbur Ali, Eb- Assistant teacher, Boiddapur Darus Salam Dakhil Madrasah, Tanore, Rajshahi.</vt:lpstr>
      <vt:lpstr>Md. Khoshbur Ali, Eb- Assistant teacher, Boiddapur Darus Salam Dakhil Madrasah, Tanore, Rajshahi.</vt:lpstr>
      <vt:lpstr>Md. Khoshbur Ali, Eb- Assistant teacher, Boiddapur Darus Salam Dakhil Madrasah, Tanore, Rajshahi.</vt:lpstr>
      <vt:lpstr>Md. Khoshbur Ali, Eb- Assistant teacher, Boiddapur Darus Salam Dakhil Madrasah, Tanore, Rajshahi.</vt:lpstr>
      <vt:lpstr>Md. Khoshbur Ali, Eb- Assistant teacher, Boiddapur Darus Salam Dakhil Madrasah, Tanore, Rajshahi.</vt:lpstr>
      <vt:lpstr>Md. Khoshbur Ali, Eb- Assistant teacher, Boiddapur Darus Salam Dakhil Madrasah, Tanore, Rajshahi.</vt:lpstr>
      <vt:lpstr>Md. Khoshbur Ali, Eb- Assistant teacher, Boiddapur Darus Salam Dakhil Madrasah, Tanore, Rajshahi.</vt:lpstr>
      <vt:lpstr>Md. Khoshbur Ali, Eb- Assistant teacher, Boiddapur Darus Salam Dakhil Madrasah, Tanore, Rajshahi.</vt:lpstr>
      <vt:lpstr>Md. Khoshbur Ali, Eb- Assistant teacher, Boiddapur Darus Salam Dakhil Madrasah, Tanore, Rajshahi.</vt:lpstr>
      <vt:lpstr>Md. Khoshbur Ali, Eb- Assistant teacher, Boiddapur Darus Salam Dakhil Madrasah, Tanore, Rajshahi.</vt:lpstr>
      <vt:lpstr>Md. Khoshbur Ali, Eb- Assistant teacher, Boiddapur Darus Salam Dakhil Madrasah, Tanore, Rajshahi.</vt:lpstr>
      <vt:lpstr>Md. Khoshbur Ali, Eb- Assistant teacher, Boiddapur Darus Salam Dakhil Madrasah, Tanore, Rajshahi.</vt:lpstr>
      <vt:lpstr>Md. Khoshbur Ali, Eb- Assistant teacher, Boiddapur Darus Salam Dakhil Madrasah, Tanore, Rajshahi.</vt:lpstr>
      <vt:lpstr>Md. Khoshbur Ali, Eb- Assistant teacher, Boiddapur Darus Salam Dakhil Madrasah, Tanore, Rajshahi.</vt:lpstr>
      <vt:lpstr>Md. Khoshbur Ali, Eb- Assistant teacher, Boiddapur Darus Salam Dakhil Madrasah, Tanore, Rajshahi.</vt:lpstr>
      <vt:lpstr>Md. Khoshbur Ali, Eb- Assistant teacher, Boiddapur Darus Salam Dakhil Madrasah, Tanore, Rajshahi.</vt:lpstr>
      <vt:lpstr>Md. Khoshbur Ali, Eb- Assistant teacher, Boiddapur Darus Salam Dakhil Madrasah, Tanore, Rajshahi.</vt:lpstr>
      <vt:lpstr>Md. Khoshbur Ali, Eb- Assistant teacher, Boiddapur Darus Salam Dakhil Madrasah, Tanore, Rajshahi.</vt:lpstr>
      <vt:lpstr>Md. Khoshbur Ali, Eb- Assistant teacher, Boiddapur Darus Salam Dakhil Madrasah, Tanore, Rajshahi.</vt:lpstr>
      <vt:lpstr>Md. Khoshbur Ali, Eb- Assistant teacher, Boiddapur Darus Salam Dakhil Madrasah, Tanore, Rajshahi.</vt:lpstr>
      <vt:lpstr>Md. Khoshbur Ali, Eb- Assistant teacher, Boiddapur Darus Salam Dakhil Madrasah, Tanore, Rajshahi.</vt:lpstr>
      <vt:lpstr>Md. Khoshbur Ali, Eb- Assistant teacher, Boiddapur Darus Salam Dakhil Madrasah, Tanore, Rajshahi.</vt:lpstr>
      <vt:lpstr>Md. Khoshbur Ali, Eb- Assistant teacher, Boiddapur Darus Salam Dakhil Madrasah, Tanore, Rajshahi.</vt:lpstr>
      <vt:lpstr>Md. Khoshbur Ali, Eb- Assistant teacher, Boiddapur Darus Salam Dakhil Madrasah, Tanore, Rajshahi.</vt:lpstr>
      <vt:lpstr>Md. Khoshbur Ali, Eb- Assistant teacher, Boiddapur Darus Salam Dakhil Madrasah, Tanore, Rajshahi.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Md. Khoshbur Ali, Eb- Assistant teacher, Boiddapur Darus Salam Dakhil Madrasah, Tanore, Rajshahi.</dc:title>
  <dc:creator>Sumi</dc:creator>
  <cp:lastModifiedBy>Sumi</cp:lastModifiedBy>
  <cp:revision>27</cp:revision>
  <dcterms:created xsi:type="dcterms:W3CDTF">2006-08-16T00:00:00Z</dcterms:created>
  <dcterms:modified xsi:type="dcterms:W3CDTF">2019-09-18T00:41:31Z</dcterms:modified>
</cp:coreProperties>
</file>