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6" r:id="rId4"/>
    <p:sldId id="298" r:id="rId5"/>
    <p:sldId id="258" r:id="rId6"/>
    <p:sldId id="259" r:id="rId7"/>
    <p:sldId id="264" r:id="rId8"/>
    <p:sldId id="262" r:id="rId9"/>
    <p:sldId id="265" r:id="rId10"/>
    <p:sldId id="267" r:id="rId11"/>
    <p:sldId id="270" r:id="rId12"/>
    <p:sldId id="269" r:id="rId13"/>
    <p:sldId id="274" r:id="rId14"/>
    <p:sldId id="278" r:id="rId15"/>
    <p:sldId id="276" r:id="rId16"/>
    <p:sldId id="280" r:id="rId17"/>
    <p:sldId id="291" r:id="rId18"/>
    <p:sldId id="293" r:id="rId19"/>
    <p:sldId id="286" r:id="rId20"/>
    <p:sldId id="288" r:id="rId21"/>
    <p:sldId id="2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98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6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1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7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3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40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1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254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373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5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8179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1839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04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74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78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E8C9E-2BF7-4504-A1FB-6C78194E4A05}" type="datetimeFigureOut">
              <a:rPr lang="en-US" smtClean="0"/>
              <a:t>22-Oct-19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8767A6-7608-40A9-AAA8-8834717EB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838"/>
            <a:ext cx="12191999" cy="68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6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71450"/>
            <a:ext cx="12192000" cy="65151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" y="1084987"/>
            <a:ext cx="12192000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600" b="1" cap="none" spc="0" dirty="0" err="1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16600" b="1" cap="none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b="1" cap="none" spc="0" dirty="0" err="1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16600" b="1" cap="none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16600" b="1" cap="none" spc="0" dirty="0" err="1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6600" b="1" cap="none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b="1" cap="none" spc="0" dirty="0" err="1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22429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1438275" y="1600200"/>
            <a:ext cx="9220200" cy="5257800"/>
          </a:xfrm>
        </p:spPr>
        <p:txBody>
          <a:bodyPr/>
          <a:lstStyle/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0" y="1492856"/>
            <a:ext cx="12192000" cy="120032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আহমদ</a:t>
            </a: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en-US"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কবির</a:t>
            </a: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-85725" y="2737937"/>
            <a:ext cx="12192000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সহকারী</a:t>
            </a:r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প্রধান</a:t>
            </a:r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শিক্ষক</a:t>
            </a:r>
            <a:endParaRPr lang="en-US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85725" y="3542420"/>
            <a:ext cx="12192000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আর,কে.নুরুল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আমিন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চৌধুরী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উচ্চ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বিদ্যালয়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85725" y="4303346"/>
            <a:ext cx="12192000" cy="92333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চকরিয়া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, </a:t>
            </a:r>
            <a:r>
              <a:rPr lang="en-US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কক্সবাজার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85725" y="5182746"/>
            <a:ext cx="12192000" cy="76944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/>
                </a:solidFill>
              </a:rPr>
              <a:t>মোবাইল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3"/>
                </a:solidFill>
              </a:rPr>
              <a:t> : 01618921724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5725" y="5936159"/>
            <a:ext cx="12192000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ইমেইল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: akabirbabul@gmail.com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274" y="66543"/>
            <a:ext cx="2667000" cy="2895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72781" y="53664"/>
            <a:ext cx="6218812" cy="1219200"/>
            <a:chOff x="1219200" y="282264"/>
            <a:chExt cx="4343400" cy="1219200"/>
          </a:xfrm>
        </p:grpSpPr>
        <p:sp>
          <p:nvSpPr>
            <p:cNvPr id="16" name="Horizontal Scroll 15"/>
            <p:cNvSpPr/>
            <p:nvPr/>
          </p:nvSpPr>
          <p:spPr>
            <a:xfrm flipH="1">
              <a:off x="1219200" y="282264"/>
              <a:ext cx="4343400" cy="1219200"/>
            </a:xfrm>
            <a:prstGeom prst="horizontalScroll">
              <a:avLst/>
            </a:prstGeom>
            <a:solidFill>
              <a:srgbClr val="7030A0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 dirty="0">
                <a:solidFill>
                  <a:schemeClr val="accent3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611206" y="476176"/>
              <a:ext cx="3562740" cy="92333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54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33CC33"/>
                  </a:solidFill>
                </a:rPr>
                <a:t>শিক্ষক</a:t>
              </a:r>
              <a:r>
                <a:rPr lang="en-US" sz="5400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33CC33"/>
                  </a:solidFill>
                </a:rPr>
                <a:t> </a:t>
              </a:r>
              <a:r>
                <a:rPr lang="en-US" sz="5400" b="1" dirty="0" err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33CC33"/>
                  </a:solidFill>
                </a:rPr>
                <a:t>পরচিতি</a:t>
              </a:r>
              <a:endPara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33CC3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271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250"/>
                            </p:stCondLst>
                            <p:childTnLst>
                              <p:par>
                                <p:cTn id="3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250"/>
                            </p:stCondLst>
                            <p:childTnLst>
                              <p:par>
                                <p:cTn id="3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58641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1500" dirty="0" smtClean="0">
                <a:solidFill>
                  <a:srgbClr val="0070C0"/>
                </a:solidFill>
              </a:rPr>
              <a:t>১০ম </a:t>
            </a:r>
            <a:r>
              <a:rPr lang="en-US" sz="11500" dirty="0" err="1">
                <a:solidFill>
                  <a:srgbClr val="0070C0"/>
                </a:solidFill>
              </a:rPr>
              <a:t>শ্রেণি</a:t>
            </a:r>
            <a:endParaRPr lang="en-US" sz="11500" dirty="0">
              <a:solidFill>
                <a:srgbClr val="0070C0"/>
              </a:solidFill>
            </a:endParaRPr>
          </a:p>
          <a:p>
            <a:r>
              <a:rPr lang="en-US" sz="9600" dirty="0" err="1" smtClean="0">
                <a:solidFill>
                  <a:srgbClr val="FF0000"/>
                </a:solidFill>
              </a:rPr>
              <a:t>গণিত</a:t>
            </a:r>
            <a:endParaRPr lang="en-US" sz="9600" dirty="0">
              <a:solidFill>
                <a:srgbClr val="FF0000"/>
              </a:solidFill>
            </a:endParaRPr>
          </a:p>
          <a:p>
            <a:r>
              <a:rPr lang="en-US" sz="9600" dirty="0" err="1">
                <a:solidFill>
                  <a:srgbClr val="00B050"/>
                </a:solidFill>
              </a:rPr>
              <a:t>সময়</a:t>
            </a:r>
            <a:r>
              <a:rPr lang="en-US" sz="9600" dirty="0">
                <a:solidFill>
                  <a:srgbClr val="00B050"/>
                </a:solidFill>
              </a:rPr>
              <a:t> : 40 </a:t>
            </a:r>
            <a:r>
              <a:rPr lang="en-US" sz="9600" dirty="0" err="1">
                <a:solidFill>
                  <a:srgbClr val="00B050"/>
                </a:solidFill>
              </a:rPr>
              <a:t>মিনিট</a:t>
            </a:r>
            <a:endParaRPr lang="en-US" sz="9600" dirty="0">
              <a:solidFill>
                <a:srgbClr val="00B050"/>
              </a:solidFill>
            </a:endParaRPr>
          </a:p>
          <a:p>
            <a:endParaRPr lang="en-US" sz="11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358" y="300328"/>
            <a:ext cx="3173289" cy="42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8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00"/>
                            </p:stCondLst>
                            <p:childTnLst>
                              <p:par>
                                <p:cTn id="1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74304" y="329684"/>
            <a:ext cx="6500497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3011" y="0"/>
            <a:ext cx="4599296" cy="3650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329" y="-1535374"/>
            <a:ext cx="3070748" cy="30707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00" y="3985961"/>
            <a:ext cx="1847850" cy="2466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43" y="1365151"/>
            <a:ext cx="5281400" cy="4191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060" y="1494562"/>
            <a:ext cx="4377527" cy="38007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58129" y="5627077"/>
            <a:ext cx="3319975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F0"/>
                </a:solidFill>
              </a:rPr>
              <a:t>বইয়ের</a:t>
            </a:r>
            <a:r>
              <a:rPr lang="en-US" sz="4000" dirty="0" smtClean="0">
                <a:solidFill>
                  <a:srgbClr val="00B0F0"/>
                </a:solidFill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</a:rPr>
              <a:t>সেট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92836" y="5613008"/>
            <a:ext cx="3319975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জ্যামিতি</a:t>
            </a:r>
            <a:r>
              <a:rPr lang="en-US" sz="4400" dirty="0" smtClean="0">
                <a:solidFill>
                  <a:srgbClr val="FF0000"/>
                </a:solidFill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</a:rPr>
              <a:t>সেট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3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5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8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350"/>
                            </p:stCondLst>
                            <p:childTnLst>
                              <p:par>
                                <p:cTn id="3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228601"/>
            <a:ext cx="53340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আমরা সবাই চিত্র গুলো লক্ষ্য করি।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07853"/>
            <a:ext cx="3924300" cy="52391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37" y="1252537"/>
            <a:ext cx="4767263" cy="47672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6977" y="6127845"/>
            <a:ext cx="3821373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ক্রিকেট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খেলার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সেট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7528" y="6100550"/>
            <a:ext cx="300250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</a:rPr>
              <a:t>জামার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সেট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2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2401" y="1143001"/>
            <a:ext cx="4204997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1"/>
            </a:solidFill>
          </a:ln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bn-IN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5153" y="2565779"/>
            <a:ext cx="6959624" cy="37702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bn-IN" sz="115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6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0" y="1225689"/>
            <a:ext cx="11768918" cy="563231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  <a:prstDash val="dash"/>
          </a:ln>
          <a:scene3d>
            <a:camera prst="perspectiveFron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IN" sz="7200" dirty="0">
                <a:latin typeface="NikoshBAN" pitchFamily="2" charset="0"/>
                <a:cs typeface="NikoshBAN" pitchFamily="2" charset="0"/>
              </a:rPr>
              <a:t>এই পাঠ শেষে শিক্ষার্থীরাঃ- 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১। সেট সম্পর্কে জানতে পারবে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২।অসীম সেট সম্পর্কে জানতে পারবে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৩।সসীম সেট চিনতে পারবে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৪।ফাকা সেট বুঝতে পারবে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৫।উপসেট বর্ননা ও ব্যাখ্যা করতে পারবে 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৬।প্রকৃত উপসেট বর্ননা ও ব্যাখ্যা করতে পারবে।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6021" y="0"/>
            <a:ext cx="4189179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শিখনফল  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76801" y="4495801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n-IN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-152400"/>
            <a:ext cx="10420350" cy="70104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71450"/>
            <a:ext cx="119634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endParaRPr lang="en-US" sz="7200" dirty="0">
              <a:latin typeface="NikoshBAN" pitchFamily="2" charset="0"/>
              <a:cs typeface="NikoshBAN" pitchFamily="2" charset="0"/>
            </a:endParaRPr>
          </a:p>
          <a:p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যেমনঃ 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◘ </a:t>
            </a:r>
            <a:r>
              <a:rPr lang="bn-IN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নবম </a:t>
            </a:r>
            <a:r>
              <a:rPr lang="bn-IN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শ্রেনীর এক সেট বই </a:t>
            </a:r>
            <a:endParaRPr lang="en-US" sz="7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◘ </a:t>
            </a:r>
            <a:r>
              <a:rPr lang="bn-IN" sz="7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 </a:t>
            </a:r>
            <a:r>
              <a:rPr lang="bn-IN" sz="7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সেট ফার্নিচার, 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7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◘ </a:t>
            </a:r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 </a:t>
            </a:r>
            <a:r>
              <a:rPr lang="bn-IN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 গ্লাস ইত্যাদি।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-95250"/>
            <a:ext cx="100584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6600" b="1" cap="none" spc="0" dirty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বাস্তব বা চিন্তা জগতের কোন বস্তর </a:t>
            </a:r>
            <a:endParaRPr lang="en-US" sz="6600" b="1" dirty="0">
              <a:ln/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6600" b="1" cap="none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সু </a:t>
            </a:r>
            <a:r>
              <a:rPr lang="bn-IN" sz="6600" b="1" cap="none" spc="0" dirty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নির্দ্দস্ট </a:t>
            </a:r>
            <a:r>
              <a:rPr lang="bn-IN" sz="6600" b="1" cap="none" spc="0" dirty="0" smtClean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সংগ্রহকে </a:t>
            </a:r>
            <a:r>
              <a:rPr lang="bn-IN" sz="6600" b="1" cap="none" spc="0" dirty="0">
                <a:ln/>
                <a:solidFill>
                  <a:srgbClr val="FF0000"/>
                </a:solidFill>
                <a:effectLst/>
                <a:latin typeface="NikoshBAN" pitchFamily="2" charset="0"/>
                <a:cs typeface="NikoshBAN" pitchFamily="2" charset="0"/>
              </a:rPr>
              <a:t>সেট বলে।</a:t>
            </a:r>
            <a:endParaRPr lang="en-US" sz="6600" b="1" cap="none" spc="0" dirty="0">
              <a:ln/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4950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Same Side Corner Rectangle 2"/>
          <p:cNvSpPr/>
          <p:nvPr/>
        </p:nvSpPr>
        <p:spPr>
          <a:xfrm>
            <a:off x="0" y="0"/>
            <a:ext cx="9791700" cy="6858000"/>
          </a:xfrm>
          <a:prstGeom prst="snip2Same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171450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সেট </a:t>
            </a:r>
            <a:r>
              <a:rPr lang="bn-IN" sz="6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প্রকাশের </a:t>
            </a:r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দুই প্রকার</a:t>
            </a:r>
            <a:r>
              <a:rPr lang="en-US" sz="6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তালিকা পদ্ধতি </a:t>
            </a:r>
            <a:r>
              <a:rPr lang="en-US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</a:t>
            </a:r>
            <a:endParaRPr lang="en-US" sz="36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44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4400" dirty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। সেট গঠন পদ্ধতি</a:t>
            </a:r>
            <a:endParaRPr lang="en-US" sz="44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NikoshBAN" pitchFamily="2" charset="0"/>
              </a:rPr>
              <a:t>√</a:t>
            </a:r>
            <a:r>
              <a:rPr lang="en-US" sz="4400" dirty="0" smtClean="0">
                <a:solidFill>
                  <a:srgbClr val="7030A0"/>
                </a:solidFill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সেটের </a:t>
            </a:r>
            <a:r>
              <a:rPr lang="bn-IN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উপাদান প্রকাশের জন্য ছোট হাতের অক্ষর ব্যবহার করা হয় </a:t>
            </a:r>
            <a:endParaRPr lang="en-US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Berlin Sans FB Demi" panose="020E0802020502020306" pitchFamily="34" charset="0"/>
                <a:cs typeface="NikoshBAN" pitchFamily="2" charset="0"/>
              </a:rPr>
              <a:t>√ </a:t>
            </a:r>
            <a:r>
              <a:rPr lang="bn-IN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প্রকাশের </a:t>
            </a:r>
            <a:r>
              <a:rPr lang="bn-IN" sz="4400" dirty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জন্য বড় হাতের অক্ষর ব্যবহার করা হয় ।</a:t>
            </a:r>
            <a:endParaRPr lang="en-US" sz="4400" dirty="0">
              <a:solidFill>
                <a:schemeClr val="accent1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FFFF00"/>
                </a:solidFill>
                <a:latin typeface="Berlin Sans FB Demi" panose="020E0802020502020306" pitchFamily="34" charset="0"/>
                <a:cs typeface="NikoshBAN" pitchFamily="2" charset="0"/>
              </a:rPr>
              <a:t>√ </a:t>
            </a:r>
            <a:r>
              <a:rPr lang="bn-IN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সেট </a:t>
            </a:r>
            <a:r>
              <a:rPr lang="bn-IN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লিখতে হলে  সেটের উপাদান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লিখে কমা দিতে হয় 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00B0F0"/>
                </a:solidFill>
                <a:latin typeface="Berlin Sans FB Demi" panose="020E0802020502020306" pitchFamily="34" charset="0"/>
                <a:cs typeface="NikoshBAN" pitchFamily="2" charset="0"/>
              </a:rPr>
              <a:t>√</a:t>
            </a:r>
            <a:r>
              <a:rPr lang="en-US" sz="4400" dirty="0" smtClean="0">
                <a:solidFill>
                  <a:srgbClr val="00B0F0"/>
                </a:solidFill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00B0F0"/>
                </a:solidFill>
                <a:latin typeface="Berlin Sans FB Demi" panose="020E0802020502020306" pitchFamily="34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উপাদান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লেখা শেষ হলে দ্বিতীয় </a:t>
            </a:r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বন্ধনী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দিয়ে শেষ করতে হয়। 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যেমনঃ </a:t>
            </a:r>
            <a:r>
              <a:rPr lang="en-US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en-US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={</a:t>
            </a:r>
            <a:r>
              <a:rPr lang="en-US" sz="5400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x,y,x</a:t>
            </a:r>
            <a:r>
              <a:rPr lang="en-US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,}, </a:t>
            </a:r>
            <a:r>
              <a:rPr lang="bn-IN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B= {</a:t>
            </a:r>
            <a:r>
              <a:rPr lang="en-US" sz="54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p,q,r</a:t>
            </a:r>
            <a:r>
              <a:rPr lang="en-US" sz="5400" dirty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}</a:t>
            </a:r>
            <a:endParaRPr lang="en-US" sz="5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2971800" y="381000"/>
            <a:ext cx="5334000" cy="914400"/>
          </a:xfrm>
          <a:prstGeom prst="wedgeRoundRectCallout">
            <a:avLst>
              <a:gd name="adj1" fmla="val -19583"/>
              <a:gd name="adj2" fmla="val 50735"/>
              <a:gd name="adj3" fmla="val 16667"/>
            </a:avLst>
          </a:prstGeom>
          <a:solidFill>
            <a:srgbClr val="FFFF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bn-BD" sz="5400" b="1" cap="all" dirty="0">
                <a:ln w="9000" cmpd="sng">
                  <a:noFill/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সেটের প্রকাশ  </a:t>
            </a:r>
            <a:endParaRPr lang="ar-SA" sz="5400" b="1" cap="all" dirty="0">
              <a:ln w="9000" cmpd="sng">
                <a:noFill/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" y="1524001"/>
            <a:ext cx="11772900" cy="44319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◘ 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তালিকা পদ্ধতি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={</a:t>
            </a:r>
            <a:r>
              <a:rPr lang="en-US" sz="5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1,3,5,7}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সুনির্দিষ্টভাবে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বন্ধনী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{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}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এর মধ্যে আবদ্ধ করা হয় এবং একাধিক উপাদান থাকলে ‘কমা’ ব্যবহার করে উপাদানগুলোকে আলাদা কয়া হয়।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◘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গঠন পদ্ধতি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={x€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N,</a:t>
            </a:r>
            <a:r>
              <a:rPr lang="bn-IN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BD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itchFamily="2" charset="0"/>
              </a:rPr>
              <a:t>≤ </a:t>
            </a:r>
            <a:r>
              <a:rPr lang="bn-BD" sz="4800" dirty="0">
                <a:solidFill>
                  <a:srgbClr val="FF0000"/>
                </a:solidFill>
                <a:latin typeface="Times New Roman" panose="02020603050405020304" pitchFamily="18" charset="0"/>
                <a:cs typeface="NikoshBAN" pitchFamily="2" charset="0"/>
              </a:rPr>
              <a:t>x ≤ </a:t>
            </a:r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}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সুনির্দিষ্টভাবে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না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উপাদান নির্ধারনের জন্য সাধারন ধর্মের উল্লেখ থাকে। </a:t>
            </a:r>
            <a:endParaRPr lang="ar-SA" sz="5400" dirty="0">
              <a:latin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25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1"/>
            <a:ext cx="11928143" cy="144655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যে সেটের উপাদান সংখ্যা সীমিত নয় তাকে অসীম সেট বলে।</a:t>
            </a:r>
          </a:p>
          <a:p>
            <a:r>
              <a:rPr lang="bn-IN" sz="44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যেমনঃ </a:t>
            </a:r>
            <a:r>
              <a:rPr lang="en-US" sz="44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A={2,4,6………},B={1,2,3…..}</a:t>
            </a:r>
            <a:r>
              <a:rPr lang="bn-IN" sz="44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99266"/>
            <a:ext cx="12083757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 সেটের উপাদান সংখ্যা সীমিত তাকে সসীম সেট বলে। </a:t>
            </a:r>
          </a:p>
          <a:p>
            <a:r>
              <a:rPr lang="bn-IN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যেমনঃ 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A={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a,b.c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}, B={</a:t>
            </a:r>
            <a:r>
              <a:rPr lang="en-US" sz="5400" dirty="0">
                <a:solidFill>
                  <a:srgbClr val="0070C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1,2,3,….9,10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4485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2400" y="228600"/>
            <a:ext cx="29718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1" name="TextBox 50"/>
          <p:cNvSpPr txBox="1"/>
          <p:nvPr/>
        </p:nvSpPr>
        <p:spPr>
          <a:xfrm>
            <a:off x="4876800" y="304801"/>
            <a:ext cx="2438400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0" y="1244747"/>
            <a:ext cx="1183715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 তাদের সংযোগ সেট বলা হয়। </a:t>
            </a:r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bn-IN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দুইটি </a:t>
            </a:r>
            <a:r>
              <a:rPr lang="bn-IN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bn-IN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bn-IN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B</a:t>
            </a:r>
            <a:r>
              <a:rPr lang="bn-IN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সেটের সংযোগকে</a:t>
            </a:r>
            <a:r>
              <a:rPr lang="en-US" sz="54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 U B </a:t>
            </a:r>
            <a:r>
              <a:rPr lang="bn-IN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দ্বারা প্রকাশ করা হয়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6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6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6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A Union B.</a:t>
            </a:r>
          </a:p>
        </p:txBody>
      </p:sp>
    </p:spTree>
    <p:extLst>
      <p:ext uri="{BB962C8B-B14F-4D97-AF65-F5344CB8AC3E}">
        <p14:creationId xmlns:p14="http://schemas.microsoft.com/office/powerpoint/2010/main" val="274191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4876800" y="228601"/>
            <a:ext cx="1828800" cy="76944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74093" y="1249820"/>
            <a:ext cx="1191790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বা ততোধিক সেটের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 নিয়ে গঠিত সেটকে তাদের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ছেদ </a:t>
            </a:r>
            <a:r>
              <a:rPr lang="bn-IN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 বলা </a:t>
            </a: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দুইটি সেট। 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B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 ছেদ 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6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en-US" altLang="ii-CN" sz="6600" b="1" dirty="0">
                <a:solidFill>
                  <a:srgbClr val="00B050"/>
                </a:solidFill>
                <a:latin typeface="Calibri"/>
                <a:cs typeface="Calibri"/>
              </a:rPr>
              <a:t>ꓵ</a:t>
            </a:r>
            <a:r>
              <a:rPr lang="en-US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B </a:t>
            </a:r>
            <a:r>
              <a:rPr lang="bn-IN" sz="6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দ্বারা প্রকাশ করা হয়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A ছেদ B </a:t>
            </a:r>
            <a:endParaRPr lang="en-US" sz="6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Intersection B.</a:t>
            </a:r>
          </a:p>
        </p:txBody>
      </p:sp>
    </p:spTree>
    <p:extLst>
      <p:ext uri="{BB962C8B-B14F-4D97-AF65-F5344CB8AC3E}">
        <p14:creationId xmlns:p14="http://schemas.microsoft.com/office/powerpoint/2010/main" val="97365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895600" y="5867400"/>
            <a:ext cx="61722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876800" y="228601"/>
            <a:ext cx="20574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latin typeface="NikoshBAN" pitchFamily="2" charset="0"/>
                <a:cs typeface="NikoshBAN" pitchFamily="2" charset="0"/>
              </a:rPr>
              <a:t>পুরক সেট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465385" y="2831123"/>
            <a:ext cx="8305800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U সার্বিক সেট এবং A সেটটি U এর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উপসেট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বহির্ভুত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পুরক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সেট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পুরক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4800" dirty="0">
                <a:solidFill>
                  <a:srgbClr val="002060"/>
                </a:solidFill>
                <a:latin typeface="Calibri"/>
                <a:cs typeface="Calibri"/>
              </a:rPr>
              <a:t>ͨ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A`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গানিতিক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A </a:t>
            </a:r>
            <a:r>
              <a:rPr lang="en-US" sz="4800" dirty="0">
                <a:solidFill>
                  <a:srgbClr val="002060"/>
                </a:solidFill>
                <a:latin typeface="Calibri"/>
                <a:cs typeface="Calibri"/>
              </a:rPr>
              <a:t>ͨ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=U-A</a:t>
            </a:r>
          </a:p>
        </p:txBody>
      </p:sp>
    </p:spTree>
    <p:extLst>
      <p:ext uri="{BB962C8B-B14F-4D97-AF65-F5344CB8AC3E}">
        <p14:creationId xmlns:p14="http://schemas.microsoft.com/office/powerpoint/2010/main" val="218505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2590801"/>
            <a:ext cx="4657044" cy="138499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উপাদান বিহীন সেট কে ফাঁকা  সেট বলে। 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ফাঁকা সেট প্রকাশ করা হয় {  } ।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যেমনঃ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A={x: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7&lt;x&lt;8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}.</a:t>
            </a:r>
          </a:p>
        </p:txBody>
      </p:sp>
    </p:spTree>
    <p:extLst>
      <p:ext uri="{BB962C8B-B14F-4D97-AF65-F5344CB8AC3E}">
        <p14:creationId xmlns:p14="http://schemas.microsoft.com/office/powerpoint/2010/main" val="33994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2093894"/>
            <a:ext cx="624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(১)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A={1,2,3,4,5} এবং  B={2,4,}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           A U B=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1" y="4151294"/>
            <a:ext cx="5320687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(২)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A={1,2,3,4,5} এবং  B={2,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}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A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ii-CN" sz="4000" dirty="0">
                <a:latin typeface="Calibri"/>
                <a:cs typeface="Calibri"/>
              </a:rPr>
              <a:t>ꓵ</a:t>
            </a:r>
            <a:r>
              <a:rPr lang="bn-IN" altLang="ii-CN" sz="4000" dirty="0">
                <a:latin typeface="Calibri"/>
                <a:cs typeface="Calibri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B =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34290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A U B ={1,2,3,4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,৫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}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52578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A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ii-CN" sz="4000" dirty="0">
                <a:latin typeface="Calibri"/>
                <a:cs typeface="Calibri"/>
              </a:rPr>
              <a:t>ꓵ</a:t>
            </a:r>
            <a:r>
              <a:rPr lang="bn-IN" altLang="ii-CN" sz="4000" dirty="0">
                <a:latin typeface="Calibri"/>
                <a:cs typeface="Calibri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B ={2,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4890319" y="548027"/>
            <a:ext cx="24208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6191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752600"/>
            <a:ext cx="84582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U={1,2,3,4,5,6,7} A={1,3,4,5}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এবংB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={2,3,4,6,7}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        A</a:t>
            </a:r>
            <a:r>
              <a:rPr lang="en-US" sz="3200" dirty="0">
                <a:latin typeface="Calibri"/>
                <a:cs typeface="Calibri"/>
              </a:rPr>
              <a:t> ͨU B ͨ=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4038600"/>
            <a:ext cx="8458200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U={1,2,3,4,5,6,7} A={1,3,4,5}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এবংB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={2,3,4,6,7}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n-US" sz="3200" dirty="0">
                <a:cs typeface="Calibri"/>
              </a:rPr>
              <a:t>A ͨ</a:t>
            </a:r>
            <a:r>
              <a:rPr lang="ii-CN" altLang="en-US" sz="3200" dirty="0">
                <a:latin typeface="Calibri"/>
                <a:cs typeface="Calibri"/>
              </a:rPr>
              <a:t>ꓵ</a:t>
            </a:r>
            <a:r>
              <a:rPr lang="ii-CN" altLang="en-US" sz="3200" dirty="0">
                <a:cs typeface="Calibri"/>
              </a:rPr>
              <a:t> </a:t>
            </a:r>
            <a:r>
              <a:rPr lang="en-US" altLang="ii-CN" sz="3200" dirty="0">
                <a:cs typeface="Calibri"/>
              </a:rPr>
              <a:t>B ͨ = ?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800289" y="243226"/>
            <a:ext cx="20521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92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1" y="1295401"/>
            <a:ext cx="2151551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মূল্যায়ণঃ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00601" y="2438401"/>
            <a:ext cx="4177747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bn-IN" sz="2400" dirty="0"/>
              <a:t>১। সেট বলতে কি বুঝ ?</a:t>
            </a:r>
          </a:p>
          <a:p>
            <a:r>
              <a:rPr lang="bn-IN" sz="2400" dirty="0"/>
              <a:t>২। উপ সেট বলতে কি বুঝ 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5254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1" y="914400"/>
            <a:ext cx="3082895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5400" dirty="0"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2801" y="2971801"/>
            <a:ext cx="6172200" cy="95410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2800" dirty="0">
                <a:latin typeface="NikoshBAN" pitchFamily="2" charset="0"/>
                <a:cs typeface="NikoshBAN" pitchFamily="2" charset="0"/>
              </a:rPr>
              <a:t>১। সেট কাকে বলে ? সেট প্রকাশের পদ্ধতি  বর্ননা  কর। </a:t>
            </a:r>
          </a:p>
          <a:p>
            <a:pPr algn="just"/>
            <a:r>
              <a:rPr lang="bn-IN" sz="2800" dirty="0">
                <a:latin typeface="NikoshBAN" pitchFamily="2" charset="0"/>
                <a:cs typeface="NikoshBAN" pitchFamily="2" charset="0"/>
              </a:rPr>
              <a:t>২। প্রকৃত উপসেট বলতে বুঝ?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7" dur="1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4308" y="797169"/>
            <a:ext cx="753793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rgbClr val="FF0000"/>
                </a:solidFill>
              </a:rPr>
              <a:t>ধন্যবাদ</a:t>
            </a:r>
            <a:r>
              <a:rPr lang="en-US" sz="13800" dirty="0" smtClean="0">
                <a:solidFill>
                  <a:srgbClr val="FF0000"/>
                </a:solidFill>
              </a:rPr>
              <a:t> </a:t>
            </a:r>
            <a:r>
              <a:rPr lang="en-US" sz="13800" dirty="0" err="1" smtClean="0">
                <a:solidFill>
                  <a:srgbClr val="FF0000"/>
                </a:solidFill>
              </a:rPr>
              <a:t>সবাইকে</a:t>
            </a:r>
            <a:endParaRPr lang="en-US" sz="13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15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156</TotalTime>
  <Words>553</Words>
  <Application>Microsoft Office PowerPoint</Application>
  <PresentationFormat>Widescreen</PresentationFormat>
  <Paragraphs>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Berlin Sans FB Demi</vt:lpstr>
      <vt:lpstr>Calibri</vt:lpstr>
      <vt:lpstr>Microsoft Yi Baiti</vt:lpstr>
      <vt:lpstr>MV Boli</vt:lpstr>
      <vt:lpstr>NikoshBAN</vt:lpstr>
      <vt:lpstr>Tahoma</vt:lpstr>
      <vt:lpstr>Times New Roman</vt:lpstr>
      <vt:lpstr>Trebuchet MS</vt:lpstr>
      <vt:lpstr>Vrinda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23</cp:revision>
  <dcterms:created xsi:type="dcterms:W3CDTF">2019-09-22T06:54:23Z</dcterms:created>
  <dcterms:modified xsi:type="dcterms:W3CDTF">2019-10-22T17:31:55Z</dcterms:modified>
</cp:coreProperties>
</file>