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8"/>
  </p:notesMasterIdLst>
  <p:sldIdLst>
    <p:sldId id="279" r:id="rId2"/>
    <p:sldId id="280" r:id="rId3"/>
    <p:sldId id="357" r:id="rId4"/>
    <p:sldId id="268" r:id="rId5"/>
    <p:sldId id="341" r:id="rId6"/>
    <p:sldId id="335" r:id="rId7"/>
    <p:sldId id="355" r:id="rId8"/>
    <p:sldId id="330" r:id="rId9"/>
    <p:sldId id="326" r:id="rId10"/>
    <p:sldId id="340" r:id="rId11"/>
    <p:sldId id="328" r:id="rId12"/>
    <p:sldId id="339" r:id="rId13"/>
    <p:sldId id="347" r:id="rId14"/>
    <p:sldId id="348" r:id="rId15"/>
    <p:sldId id="349" r:id="rId16"/>
    <p:sldId id="350" r:id="rId17"/>
    <p:sldId id="337" r:id="rId18"/>
    <p:sldId id="284" r:id="rId19"/>
    <p:sldId id="325" r:id="rId20"/>
    <p:sldId id="344" r:id="rId21"/>
    <p:sldId id="345" r:id="rId22"/>
    <p:sldId id="324" r:id="rId23"/>
    <p:sldId id="329" r:id="rId24"/>
    <p:sldId id="342" r:id="rId25"/>
    <p:sldId id="336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0" autoAdjust="0"/>
    <p:restoredTop sz="94533" autoAdjust="0"/>
  </p:normalViewPr>
  <p:slideViewPr>
    <p:cSldViewPr>
      <p:cViewPr varScale="1">
        <p:scale>
          <a:sx n="68" d="100"/>
          <a:sy n="68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32464-DB6C-4CD3-96FD-686F9AD18F1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02261-0CE8-4A79-AE13-CFCC10BC5663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 ১৮৯৯খৃষ্টাব্দের ২৪শে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E9FF6-80DE-4523-A1C0-2102CF420AF0}" type="parTrans" cxnId="{95C7ED60-DC8E-47D8-BFE6-46EC75404E35}">
      <dgm:prSet/>
      <dgm:spPr/>
      <dgm:t>
        <a:bodyPr/>
        <a:lstStyle/>
        <a:p>
          <a:endParaRPr lang="en-US"/>
        </a:p>
      </dgm:t>
    </dgm:pt>
    <dgm:pt modelId="{9DD2FF65-2B42-411E-A7B7-668E0EA0B371}" type="sibTrans" cxnId="{95C7ED60-DC8E-47D8-BFE6-46EC75404E35}">
      <dgm:prSet/>
      <dgm:spPr/>
      <dgm:t>
        <a:bodyPr/>
        <a:lstStyle/>
        <a:p>
          <a:endParaRPr lang="en-US"/>
        </a:p>
      </dgm:t>
    </dgm:pt>
    <dgm:pt modelId="{63979DED-DB0D-46D0-8823-E80E11400303}">
      <dgm:prSet phldrT="[Text]" custT="1"/>
      <dgm:spPr>
        <a:solidFill>
          <a:srgbClr val="F37121"/>
        </a:solidFill>
        <a:ln>
          <a:solidFill>
            <a:srgbClr val="C00000"/>
          </a:solidFill>
        </a:ln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দশম শ্রেণি পর্যন্ত।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DD22F-0F80-4098-9D27-BACA975BF08C}" type="parTrans" cxnId="{A18A6491-82C3-48C5-A770-63E2F333E673}">
      <dgm:prSet/>
      <dgm:spPr/>
      <dgm:t>
        <a:bodyPr/>
        <a:lstStyle/>
        <a:p>
          <a:endParaRPr lang="en-US"/>
        </a:p>
      </dgm:t>
    </dgm:pt>
    <dgm:pt modelId="{BA89725D-2397-4ECF-834E-A01759F2DADD}" type="sibTrans" cxnId="{A18A6491-82C3-48C5-A770-63E2F333E673}">
      <dgm:prSet/>
      <dgm:spPr/>
      <dgm:t>
        <a:bodyPr/>
        <a:lstStyle/>
        <a:p>
          <a:endParaRPr lang="en-US"/>
        </a:p>
      </dgm:t>
    </dgm:pt>
    <dgm:pt modelId="{90A897B2-A54C-4D89-90B5-D2D6FECCB3EE}">
      <dgm:prSet phldrT="[Text]" custT="1"/>
      <dgm:spPr>
        <a:solidFill>
          <a:schemeClr val="accent3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উপাধী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জাতীয় কবি, বিদ্রোহী কবি।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3D15A-8DB1-428B-8C42-6E8A80E99C34}" type="parTrans" cxnId="{C61B2CC0-73C1-4E74-A369-1050559794F3}">
      <dgm:prSet/>
      <dgm:spPr/>
      <dgm:t>
        <a:bodyPr/>
        <a:lstStyle/>
        <a:p>
          <a:endParaRPr lang="en-US"/>
        </a:p>
      </dgm:t>
    </dgm:pt>
    <dgm:pt modelId="{1A4B7C21-FCD2-4F00-AD41-54FC7883AF2E}" type="sibTrans" cxnId="{C61B2CC0-73C1-4E74-A369-1050559794F3}">
      <dgm:prSet/>
      <dgm:spPr/>
      <dgm:t>
        <a:bodyPr/>
        <a:lstStyle/>
        <a:p>
          <a:endParaRPr lang="en-US"/>
        </a:p>
      </dgm:t>
    </dgm:pt>
    <dgm:pt modelId="{4ACCDF46-E2A7-4A3A-839F-7A97DB6B4412}">
      <dgm:prSet phldrT="[Text]" custT="1"/>
      <dgm:spPr>
        <a:solidFill>
          <a:schemeClr val="bg1">
            <a:lumMod val="6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 খৃষ্টাব্দের ২৯শে আগষ্ট ঢাকায়।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80D4F8-045B-4786-BE08-A2E0D4CA6FAA}" type="parTrans" cxnId="{5C47EBE5-37FC-49C0-AAED-92FFEEC59F4B}">
      <dgm:prSet/>
      <dgm:spPr/>
      <dgm:t>
        <a:bodyPr/>
        <a:lstStyle/>
        <a:p>
          <a:endParaRPr lang="en-US"/>
        </a:p>
      </dgm:t>
    </dgm:pt>
    <dgm:pt modelId="{09082280-5373-4AEF-81CE-98A5D14A9B89}" type="sibTrans" cxnId="{5C47EBE5-37FC-49C0-AAED-92FFEEC59F4B}">
      <dgm:prSet/>
      <dgm:spPr/>
      <dgm:t>
        <a:bodyPr/>
        <a:lstStyle/>
        <a:p>
          <a:endParaRPr lang="en-US"/>
        </a:p>
      </dgm:t>
    </dgm:pt>
    <dgm:pt modelId="{7F195A01-4025-4309-AF24-BB2259748417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বর্ধমান জেলার আসানসোল মহকুমার চুরুলিয়া গ্রামে।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5239C9-0B78-45B8-8DB1-03801CD14B83}" type="sibTrans" cxnId="{0457B849-7F45-4293-8F78-0EE38DC712B2}">
      <dgm:prSet/>
      <dgm:spPr/>
      <dgm:t>
        <a:bodyPr/>
        <a:lstStyle/>
        <a:p>
          <a:endParaRPr lang="en-US"/>
        </a:p>
      </dgm:t>
    </dgm:pt>
    <dgm:pt modelId="{4A3668F0-CDFE-4038-BF07-FD87F279A520}" type="parTrans" cxnId="{0457B849-7F45-4293-8F78-0EE38DC712B2}">
      <dgm:prSet/>
      <dgm:spPr/>
      <dgm:t>
        <a:bodyPr/>
        <a:lstStyle/>
        <a:p>
          <a:endParaRPr lang="en-US"/>
        </a:p>
      </dgm:t>
    </dgm:pt>
    <dgm:pt modelId="{32BE21A3-A462-4DD1-967F-86CD89A1C477}" type="pres">
      <dgm:prSet presAssocID="{FEB32464-DB6C-4CD3-96FD-686F9AD18F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931ED-99EE-4269-9F71-C8A402D84ADC}" type="pres">
      <dgm:prSet presAssocID="{A7702261-0CE8-4A79-AE13-CFCC10BC5663}" presName="node" presStyleLbl="node1" presStyleIdx="0" presStyleCnt="5" custScaleX="110249" custScaleY="100114" custRadScaleRad="94731" custRadScaleInc="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C2B76-50A6-4284-A67E-577A0C732D0B}" type="pres">
      <dgm:prSet presAssocID="{9DD2FF65-2B42-411E-A7B7-668E0EA0B37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64675F-0A2C-4666-9E7D-0FBA879714ED}" type="pres">
      <dgm:prSet presAssocID="{9DD2FF65-2B42-411E-A7B7-668E0EA0B37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A1ABEF7-AE3C-4F45-A1A5-1ED4DF2EB904}" type="pres">
      <dgm:prSet presAssocID="{7F195A01-4025-4309-AF24-BB2259748417}" presName="node" presStyleLbl="node1" presStyleIdx="1" presStyleCnt="5" custScaleX="111072" custScaleY="103848" custRadScaleRad="104897" custRadScaleInc="8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E13B0-BD22-4AF4-8EC5-426FDDD30BD4}" type="pres">
      <dgm:prSet presAssocID="{BD5239C9-0B78-45B8-8DB1-03801CD14B8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9FEB154-743C-40FC-857E-E01D4019E7DD}" type="pres">
      <dgm:prSet presAssocID="{BD5239C9-0B78-45B8-8DB1-03801CD14B8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8523D60-CB6D-4E04-A702-A327443E2561}" type="pres">
      <dgm:prSet presAssocID="{63979DED-DB0D-46D0-8823-E80E11400303}" presName="node" presStyleLbl="node1" presStyleIdx="2" presStyleCnt="5" custScaleX="107935" custScaleY="104173" custRadScaleRad="99162" custRadScaleInc="-1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AFC2B-7EED-4C15-84D0-93A1083E948C}" type="pres">
      <dgm:prSet presAssocID="{BA89725D-2397-4ECF-834E-A01759F2DAD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A91BE0D-7A1C-4BBE-A370-89D539272BD2}" type="pres">
      <dgm:prSet presAssocID="{BA89725D-2397-4ECF-834E-A01759F2DAD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572FC47-EE14-4F85-9877-6ADC16E77D49}" type="pres">
      <dgm:prSet presAssocID="{90A897B2-A54C-4D89-90B5-D2D6FECCB3EE}" presName="node" presStyleLbl="node1" presStyleIdx="3" presStyleCnt="5" custScaleX="107702" custScaleY="111901" custRadScaleRad="87575" custRadScaleInc="12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726D6-1F76-4367-945B-A9ACC22C2EB0}" type="pres">
      <dgm:prSet presAssocID="{1A4B7C21-FCD2-4F00-AD41-54FC7883AF2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87BF255-153F-4DBE-A5FE-EB6D234EC3A8}" type="pres">
      <dgm:prSet presAssocID="{1A4B7C21-FCD2-4F00-AD41-54FC7883AF2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C03F65C-7305-4AEA-9411-8934891A066F}" type="pres">
      <dgm:prSet presAssocID="{4ACCDF46-E2A7-4A3A-839F-7A97DB6B4412}" presName="node" presStyleLbl="node1" presStyleIdx="4" presStyleCnt="5" custScaleX="107935" custScaleY="107700" custRadScaleRad="105436" custRadScaleInc="10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F7C47-AD82-42D3-A67D-E569163B05AA}" type="pres">
      <dgm:prSet presAssocID="{09082280-5373-4AEF-81CE-98A5D14A9B89}" presName="sibTrans" presStyleLbl="sibTrans2D1" presStyleIdx="4" presStyleCnt="5" custLinFactNeighborX="-8876" custLinFactNeighborY="-3848"/>
      <dgm:spPr/>
      <dgm:t>
        <a:bodyPr/>
        <a:lstStyle/>
        <a:p>
          <a:endParaRPr lang="en-US"/>
        </a:p>
      </dgm:t>
    </dgm:pt>
    <dgm:pt modelId="{5519467B-4927-474F-B852-0382FE8A2E0B}" type="pres">
      <dgm:prSet presAssocID="{09082280-5373-4AEF-81CE-98A5D14A9B8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5C7ED60-DC8E-47D8-BFE6-46EC75404E35}" srcId="{FEB32464-DB6C-4CD3-96FD-686F9AD18F11}" destId="{A7702261-0CE8-4A79-AE13-CFCC10BC5663}" srcOrd="0" destOrd="0" parTransId="{F02E9FF6-80DE-4523-A1C0-2102CF420AF0}" sibTransId="{9DD2FF65-2B42-411E-A7B7-668E0EA0B371}"/>
    <dgm:cxn modelId="{1D7233DF-2E0C-4CD7-BF2E-972EFEA776A1}" type="presOf" srcId="{90A897B2-A54C-4D89-90B5-D2D6FECCB3EE}" destId="{1572FC47-EE14-4F85-9877-6ADC16E77D49}" srcOrd="0" destOrd="0" presId="urn:microsoft.com/office/officeart/2005/8/layout/cycle2"/>
    <dgm:cxn modelId="{C61B2CC0-73C1-4E74-A369-1050559794F3}" srcId="{FEB32464-DB6C-4CD3-96FD-686F9AD18F11}" destId="{90A897B2-A54C-4D89-90B5-D2D6FECCB3EE}" srcOrd="3" destOrd="0" parTransId="{9953D15A-8DB1-428B-8C42-6E8A80E99C34}" sibTransId="{1A4B7C21-FCD2-4F00-AD41-54FC7883AF2E}"/>
    <dgm:cxn modelId="{8FC45541-5E82-495B-8F20-D357177E1CF6}" type="presOf" srcId="{7F195A01-4025-4309-AF24-BB2259748417}" destId="{6A1ABEF7-AE3C-4F45-A1A5-1ED4DF2EB904}" srcOrd="0" destOrd="0" presId="urn:microsoft.com/office/officeart/2005/8/layout/cycle2"/>
    <dgm:cxn modelId="{84E7CA77-A2E9-4B77-8F80-801C5A05E123}" type="presOf" srcId="{4ACCDF46-E2A7-4A3A-839F-7A97DB6B4412}" destId="{9C03F65C-7305-4AEA-9411-8934891A066F}" srcOrd="0" destOrd="0" presId="urn:microsoft.com/office/officeart/2005/8/layout/cycle2"/>
    <dgm:cxn modelId="{04043282-9D15-42A2-B3CF-908578003AFE}" type="presOf" srcId="{1A4B7C21-FCD2-4F00-AD41-54FC7883AF2E}" destId="{599726D6-1F76-4367-945B-A9ACC22C2EB0}" srcOrd="0" destOrd="0" presId="urn:microsoft.com/office/officeart/2005/8/layout/cycle2"/>
    <dgm:cxn modelId="{7164EBAB-E752-4825-9659-94CB6EE9842C}" type="presOf" srcId="{FEB32464-DB6C-4CD3-96FD-686F9AD18F11}" destId="{32BE21A3-A462-4DD1-967F-86CD89A1C477}" srcOrd="0" destOrd="0" presId="urn:microsoft.com/office/officeart/2005/8/layout/cycle2"/>
    <dgm:cxn modelId="{2DC9883C-8386-420D-A523-D0464904E1DD}" type="presOf" srcId="{63979DED-DB0D-46D0-8823-E80E11400303}" destId="{78523D60-CB6D-4E04-A702-A327443E2561}" srcOrd="0" destOrd="0" presId="urn:microsoft.com/office/officeart/2005/8/layout/cycle2"/>
    <dgm:cxn modelId="{4249070A-1640-4A53-8431-E8E133EA0EF5}" type="presOf" srcId="{09082280-5373-4AEF-81CE-98A5D14A9B89}" destId="{983F7C47-AD82-42D3-A67D-E569163B05AA}" srcOrd="0" destOrd="0" presId="urn:microsoft.com/office/officeart/2005/8/layout/cycle2"/>
    <dgm:cxn modelId="{91115F36-596A-4179-B14B-881F0D55514F}" type="presOf" srcId="{1A4B7C21-FCD2-4F00-AD41-54FC7883AF2E}" destId="{687BF255-153F-4DBE-A5FE-EB6D234EC3A8}" srcOrd="1" destOrd="0" presId="urn:microsoft.com/office/officeart/2005/8/layout/cycle2"/>
    <dgm:cxn modelId="{0457B849-7F45-4293-8F78-0EE38DC712B2}" srcId="{FEB32464-DB6C-4CD3-96FD-686F9AD18F11}" destId="{7F195A01-4025-4309-AF24-BB2259748417}" srcOrd="1" destOrd="0" parTransId="{4A3668F0-CDFE-4038-BF07-FD87F279A520}" sibTransId="{BD5239C9-0B78-45B8-8DB1-03801CD14B83}"/>
    <dgm:cxn modelId="{A18A6491-82C3-48C5-A770-63E2F333E673}" srcId="{FEB32464-DB6C-4CD3-96FD-686F9AD18F11}" destId="{63979DED-DB0D-46D0-8823-E80E11400303}" srcOrd="2" destOrd="0" parTransId="{516DD22F-0F80-4098-9D27-BACA975BF08C}" sibTransId="{BA89725D-2397-4ECF-834E-A01759F2DADD}"/>
    <dgm:cxn modelId="{214CED9F-82E0-4395-B19B-455D34BD88B9}" type="presOf" srcId="{09082280-5373-4AEF-81CE-98A5D14A9B89}" destId="{5519467B-4927-474F-B852-0382FE8A2E0B}" srcOrd="1" destOrd="0" presId="urn:microsoft.com/office/officeart/2005/8/layout/cycle2"/>
    <dgm:cxn modelId="{7D45436F-7A62-433A-B469-457B8E3BF520}" type="presOf" srcId="{BA89725D-2397-4ECF-834E-A01759F2DADD}" destId="{BA91BE0D-7A1C-4BBE-A370-89D539272BD2}" srcOrd="1" destOrd="0" presId="urn:microsoft.com/office/officeart/2005/8/layout/cycle2"/>
    <dgm:cxn modelId="{B2607008-FA78-4E07-A0E0-403B991A279B}" type="presOf" srcId="{BD5239C9-0B78-45B8-8DB1-03801CD14B83}" destId="{DC6E13B0-BD22-4AF4-8EC5-426FDDD30BD4}" srcOrd="0" destOrd="0" presId="urn:microsoft.com/office/officeart/2005/8/layout/cycle2"/>
    <dgm:cxn modelId="{258C9194-D28A-4426-B8A3-14780585153A}" type="presOf" srcId="{9DD2FF65-2B42-411E-A7B7-668E0EA0B371}" destId="{088C2B76-50A6-4284-A67E-577A0C732D0B}" srcOrd="0" destOrd="0" presId="urn:microsoft.com/office/officeart/2005/8/layout/cycle2"/>
    <dgm:cxn modelId="{5C47EBE5-37FC-49C0-AAED-92FFEEC59F4B}" srcId="{FEB32464-DB6C-4CD3-96FD-686F9AD18F11}" destId="{4ACCDF46-E2A7-4A3A-839F-7A97DB6B4412}" srcOrd="4" destOrd="0" parTransId="{C980D4F8-045B-4786-BE08-A2E0D4CA6FAA}" sibTransId="{09082280-5373-4AEF-81CE-98A5D14A9B89}"/>
    <dgm:cxn modelId="{97B900CD-636A-47A5-B872-CD8B49FB841B}" type="presOf" srcId="{BD5239C9-0B78-45B8-8DB1-03801CD14B83}" destId="{49FEB154-743C-40FC-857E-E01D4019E7DD}" srcOrd="1" destOrd="0" presId="urn:microsoft.com/office/officeart/2005/8/layout/cycle2"/>
    <dgm:cxn modelId="{4D457104-D01C-4640-A79E-20E30E6645FC}" type="presOf" srcId="{BA89725D-2397-4ECF-834E-A01759F2DADD}" destId="{D85AFC2B-7EED-4C15-84D0-93A1083E948C}" srcOrd="0" destOrd="0" presId="urn:microsoft.com/office/officeart/2005/8/layout/cycle2"/>
    <dgm:cxn modelId="{ABEBE94A-7B3D-4C9C-B83F-C9A22A136387}" type="presOf" srcId="{A7702261-0CE8-4A79-AE13-CFCC10BC5663}" destId="{42C931ED-99EE-4269-9F71-C8A402D84ADC}" srcOrd="0" destOrd="0" presId="urn:microsoft.com/office/officeart/2005/8/layout/cycle2"/>
    <dgm:cxn modelId="{82D2C980-1063-40D7-833A-8513ED0C86D9}" type="presOf" srcId="{9DD2FF65-2B42-411E-A7B7-668E0EA0B371}" destId="{1364675F-0A2C-4666-9E7D-0FBA879714ED}" srcOrd="1" destOrd="0" presId="urn:microsoft.com/office/officeart/2005/8/layout/cycle2"/>
    <dgm:cxn modelId="{289B1ED8-DCE4-4856-BC39-C3D3D0227716}" type="presParOf" srcId="{32BE21A3-A462-4DD1-967F-86CD89A1C477}" destId="{42C931ED-99EE-4269-9F71-C8A402D84ADC}" srcOrd="0" destOrd="0" presId="urn:microsoft.com/office/officeart/2005/8/layout/cycle2"/>
    <dgm:cxn modelId="{3B77ACF6-35EE-4AB4-8C88-B608312AB5DD}" type="presParOf" srcId="{32BE21A3-A462-4DD1-967F-86CD89A1C477}" destId="{088C2B76-50A6-4284-A67E-577A0C732D0B}" srcOrd="1" destOrd="0" presId="urn:microsoft.com/office/officeart/2005/8/layout/cycle2"/>
    <dgm:cxn modelId="{40770EC9-91C1-40D8-8470-1B5C2AED3B38}" type="presParOf" srcId="{088C2B76-50A6-4284-A67E-577A0C732D0B}" destId="{1364675F-0A2C-4666-9E7D-0FBA879714ED}" srcOrd="0" destOrd="0" presId="urn:microsoft.com/office/officeart/2005/8/layout/cycle2"/>
    <dgm:cxn modelId="{24CCFF00-EE17-4B17-B845-FA3C06B3DD83}" type="presParOf" srcId="{32BE21A3-A462-4DD1-967F-86CD89A1C477}" destId="{6A1ABEF7-AE3C-4F45-A1A5-1ED4DF2EB904}" srcOrd="2" destOrd="0" presId="urn:microsoft.com/office/officeart/2005/8/layout/cycle2"/>
    <dgm:cxn modelId="{3B1D0499-7CA7-44C9-AA78-2E05A45F7891}" type="presParOf" srcId="{32BE21A3-A462-4DD1-967F-86CD89A1C477}" destId="{DC6E13B0-BD22-4AF4-8EC5-426FDDD30BD4}" srcOrd="3" destOrd="0" presId="urn:microsoft.com/office/officeart/2005/8/layout/cycle2"/>
    <dgm:cxn modelId="{6E037E8A-7590-4974-A95E-F7D93E354BCB}" type="presParOf" srcId="{DC6E13B0-BD22-4AF4-8EC5-426FDDD30BD4}" destId="{49FEB154-743C-40FC-857E-E01D4019E7DD}" srcOrd="0" destOrd="0" presId="urn:microsoft.com/office/officeart/2005/8/layout/cycle2"/>
    <dgm:cxn modelId="{EA7F4780-E7BD-4ACF-BBD6-D44FA7A640DE}" type="presParOf" srcId="{32BE21A3-A462-4DD1-967F-86CD89A1C477}" destId="{78523D60-CB6D-4E04-A702-A327443E2561}" srcOrd="4" destOrd="0" presId="urn:microsoft.com/office/officeart/2005/8/layout/cycle2"/>
    <dgm:cxn modelId="{053A39F8-961D-4744-88AD-A44D931EFD1E}" type="presParOf" srcId="{32BE21A3-A462-4DD1-967F-86CD89A1C477}" destId="{D85AFC2B-7EED-4C15-84D0-93A1083E948C}" srcOrd="5" destOrd="0" presId="urn:microsoft.com/office/officeart/2005/8/layout/cycle2"/>
    <dgm:cxn modelId="{4B58A4CD-8EB4-4523-AF37-75A1449E4A94}" type="presParOf" srcId="{D85AFC2B-7EED-4C15-84D0-93A1083E948C}" destId="{BA91BE0D-7A1C-4BBE-A370-89D539272BD2}" srcOrd="0" destOrd="0" presId="urn:microsoft.com/office/officeart/2005/8/layout/cycle2"/>
    <dgm:cxn modelId="{D0B0DA43-BB00-4323-B9FE-5CFD180D012C}" type="presParOf" srcId="{32BE21A3-A462-4DD1-967F-86CD89A1C477}" destId="{1572FC47-EE14-4F85-9877-6ADC16E77D49}" srcOrd="6" destOrd="0" presId="urn:microsoft.com/office/officeart/2005/8/layout/cycle2"/>
    <dgm:cxn modelId="{B08E9180-C759-4CF0-8EA2-A7130B8C252E}" type="presParOf" srcId="{32BE21A3-A462-4DD1-967F-86CD89A1C477}" destId="{599726D6-1F76-4367-945B-A9ACC22C2EB0}" srcOrd="7" destOrd="0" presId="urn:microsoft.com/office/officeart/2005/8/layout/cycle2"/>
    <dgm:cxn modelId="{B64BC7AF-8B2D-4B70-933D-1AFF05FA73AE}" type="presParOf" srcId="{599726D6-1F76-4367-945B-A9ACC22C2EB0}" destId="{687BF255-153F-4DBE-A5FE-EB6D234EC3A8}" srcOrd="0" destOrd="0" presId="urn:microsoft.com/office/officeart/2005/8/layout/cycle2"/>
    <dgm:cxn modelId="{A086057B-DC0E-4C9D-80FE-0DC2AB98EECE}" type="presParOf" srcId="{32BE21A3-A462-4DD1-967F-86CD89A1C477}" destId="{9C03F65C-7305-4AEA-9411-8934891A066F}" srcOrd="8" destOrd="0" presId="urn:microsoft.com/office/officeart/2005/8/layout/cycle2"/>
    <dgm:cxn modelId="{6DDD9AD2-DF82-4C80-B58B-D9A5A7ABFA43}" type="presParOf" srcId="{32BE21A3-A462-4DD1-967F-86CD89A1C477}" destId="{983F7C47-AD82-42D3-A67D-E569163B05AA}" srcOrd="9" destOrd="0" presId="urn:microsoft.com/office/officeart/2005/8/layout/cycle2"/>
    <dgm:cxn modelId="{C0C8EB17-CB3B-4088-9583-36E496A85C01}" type="presParOf" srcId="{983F7C47-AD82-42D3-A67D-E569163B05AA}" destId="{5519467B-4927-474F-B852-0382FE8A2E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931ED-99EE-4269-9F71-C8A402D84ADC}">
      <dsp:nvSpPr>
        <dsp:cNvPr id="0" name=""/>
        <dsp:cNvSpPr/>
      </dsp:nvSpPr>
      <dsp:spPr>
        <a:xfrm>
          <a:off x="3387249" y="76210"/>
          <a:ext cx="2181709" cy="198114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 ১৮৯৯খৃষ্টাব্দের ২৪শে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6753" y="366343"/>
        <a:ext cx="1542701" cy="1400883"/>
      </dsp:txXfrm>
    </dsp:sp>
    <dsp:sp modelId="{088C2B76-50A6-4284-A67E-577A0C732D0B}">
      <dsp:nvSpPr>
        <dsp:cNvPr id="0" name=""/>
        <dsp:cNvSpPr/>
      </dsp:nvSpPr>
      <dsp:spPr>
        <a:xfrm rot="2072985">
          <a:off x="5467179" y="1576527"/>
          <a:ext cx="472414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479677" y="1669915"/>
        <a:ext cx="330690" cy="400726"/>
      </dsp:txXfrm>
    </dsp:sp>
    <dsp:sp modelId="{6A1ABEF7-AE3C-4F45-A1A5-1ED4DF2EB904}">
      <dsp:nvSpPr>
        <dsp:cNvPr id="0" name=""/>
        <dsp:cNvSpPr/>
      </dsp:nvSpPr>
      <dsp:spPr>
        <a:xfrm>
          <a:off x="5867390" y="1752597"/>
          <a:ext cx="2197996" cy="205504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বর্ধমান জেলার আসানসোল মহকুমার চুরুলিয়া গ্রামে।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89279" y="2053551"/>
        <a:ext cx="1554218" cy="1453132"/>
      </dsp:txXfrm>
    </dsp:sp>
    <dsp:sp modelId="{DC6E13B0-BD22-4AF4-8EC5-426FDDD30BD4}">
      <dsp:nvSpPr>
        <dsp:cNvPr id="0" name=""/>
        <dsp:cNvSpPr/>
      </dsp:nvSpPr>
      <dsp:spPr>
        <a:xfrm rot="6601497">
          <a:off x="6314099" y="3733588"/>
          <a:ext cx="366150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6387829" y="3815561"/>
        <a:ext cx="256305" cy="400726"/>
      </dsp:txXfrm>
    </dsp:sp>
    <dsp:sp modelId="{78523D60-CB6D-4E04-A702-A327443E2561}">
      <dsp:nvSpPr>
        <dsp:cNvPr id="0" name=""/>
        <dsp:cNvSpPr/>
      </dsp:nvSpPr>
      <dsp:spPr>
        <a:xfrm>
          <a:off x="4953003" y="4343402"/>
          <a:ext cx="2135918" cy="2061472"/>
        </a:xfrm>
        <a:prstGeom prst="ellipse">
          <a:avLst/>
        </a:prstGeom>
        <a:solidFill>
          <a:srgbClr val="F37121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দশম শ্রেণি পর্যন্ত।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5801" y="4645298"/>
        <a:ext cx="1510322" cy="1457680"/>
      </dsp:txXfrm>
    </dsp:sp>
    <dsp:sp modelId="{D85AFC2B-7EED-4C15-84D0-93A1083E948C}">
      <dsp:nvSpPr>
        <dsp:cNvPr id="0" name=""/>
        <dsp:cNvSpPr/>
      </dsp:nvSpPr>
      <dsp:spPr>
        <a:xfrm rot="11056866">
          <a:off x="4263539" y="4926996"/>
          <a:ext cx="490365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4410443" y="5066062"/>
        <a:ext cx="343256" cy="400726"/>
      </dsp:txXfrm>
    </dsp:sp>
    <dsp:sp modelId="{1572FC47-EE14-4F85-9877-6ADC16E77D49}">
      <dsp:nvSpPr>
        <dsp:cNvPr id="0" name=""/>
        <dsp:cNvSpPr/>
      </dsp:nvSpPr>
      <dsp:spPr>
        <a:xfrm>
          <a:off x="1905012" y="4038596"/>
          <a:ext cx="2131307" cy="2214401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উপাধী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জাতীয় কবি, বিদ্রোহী কবি।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7135" y="4362888"/>
        <a:ext cx="1507061" cy="1565817"/>
      </dsp:txXfrm>
    </dsp:sp>
    <dsp:sp modelId="{599726D6-1F76-4367-945B-A9ACC22C2EB0}">
      <dsp:nvSpPr>
        <dsp:cNvPr id="0" name=""/>
        <dsp:cNvSpPr/>
      </dsp:nvSpPr>
      <dsp:spPr>
        <a:xfrm rot="14919358">
          <a:off x="2261379" y="3470447"/>
          <a:ext cx="370208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337121" y="3655744"/>
        <a:ext cx="259146" cy="400726"/>
      </dsp:txXfrm>
    </dsp:sp>
    <dsp:sp modelId="{9C03F65C-7305-4AEA-9411-8934891A066F}">
      <dsp:nvSpPr>
        <dsp:cNvPr id="0" name=""/>
        <dsp:cNvSpPr/>
      </dsp:nvSpPr>
      <dsp:spPr>
        <a:xfrm>
          <a:off x="859626" y="1410864"/>
          <a:ext cx="2135918" cy="2131267"/>
        </a:xfrm>
        <a:prstGeom prst="ellipse">
          <a:avLst/>
        </a:prstGeom>
        <a:solidFill>
          <a:schemeClr val="bg1">
            <a:lumMod val="65000"/>
          </a:schemeClr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 খৃষ্টাব্দের ২৯শে আগষ্ট ঢাকায়।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2424" y="1722981"/>
        <a:ext cx="1510322" cy="1507033"/>
      </dsp:txXfrm>
    </dsp:sp>
    <dsp:sp modelId="{983F7C47-AD82-42D3-A67D-E569163B05AA}">
      <dsp:nvSpPr>
        <dsp:cNvPr id="0" name=""/>
        <dsp:cNvSpPr/>
      </dsp:nvSpPr>
      <dsp:spPr>
        <a:xfrm rot="19864190">
          <a:off x="2949729" y="1417016"/>
          <a:ext cx="414506" cy="667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957488" y="1580668"/>
        <a:ext cx="290154" cy="400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595B-1974-4DBB-B833-B68CE1E73E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72739-1EDF-4499-823C-84A1B0B73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2739-1EDF-4499-823C-84A1B0B73D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2739-1EDF-4499-823C-84A1B0B73D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46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2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51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6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4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" name="Frame 17"/>
          <p:cNvSpPr/>
          <p:nvPr userDrawn="1"/>
        </p:nvSpPr>
        <p:spPr>
          <a:xfrm>
            <a:off x="-8467" y="-8468"/>
            <a:ext cx="9152467" cy="6866467"/>
          </a:xfrm>
          <a:prstGeom prst="frame">
            <a:avLst>
              <a:gd name="adj1" fmla="val 2354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2296294"/>
            <a:ext cx="5638800" cy="13234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শুভেচ্ছা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10910" b="5026"/>
          <a:stretch/>
        </p:blipFill>
        <p:spPr>
          <a:xfrm>
            <a:off x="2743200" y="1959434"/>
            <a:ext cx="5029200" cy="5295900"/>
          </a:xfrm>
          <a:prstGeom prst="rect">
            <a:avLst/>
          </a:prstGeom>
          <a:effectLst>
            <a:glow rad="1905000">
              <a:schemeClr val="accent1">
                <a:alpha val="0"/>
              </a:schemeClr>
            </a:glow>
            <a:outerShdw algn="ctr" rotWithShape="0">
              <a:srgbClr val="000000">
                <a:alpha val="43137"/>
              </a:srgbClr>
            </a:outerShdw>
            <a:reflection stA="0" dir="5400000" sy="-100000" algn="bl" rotWithShape="0"/>
          </a:effectLst>
          <a:scene3d>
            <a:camera prst="orthographicFront">
              <a:rot lat="4200000" lon="0" rev="1800000"/>
            </a:camera>
            <a:lightRig rig="threePt" dir="t"/>
          </a:scene3d>
          <a:sp3d z="6350"/>
        </p:spPr>
      </p:pic>
      <p:sp>
        <p:nvSpPr>
          <p:cNvPr id="4" name="Half Frame 3"/>
          <p:cNvSpPr/>
          <p:nvPr/>
        </p:nvSpPr>
        <p:spPr>
          <a:xfrm>
            <a:off x="0" y="0"/>
            <a:ext cx="1143000" cy="1143000"/>
          </a:xfrm>
          <a:prstGeom prst="halfFrame">
            <a:avLst>
              <a:gd name="adj1" fmla="val 19365"/>
              <a:gd name="adj2" fmla="val 168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001000" y="10884"/>
            <a:ext cx="1143000" cy="1143000"/>
          </a:xfrm>
          <a:prstGeom prst="halfFrame">
            <a:avLst>
              <a:gd name="adj1" fmla="val 19365"/>
              <a:gd name="adj2" fmla="val 168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0" y="5715000"/>
            <a:ext cx="1143000" cy="1143000"/>
          </a:xfrm>
          <a:prstGeom prst="halfFrame">
            <a:avLst>
              <a:gd name="adj1" fmla="val 19365"/>
              <a:gd name="adj2" fmla="val 168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001000" y="5715000"/>
            <a:ext cx="1143000" cy="1143000"/>
          </a:xfrm>
          <a:prstGeom prst="halfFrame">
            <a:avLst>
              <a:gd name="adj1" fmla="val 19365"/>
              <a:gd name="adj2" fmla="val 168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47" y="656313"/>
            <a:ext cx="2743200" cy="166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798" y="705683"/>
            <a:ext cx="3581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621166"/>
            <a:ext cx="8458200" cy="19414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রচিত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 নাম লেখ।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89" y="1981200"/>
            <a:ext cx="278001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700" y="457200"/>
            <a:ext cx="243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1800" y="609600"/>
            <a:ext cx="3048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895600"/>
            <a:ext cx="8686800" cy="2971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গান গাই-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আমার চক্ষে পুরুষ-রমণী কোন ভেদাভেদ নাই।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যা-কিছু মহান সৃষ্টি চির-কল্যাণকর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অর্ধেক তার করিয়াছে নারী,অর্ধেক তার নর।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12" y="1721224"/>
            <a:ext cx="1493434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6" y="1705886"/>
            <a:ext cx="1502399" cy="1169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69" y="1719233"/>
            <a:ext cx="1493434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3" y="1689848"/>
            <a:ext cx="1155589" cy="1167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507" y="4953000"/>
            <a:ext cx="3706689" cy="841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548" y="1705887"/>
            <a:ext cx="1502399" cy="1197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947" y="1732429"/>
            <a:ext cx="147345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12299"/>
            <a:ext cx="8640111" cy="30551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রণে কত খুণ দিল নর, লেখা আছে ইতিহাসে,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কত নারী দিল সিঁথির সিঁদুর, লেখা নাই তার পাশে।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মাতা দিল হৃদয় উপাড়ি কত বোন দিল সেবা,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তি-স্তম্ভের গায়ে লিখিয়া রেখেছে কেবা?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07" y="1650437"/>
            <a:ext cx="1629711" cy="1169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97" y="1672432"/>
            <a:ext cx="1617679" cy="1151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174" y="1650438"/>
            <a:ext cx="1629711" cy="1169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077868"/>
            <a:ext cx="4270420" cy="841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01" y="1650438"/>
            <a:ext cx="1609898" cy="1169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699" y="1660536"/>
            <a:ext cx="1593856" cy="11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133600"/>
            <a:ext cx="8839200" cy="3276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কালে একা হয়নি কো জয়ী পুরুষের তরবারি,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 দিয়াছে, শক্তি দিয়াছে বিজয়-লক্ষ্মীনারী।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398"/>
            <a:ext cx="2057400" cy="12192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14399"/>
            <a:ext cx="2076994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743200"/>
            <a:ext cx="8686800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সে-যুগ হয়েছে বাসি,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যে যুগে পুরুষ দাস ছিল নাকো, নারীরা আছিল দাসী।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বেদনার যুগ, মানুষের যুগ, সাম্যের যুগ আজি,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কেহ রহিবে না বন্দী কাহারও, উঠিছে ডঙ্কা বাজি।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/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36" y="1219200"/>
            <a:ext cx="2351537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1908213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27" y="1219200"/>
            <a:ext cx="190041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54705"/>
            <a:ext cx="8534400" cy="36174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 যদি রাখে নারীরে বন্দী, তবে এর পরযুগে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আপনারি রচা ঐ কারাগারে পুরুষ মরিবে ভুগে।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যুগের ধর্ম এই-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পীড়</a:t>
            </a:r>
            <a:r>
              <a:rPr lang="bn-IN" sz="20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করিলে সে-পিড়ন এসে পীড়া দেবে তোমাকেই!</a:t>
            </a: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99" y="1147575"/>
            <a:ext cx="2250909" cy="1387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7575"/>
            <a:ext cx="2078956" cy="1387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44" y="1149393"/>
            <a:ext cx="2094998" cy="138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149393"/>
            <a:ext cx="2133600" cy="13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914400"/>
            <a:ext cx="28956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133600"/>
            <a:ext cx="8534400" cy="3962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নর-নারী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উভয়কেই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আস্থাবান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মতে,পৃথিবীতে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ক্ষুন্ন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না।নারী-পুরুষ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সম্মিলিতভাবে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439" y="359558"/>
            <a:ext cx="7315201" cy="549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নতুন শব্দের অর্থ জেনে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851438" y="1122955"/>
            <a:ext cx="2870219" cy="567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6421" y="1101336"/>
            <a:ext cx="2870219" cy="567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438" y="2142427"/>
            <a:ext cx="2870219" cy="592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6421" y="2140850"/>
            <a:ext cx="2870219" cy="5929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086773"/>
            <a:ext cx="1295401" cy="5675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113918"/>
            <a:ext cx="1295402" cy="626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1438" y="1675622"/>
            <a:ext cx="7315202" cy="466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রণক্ষেত্রে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নারীরাও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438" y="2684736"/>
            <a:ext cx="7315202" cy="554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 পীড়ন করলে সে পীড়ন নিজেকেই পীড়া দেয়।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57" y="3258690"/>
            <a:ext cx="2886099" cy="520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199" y="3226852"/>
            <a:ext cx="1295401" cy="538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421" y="3230944"/>
            <a:ext cx="2897113" cy="548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39" y="4128426"/>
            <a:ext cx="2870217" cy="559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199" y="4128426"/>
            <a:ext cx="1295402" cy="549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2300" y="4113822"/>
            <a:ext cx="2912994" cy="6018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1437" y="3714237"/>
            <a:ext cx="7357977" cy="399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নারী 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পুরুষের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ক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437" y="5232234"/>
            <a:ext cx="2886099" cy="621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199" y="5215244"/>
            <a:ext cx="1295401" cy="620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6962" y="5215244"/>
            <a:ext cx="2912994" cy="6549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1436" y="5853542"/>
            <a:ext cx="7388519" cy="483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0103" y="4688219"/>
            <a:ext cx="7365191" cy="533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জগতের বড় বড় অভিযানে নারীরা নানারকম ত্যাগ স্বীকার করে মহীয়ান হয়েছেন।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7" grpId="0" animBg="1"/>
      <p:bldP spid="4" grpId="0" animBg="1"/>
      <p:bldP spid="14" grpId="0" animBg="1"/>
      <p:bldP spid="10" grpId="0" animBg="1"/>
      <p:bldP spid="1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730932"/>
            <a:ext cx="1905000" cy="118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898585"/>
            <a:ext cx="8534400" cy="2933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‘পীড়ন,সাম্য এবং মহীয়ান’- শব্দগুলোর অর্থ  লিখে বাক্য তৈরি কর।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066800"/>
            <a:ext cx="2133600" cy="40011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" y="3231758"/>
            <a:ext cx="4152900" cy="2743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মেহেরুন নেছা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ইসলামিয়া দাখিল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দাপুনিয়া, পাবনা।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dewan.mousumi49@gmail.com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212901" y="1281954"/>
            <a:ext cx="2895600" cy="685800"/>
          </a:xfrm>
          <a:prstGeom prst="wedgeRoundRectCallout">
            <a:avLst>
              <a:gd name="adj1" fmla="val -20833"/>
              <a:gd name="adj2" fmla="val 856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96" y="1967754"/>
            <a:ext cx="1154907" cy="1264004"/>
          </a:xfrm>
          <a:prstGeom prst="round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3231758"/>
            <a:ext cx="3886200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অষ্টম</a:t>
            </a:r>
          </a:p>
          <a:p>
            <a:pPr lvl="2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(পদ্যাংশ)  </a:t>
            </a:r>
          </a:p>
          <a:p>
            <a:pPr lvl="2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</a:p>
          <a:p>
            <a:pPr lvl="2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1072753" cy="11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7" y="2415089"/>
            <a:ext cx="8534401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bn-IN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বিশ্লেষণ...</a:t>
            </a:r>
          </a:p>
          <a:p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পুরুষশাসিত সমাজের দৃষ্টিভঙ্গিগত সীমাবদ্ধতার জন্য ইতিহাসে নারীদের ত্যাগ এর কথা  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হতো না। সৃষ্টি করে রাখা হত নারী-পুরুষের মধ্যে বৈষম্য। মানবসভ্যতা নির্মানে নারী ও পুরুষের অবদান সমান। পুরুষের মতো অতটা প্রত্যক্ষ সংগ্রামে নারীরা অংশ নিতে না পারলেও তারা নিভৃতে পুরুষদের সেবা ও সহযোগিতা করে এসেছেন। পুরুষের ন্যায় তারাও অনেক ত্যাগ স্বীকার করেছেন। কিন্তু পুরুষশাসিত সমাজের সীমাবদ্ধ দৃষ্টিভঙ্গির জন্য নারীদের সেই ত্যাগ ইতিহাসে স্থান লাভ করেনি।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7" y="990600"/>
            <a:ext cx="2095500" cy="131018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54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26116"/>
            <a:ext cx="8382000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পাঠ বিশ্লেষণ...</a:t>
            </a:r>
          </a:p>
          <a:p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 নির্মাণে পুরুষ ও নারী উভয়ের অবদান সমান। কিন্তু এমন এক যুগ ছিল যখন পুরুষেরা দাস ছিল না অথচ নারীদেরকে দাসী করে রাখা হতো। নারী সমাজ ছিল অবহেলিত। এখন সময় এসেছে নারী- পুরুষকে সমান ভাবে দেখার। নারী-পুরুষের সম্মিলিত প্রচেষ্টায় রচিত হবে সুন্দর আগামী।তবেই উন্নয়ন ঘটবে সমাজের,রাষ্টের, বিশ্বের। বর্তমান বিশ্বে অর্ধেক পুরুষ আর অর্ধেক নারী। তাই সুন্দর পৃথিবী গড়তে নারী-পুরুষ উভয়ের অংশগ্রহণ অপরিহার্য। নারীকে পেছনে ফেলে রেখে উন্নতি আশা করা যায় না।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1763" y="1023258"/>
            <a:ext cx="3629293" cy="1081087"/>
            <a:chOff x="2751763" y="1023258"/>
            <a:chExt cx="3629293" cy="1081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023258"/>
              <a:ext cx="1809056" cy="1081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63" y="1045029"/>
              <a:ext cx="1807537" cy="1059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8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3" y="1129966"/>
            <a:ext cx="2446608" cy="15620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673016"/>
            <a:ext cx="8382000" cy="3041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 নারীদের ত্যাগ কেন পুরুষের পাশে সমানভাবে স্থান লাভ করেনি?</a:t>
            </a:r>
          </a:p>
          <a:p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‘মানবসভ্যতা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 পুরুষ ও নারীর অবদান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সমান’-উক্তিটির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যথার্ততা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বিশ্লেষণ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</a:p>
          <a:p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44153"/>
            <a:ext cx="2286000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51" y="1129966"/>
            <a:ext cx="297180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51" y="1129966"/>
            <a:ext cx="296124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294" y="1861472"/>
            <a:ext cx="4802945" cy="398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কাজী ন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জরুল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 এর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জেলায় 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995" y="2694423"/>
            <a:ext cx="4802944" cy="4329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রণ শব্দের প্রতিশব্দ কি ?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994" y="2276676"/>
            <a:ext cx="4802945" cy="38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নারী কবিতাটি কবির কোন কাব্যগ্রন্থ থেকে নেয়া হয়েছে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53779" y="1872109"/>
            <a:ext cx="3083861" cy="4306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বর্ধমান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48197" y="2720074"/>
            <a:ext cx="3115237" cy="3827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যুদ্ধ।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48197" y="2328077"/>
            <a:ext cx="3015918" cy="3663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সাম্যবাদী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996" y="3124849"/>
            <a:ext cx="4802944" cy="3921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ভেদাভেদ বলতে কি বুঝ 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48197" y="3105216"/>
            <a:ext cx="3115237" cy="40191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4139" y="1071719"/>
            <a:ext cx="1447800" cy="40011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996" y="3517002"/>
            <a:ext cx="4802944" cy="453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স্মৃতি-স্তম্ভের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48197" y="3517002"/>
            <a:ext cx="3115237" cy="4620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 অবদানের কথা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294" y="3984385"/>
            <a:ext cx="4820873" cy="4292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পুরুষদের জয়ী হওয়ার জন্য প্রেরণা যুগিয়েছে কারা?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53778" y="4029614"/>
            <a:ext cx="3115238" cy="39438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নারীরা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995" y="4424000"/>
            <a:ext cx="4802945" cy="412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কবিতায় কোন যুগ বাসি হওয়ার কথা বলা হয়েছে?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48197" y="4482078"/>
            <a:ext cx="3083861" cy="41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যুগে পুরুষ দাস ছিলনা।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3" grpId="0" animBg="1"/>
      <p:bldP spid="4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2362200"/>
            <a:ext cx="7010400" cy="1948238"/>
            <a:chOff x="990600" y="2362200"/>
            <a:chExt cx="7010400" cy="19482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62200"/>
              <a:ext cx="2895600" cy="17958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90600" y="3853238"/>
              <a:ext cx="7010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>
                  <a:gd name="adj1" fmla="val 12500"/>
                  <a:gd name="adj2" fmla="val -401"/>
                </a:avLst>
              </a:prstTxWarp>
            </a:bodyPr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নারীর অধিকার ক্ষুণ্ণ করা চলবে না।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8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59" y="2757421"/>
            <a:ext cx="7045234" cy="230832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নারীর অবদান নিয়ে একটি অনুচ্ছেদ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5562600" cy="28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8" y="3505200"/>
            <a:ext cx="8458200" cy="2285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348" y="1257300"/>
            <a:ext cx="8458200" cy="2247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4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algn="ctr"/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8" y="1243307"/>
            <a:ext cx="1452562" cy="1177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86" y="1257300"/>
            <a:ext cx="1452562" cy="11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267200"/>
            <a:ext cx="71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মাদের পাঠ্য বইয়ে ভিডিওর সাথে সামঞ্জস্যপূর্ণ কোন বিষয়বস্তু আছে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523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5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3599"/>
            <a:ext cx="8532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394687"/>
            <a:ext cx="2361111" cy="40011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2670714"/>
            <a:ext cx="2999492" cy="1888648"/>
            <a:chOff x="4585445" y="3107274"/>
            <a:chExt cx="2999492" cy="18886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5445" y="3107274"/>
              <a:ext cx="1499746" cy="188864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5191" y="3107274"/>
              <a:ext cx="1499746" cy="18886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0"/>
            <a:ext cx="8534400" cy="396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নতুন নতুন শব্দের অর্থসহ বাক্য তৈরি করতে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সমাজে নারী- পুরুষের বৈষম্য ব্যাখ্যা করতে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মানবসভ্যতা নির্মাণে পুরুষ ও নারীর যৌথ ভুমিকা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75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0900" y="1524000"/>
            <a:ext cx="24384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6106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‘নারী’ কবিতাটি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কাজী নজরুল ইসলাম রচিত ‘সাম্যবাদী’ কাব্যগ্রন্থ থেকে নেয়া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275234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2667000"/>
            <a:ext cx="204233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C931ED-99EE-4269-9F71-C8A402D8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42C931ED-99EE-4269-9F71-C8A402D8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42C931ED-99EE-4269-9F71-C8A402D8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2C931ED-99EE-4269-9F71-C8A402D8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42C931ED-99EE-4269-9F71-C8A402D8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C2B76-50A6-4284-A67E-577A0C73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88C2B76-50A6-4284-A67E-577A0C73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88C2B76-50A6-4284-A67E-577A0C73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88C2B76-50A6-4284-A67E-577A0C73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088C2B76-50A6-4284-A67E-577A0C73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ABEF7-AE3C-4F45-A1A5-1ED4DF2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6A1ABEF7-AE3C-4F45-A1A5-1ED4DF2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A1ABEF7-AE3C-4F45-A1A5-1ED4DF2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A1ABEF7-AE3C-4F45-A1A5-1ED4DF2EB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6A1ABEF7-AE3C-4F45-A1A5-1ED4DF2EB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6E13B0-BD22-4AF4-8EC5-426FDDD30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DC6E13B0-BD22-4AF4-8EC5-426FDDD30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DC6E13B0-BD22-4AF4-8EC5-426FDDD30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C6E13B0-BD22-4AF4-8EC5-426FDDD30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DC6E13B0-BD22-4AF4-8EC5-426FDDD30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523D60-CB6D-4E04-A702-A327443E2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8523D60-CB6D-4E04-A702-A327443E2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78523D60-CB6D-4E04-A702-A327443E2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78523D60-CB6D-4E04-A702-A327443E2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8523D60-CB6D-4E04-A702-A327443E2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AFC2B-7EED-4C15-84D0-93A1083E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D85AFC2B-7EED-4C15-84D0-93A1083E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85AFC2B-7EED-4C15-84D0-93A1083E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85AFC2B-7EED-4C15-84D0-93A1083E9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D85AFC2B-7EED-4C15-84D0-93A1083E9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2FC47-EE14-4F85-9877-6ADC16E7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1572FC47-EE14-4F85-9877-6ADC16E7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1572FC47-EE14-4F85-9877-6ADC16E7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572FC47-EE14-4F85-9877-6ADC16E7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1572FC47-EE14-4F85-9877-6ADC16E7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726D6-1F76-4367-945B-A9ACC22C2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599726D6-1F76-4367-945B-A9ACC22C2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599726D6-1F76-4367-945B-A9ACC22C2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599726D6-1F76-4367-945B-A9ACC22C2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599726D6-1F76-4367-945B-A9ACC22C2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3F65C-7305-4AEA-9411-8934891A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9C03F65C-7305-4AEA-9411-8934891A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9C03F65C-7305-4AEA-9411-8934891A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9C03F65C-7305-4AEA-9411-8934891A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9C03F65C-7305-4AEA-9411-8934891A0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F7C47-AD82-42D3-A67D-E569163B0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983F7C47-AD82-42D3-A67D-E569163B0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983F7C47-AD82-42D3-A67D-E569163B0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983F7C47-AD82-42D3-A67D-E569163B0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graphicEl>
                                              <a:dgm id="{983F7C47-AD82-42D3-A67D-E569163B0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63" y="1584161"/>
            <a:ext cx="1926503" cy="947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62" y="2830308"/>
            <a:ext cx="1926503" cy="917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828" y="4038868"/>
            <a:ext cx="1926503" cy="1001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345" y="2093269"/>
            <a:ext cx="1926503" cy="927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597" y="3219589"/>
            <a:ext cx="1920406" cy="1108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413410"/>
            <a:ext cx="1920406" cy="12547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0716" y="310503"/>
            <a:ext cx="6629490" cy="9825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 যে সমস্ত শাখায় উজ্জ্বল দৃষ্টান্তের স্বাক্ষর রাখেন...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8061" y="586953"/>
            <a:ext cx="4707052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উল্যেখযোগ্য কাব্যগ্রন্থ সমূহ...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62" y="1196554"/>
            <a:ext cx="1713123" cy="1152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062" y="2582779"/>
            <a:ext cx="1713124" cy="1227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12" y="1196553"/>
            <a:ext cx="953949" cy="1152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12" y="2582777"/>
            <a:ext cx="952101" cy="1127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062" y="3971673"/>
            <a:ext cx="1737511" cy="1313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13" y="3971672"/>
            <a:ext cx="991092" cy="1133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0370" y="5284957"/>
            <a:ext cx="993734" cy="1039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8061" y="5238993"/>
            <a:ext cx="1713123" cy="12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5234</TotalTime>
  <Words>833</Words>
  <Application>Microsoft Office PowerPoint</Application>
  <PresentationFormat>On-screen Show (4:3)</PresentationFormat>
  <Paragraphs>104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 শিক্ষার্থীকে স্বাগতম</dc:title>
  <dc:creator>SunMoon Computer</dc:creator>
  <cp:lastModifiedBy>User</cp:lastModifiedBy>
  <cp:revision>712</cp:revision>
  <dcterms:created xsi:type="dcterms:W3CDTF">2006-08-16T00:00:00Z</dcterms:created>
  <dcterms:modified xsi:type="dcterms:W3CDTF">2019-10-21T07:24:37Z</dcterms:modified>
</cp:coreProperties>
</file>