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3" r:id="rId6"/>
    <p:sldId id="261" r:id="rId7"/>
    <p:sldId id="270" r:id="rId8"/>
    <p:sldId id="262" r:id="rId9"/>
    <p:sldId id="269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1FED"/>
    <a:srgbClr val="006600"/>
    <a:srgbClr val="B64DD3"/>
    <a:srgbClr val="BB4727"/>
    <a:srgbClr val="FFC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62123-BE9D-4040-A547-F77E6A7ABC3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C9AAD-E271-4426-8525-BCC896C55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6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C9AAD-E271-4426-8525-BCC896C55A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25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34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606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71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97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532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46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761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27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4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44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5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69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11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1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12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8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  <p:sldLayoutId id="2147484151" r:id="rId12"/>
    <p:sldLayoutId id="2147484152" r:id="rId13"/>
    <p:sldLayoutId id="2147484153" r:id="rId14"/>
    <p:sldLayoutId id="2147484154" r:id="rId15"/>
    <p:sldLayoutId id="2147484155" r:id="rId16"/>
    <p:sldLayoutId id="214748415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f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57250"/>
            <a:ext cx="7467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9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43000"/>
            <a:ext cx="6248400" cy="707886"/>
          </a:xfrm>
          <a:prstGeom prst="rect">
            <a:avLst/>
          </a:prstGeom>
          <a:gradFill>
            <a:gsLst>
              <a:gs pos="0">
                <a:schemeClr val="accent3">
                  <a:tint val="60000"/>
                  <a:lumMod val="110000"/>
                </a:schemeClr>
              </a:gs>
              <a:gs pos="100000">
                <a:schemeClr val="accent3">
                  <a:tint val="82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BB4727"/>
                </a:solidFill>
              </a:rPr>
              <a:t>একক কাজ </a:t>
            </a:r>
            <a:endParaRPr lang="en-US" sz="4000" dirty="0">
              <a:solidFill>
                <a:srgbClr val="BB472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300" y="3124200"/>
            <a:ext cx="495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সংবিধান কি?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সংবিধান কত প্রকার?</a:t>
            </a:r>
          </a:p>
        </p:txBody>
      </p:sp>
    </p:spTree>
    <p:extLst>
      <p:ext uri="{BB962C8B-B14F-4D97-AF65-F5344CB8AC3E}">
        <p14:creationId xmlns:p14="http://schemas.microsoft.com/office/powerpoint/2010/main" val="305847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95400"/>
            <a:ext cx="6562436" cy="707886"/>
          </a:xfrm>
          <a:prstGeom prst="rect">
            <a:avLst/>
          </a:prstGeom>
          <a:gradFill>
            <a:gsLst>
              <a:gs pos="0">
                <a:schemeClr val="accent3">
                  <a:tint val="60000"/>
                  <a:lumMod val="110000"/>
                </a:schemeClr>
              </a:gs>
              <a:gs pos="50500">
                <a:srgbClr val="BEB7AA"/>
              </a:gs>
              <a:gs pos="100000">
                <a:schemeClr val="accent3">
                  <a:tint val="82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3581400"/>
            <a:ext cx="6562436" cy="1569660"/>
          </a:xfrm>
          <a:prstGeom prst="rect">
            <a:avLst/>
          </a:prstGeom>
          <a:gradFill>
            <a:gsLst>
              <a:gs pos="0">
                <a:schemeClr val="accent3">
                  <a:tint val="60000"/>
                  <a:lumMod val="110000"/>
                </a:schemeClr>
              </a:gs>
              <a:gs pos="50500">
                <a:srgbClr val="BEB7AA"/>
              </a:gs>
              <a:gs pos="100000">
                <a:schemeClr val="accent3">
                  <a:tint val="82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কোন কোন দেশ লিখিত সংবিধান  অনুযায়ী  এবং কোন কোন দেশ  অলিখিত সংবিধান  অনুযায়ী  পরিচালিত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38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143000"/>
            <a:ext cx="6858000" cy="769441"/>
          </a:xfrm>
          <a:prstGeom prst="rect">
            <a:avLst/>
          </a:prstGeom>
          <a:gradFill>
            <a:gsLst>
              <a:gs pos="25250">
                <a:srgbClr val="CAC4BA"/>
              </a:gs>
              <a:gs pos="0">
                <a:schemeClr val="accent3">
                  <a:tint val="60000"/>
                  <a:lumMod val="110000"/>
                </a:schemeClr>
              </a:gs>
              <a:gs pos="50500">
                <a:srgbClr val="BEB7AA"/>
              </a:gs>
              <a:gs pos="100000">
                <a:schemeClr val="accent3">
                  <a:tint val="82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C00000"/>
                </a:solidFill>
              </a:rPr>
              <a:t>বাড়ির কাজ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962400"/>
            <a:ext cx="6705600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IN" sz="4400" dirty="0" smtClean="0">
                <a:solidFill>
                  <a:srgbClr val="B64DD3"/>
                </a:solidFill>
                <a:latin typeface="NikoshBAN" pitchFamily="2" charset="0"/>
                <a:cs typeface="NikoshBAN" pitchFamily="2" charset="0"/>
              </a:rPr>
              <a:t>একটি উত্তম সংবিধানের বৈশিষ্ট্য সমূহ আলোচনা কর</a:t>
            </a:r>
            <a:r>
              <a:rPr lang="bn-BD" sz="4400" dirty="0" smtClean="0">
                <a:solidFill>
                  <a:srgbClr val="B64DD3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rgbClr val="B64DD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newsflash/>
      </p:transition>
    </mc:Choice>
    <mc:Fallback xmlns="">
      <p:transition spd="slow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219200" y="1295400"/>
            <a:ext cx="6705600" cy="4114800"/>
          </a:xfrm>
          <a:prstGeom prst="cloud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256797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chemeClr val="accent4">
                    <a:lumMod val="75000"/>
                  </a:schemeClr>
                </a:solidFill>
              </a:rPr>
              <a:t>ধন্যবাদ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7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72215"/>
            <a:ext cx="7696200" cy="830997"/>
          </a:xfrm>
          <a:prstGeom prst="rect">
            <a:avLst/>
          </a:prstGeom>
          <a:gradFill>
            <a:gsLst>
              <a:gs pos="25250">
                <a:srgbClr val="CAC4BA"/>
              </a:gs>
              <a:gs pos="0">
                <a:schemeClr val="accent3">
                  <a:tint val="60000"/>
                  <a:lumMod val="110000"/>
                </a:schemeClr>
              </a:gs>
              <a:gs pos="50500">
                <a:srgbClr val="BEB7AA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195715"/>
            <a:ext cx="56387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</a:rPr>
              <a:t>মোঃ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</a:rPr>
              <a:t>হেলাল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</a:rPr>
              <a:t>উদ্দিন</a:t>
            </a: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NikoshBAN"/>
            </a:endParaRPr>
          </a:p>
          <a:p>
            <a:r>
              <a:rPr lang="bn-I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</a:rPr>
              <a:t>প্রভাষক</a:t>
            </a:r>
            <a:r>
              <a:rPr lang="bn-I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</a:rPr>
              <a:t>, রাষ্ট্রবিজ্ঞান </a:t>
            </a:r>
          </a:p>
          <a:p>
            <a:r>
              <a:rPr lang="bn-I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</a:rPr>
              <a:t>সরকারি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</a:rPr>
              <a:t>ফজলুল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</a:rPr>
              <a:t>হক</a:t>
            </a:r>
            <a:r>
              <a:rPr lang="bn-I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</a:rPr>
              <a:t> </a:t>
            </a:r>
            <a:r>
              <a:rPr lang="bn-I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</a:rPr>
              <a:t>কলেজ</a:t>
            </a:r>
          </a:p>
          <a:p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</a:rPr>
              <a:t>চাখার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</a:rPr>
              <a:t>,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</a:rPr>
              <a:t>বরিশাল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</a:rPr>
              <a:t>।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5000"/>
            <a:ext cx="2362200" cy="2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8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19200"/>
            <a:ext cx="74676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5900" y="3200400"/>
            <a:ext cx="61722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শ্রে</a:t>
            </a:r>
            <a:r>
              <a:rPr lang="bn-BD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ণিঃ একাদশ </a:t>
            </a:r>
            <a:endParaRPr lang="bn-IN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bn-IN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বিষয়ঃ </a:t>
            </a:r>
            <a:r>
              <a:rPr lang="bn-BD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পৌরনীতি </a:t>
            </a:r>
            <a:r>
              <a:rPr lang="bn-IN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দ্বিতীয় পত্র </a:t>
            </a:r>
          </a:p>
          <a:p>
            <a:r>
              <a:rPr lang="bn-IN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সময়ঃ ৪৫ মিনিট  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850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838200"/>
            <a:ext cx="3105150" cy="2644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3505200" cy="2651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521805"/>
            <a:ext cx="3886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01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66800"/>
            <a:ext cx="73152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7030A0"/>
                </a:solidFill>
              </a:rPr>
              <a:t>শিখন ফল 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048000"/>
            <a:ext cx="685800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শেষে </a:t>
            </a:r>
            <a:r>
              <a:rPr lang="bn-IN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শিক্ষার্থীরা যা জানতে পারবে</a:t>
            </a:r>
            <a:r>
              <a:rPr lang="bn-IN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bn-IN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bn-IN" sz="2800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bn-IN" sz="2800" dirty="0" smtClean="0">
                <a:solidFill>
                  <a:srgbClr val="0070C0"/>
                </a:solidFill>
              </a:rPr>
              <a:t> সংবিধান কি, কত প্রকার</a:t>
            </a:r>
            <a:endParaRPr lang="bn-IN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bn-IN" sz="2800" dirty="0" smtClean="0">
                <a:solidFill>
                  <a:srgbClr val="0070C0"/>
                </a:solidFill>
              </a:rPr>
              <a:t> বাংলাদেশের সংবিধান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2800" dirty="0">
                <a:solidFill>
                  <a:srgbClr val="0070C0"/>
                </a:solidFill>
              </a:rPr>
              <a:t> </a:t>
            </a:r>
            <a:r>
              <a:rPr lang="bn-IN" sz="2800" dirty="0" smtClean="0">
                <a:solidFill>
                  <a:srgbClr val="0070C0"/>
                </a:solidFill>
              </a:rPr>
              <a:t>একটা উত্তম সংবিধানের বৈশিষ্ট্য </a:t>
            </a:r>
          </a:p>
        </p:txBody>
      </p:sp>
    </p:spTree>
    <p:extLst>
      <p:ext uri="{BB962C8B-B14F-4D97-AF65-F5344CB8AC3E}">
        <p14:creationId xmlns:p14="http://schemas.microsoft.com/office/powerpoint/2010/main" val="121124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761999" y="1905000"/>
            <a:ext cx="3200401" cy="1067087"/>
          </a:xfrm>
          <a:prstGeom prst="roundRect">
            <a:avLst/>
          </a:prstGeom>
          <a:pattFill prst="pct5">
            <a:fgClr>
              <a:schemeClr val="dk1"/>
            </a:fgClr>
            <a:bgClr>
              <a:schemeClr val="bg1"/>
            </a:bgClr>
          </a:pattFill>
          <a:effectLst>
            <a:reflection stA="99000" endPos="36000" dist="50800" dir="5400000" sy="-100000" algn="bl" rotWithShape="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C00000"/>
                </a:solidFill>
                <a:latin typeface="NikoshBAN"/>
                <a:cs typeface="NikoshLightBAN" panose="02000000000000000000" pitchFamily="2" charset="0"/>
              </a:rPr>
              <a:t>রাষ্ট্র </a:t>
            </a:r>
            <a:r>
              <a:rPr lang="en-US" sz="2800" b="1" dirty="0">
                <a:solidFill>
                  <a:srgbClr val="C00000"/>
                </a:solidFill>
                <a:latin typeface="NikoshBAN"/>
                <a:cs typeface="NikoshLightBAN" panose="02000000000000000000" pitchFamily="2" charset="0"/>
              </a:rPr>
              <a:t> </a:t>
            </a:r>
            <a:r>
              <a:rPr lang="bn-IN" sz="2800" b="1" dirty="0">
                <a:solidFill>
                  <a:srgbClr val="C00000"/>
                </a:solidFill>
                <a:latin typeface="NikoshBAN"/>
                <a:cs typeface="NikoshLightBAN" panose="02000000000000000000" pitchFamily="2" charset="0"/>
              </a:rPr>
              <a:t>পরিচালনার মূলনীতি</a:t>
            </a:r>
          </a:p>
          <a:p>
            <a:pPr algn="ctr"/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38208" y="731623"/>
            <a:ext cx="2052657" cy="998315"/>
          </a:xfrm>
          <a:prstGeom prst="rect">
            <a:avLst/>
          </a:prstGeom>
          <a:gradFill>
            <a:gsLst>
              <a:gs pos="0">
                <a:schemeClr val="accent5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সংবিধান</a:t>
            </a:r>
            <a:r>
              <a:rPr lang="bn-IN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19699" y="1947779"/>
            <a:ext cx="3286101" cy="1025929"/>
          </a:xfrm>
          <a:prstGeom prst="roundRect">
            <a:avLst/>
          </a:prstGeom>
          <a:pattFill prst="pct5">
            <a:fgClr>
              <a:schemeClr val="dk1"/>
            </a:fgClr>
            <a:bgClr>
              <a:schemeClr val="bg1"/>
            </a:bgClr>
          </a:pattFill>
          <a:effectLst>
            <a:reflection stA="99000" endPos="36000" dist="50800" dir="5400000" sy="-100000" algn="bl" rotWithShape="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C00000"/>
                </a:solidFill>
                <a:latin typeface="NikoshLightBAN" panose="02000000000000000000"/>
              </a:rPr>
              <a:t>স্বাধীন ও </a:t>
            </a:r>
            <a:r>
              <a:rPr lang="bn-IN" dirty="0">
                <a:solidFill>
                  <a:srgbClr val="C00000"/>
                </a:solidFill>
                <a:latin typeface="NikoshLightBAN" panose="02000000000000000000"/>
              </a:rPr>
              <a:t>সার্বভৌম </a:t>
            </a:r>
            <a:r>
              <a:rPr lang="bn-IN" dirty="0" smtClean="0">
                <a:solidFill>
                  <a:srgbClr val="C00000"/>
                </a:solidFill>
                <a:latin typeface="NikoshLightBAN" panose="02000000000000000000"/>
              </a:rPr>
              <a:t>রাষ্ট্রের </a:t>
            </a:r>
            <a:r>
              <a:rPr lang="bn-IN" dirty="0">
                <a:solidFill>
                  <a:srgbClr val="C00000"/>
                </a:solidFill>
                <a:latin typeface="NikoshLightBAN" panose="02000000000000000000"/>
              </a:rPr>
              <a:t>সর্বোচ্চ আইন</a:t>
            </a:r>
            <a:endParaRPr lang="en-US" dirty="0">
              <a:solidFill>
                <a:srgbClr val="C00000"/>
              </a:solidFill>
              <a:latin typeface="NikoshLightBAN" panose="02000000000000000000"/>
            </a:endParaRPr>
          </a:p>
          <a:p>
            <a:pPr algn="ctr"/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33600" y="1143000"/>
            <a:ext cx="1204609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133600" y="1143000"/>
            <a:ext cx="1" cy="762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410200" y="1143000"/>
            <a:ext cx="1328751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738950" y="1143000"/>
            <a:ext cx="14591" cy="762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5029200" y="4189864"/>
            <a:ext cx="3429000" cy="1068224"/>
          </a:xfrm>
          <a:prstGeom prst="roundRect">
            <a:avLst/>
          </a:prstGeom>
          <a:pattFill prst="pct5">
            <a:fgClr>
              <a:schemeClr val="dk1"/>
            </a:fgClr>
            <a:bgClr>
              <a:schemeClr val="bg1"/>
            </a:bgClr>
          </a:pattFill>
          <a:effectLst>
            <a:reflection stA="99000" endPos="36000" dist="50800" dir="5400000" sy="-100000" algn="bl" rotWithShape="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rgbClr val="C00000"/>
                </a:solidFill>
                <a:latin typeface="NikoshBAN"/>
                <a:cs typeface="NikoshLightBAN" panose="02000000000000000000" pitchFamily="2" charset="0"/>
              </a:rPr>
              <a:t>সরকারের পরিকাঠামো, পদ্ধতি, ক্ষমতা ও কর্তব্যকে প্রতিস্তাপিত করে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61999" y="4191000"/>
            <a:ext cx="3200402" cy="1067087"/>
          </a:xfrm>
          <a:prstGeom prst="roundRect">
            <a:avLst/>
          </a:prstGeom>
          <a:pattFill prst="pct5">
            <a:fgClr>
              <a:schemeClr val="dk1"/>
            </a:fgClr>
            <a:bgClr>
              <a:schemeClr val="bg1"/>
            </a:bgClr>
          </a:pattFill>
          <a:effectLst>
            <a:reflection stA="99000" endPos="36000" dist="50800" dir="5400000" sy="-100000" algn="bl" rotWithShape="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solidFill>
                  <a:srgbClr val="C00000"/>
                </a:solidFill>
                <a:latin typeface="NikoshBAN"/>
                <a:cs typeface="NikoshLightBAN" panose="02000000000000000000" pitchFamily="2" charset="0"/>
              </a:rPr>
              <a:t>সংসদীয় সরকারের মূল ভিত্তি</a:t>
            </a:r>
            <a:endParaRPr lang="bn-IN" sz="2400" b="1" dirty="0">
              <a:solidFill>
                <a:srgbClr val="C00000"/>
              </a:solidFill>
              <a:latin typeface="NikoshBAN"/>
              <a:cs typeface="NikoshLightBAN" panose="02000000000000000000" pitchFamily="2" charset="0"/>
            </a:endParaRPr>
          </a:p>
          <a:p>
            <a:pPr algn="ctr"/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133600" y="3048000"/>
            <a:ext cx="0" cy="1143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781800" y="3048000"/>
            <a:ext cx="0" cy="1143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6" idx="1"/>
          </p:cNvCxnSpPr>
          <p:nvPr/>
        </p:nvCxnSpPr>
        <p:spPr>
          <a:xfrm flipH="1">
            <a:off x="4038602" y="4723976"/>
            <a:ext cx="990598" cy="4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96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13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00401" y="2404680"/>
            <a:ext cx="2773552" cy="2167320"/>
          </a:xfrm>
          <a:prstGeom prst="ellipse">
            <a:avLst/>
          </a:prstGeom>
          <a:blipFill dpi="0" rotWithShape="1">
            <a:blip r:embed="rId2">
              <a:alphaModFix amt="58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6600"/>
                </a:solidFill>
              </a:rPr>
              <a:t>প্রকারভেদ</a:t>
            </a:r>
            <a:r>
              <a:rPr lang="en-US" sz="1600" dirty="0" smtClean="0">
                <a:solidFill>
                  <a:srgbClr val="006600"/>
                </a:solidFill>
              </a:rPr>
              <a:t> </a:t>
            </a:r>
            <a:endParaRPr lang="en-US" sz="1600" dirty="0">
              <a:solidFill>
                <a:srgbClr val="0066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085034" y="931221"/>
            <a:ext cx="6915967" cy="5004364"/>
            <a:chOff x="1085034" y="930095"/>
            <a:chExt cx="6987550" cy="4971049"/>
          </a:xfrm>
          <a:solidFill>
            <a:srgbClr val="92D050"/>
          </a:solidFill>
        </p:grpSpPr>
        <p:cxnSp>
          <p:nvCxnSpPr>
            <p:cNvPr id="7" name="Straight Arrow Connector 6"/>
            <p:cNvCxnSpPr/>
            <p:nvPr/>
          </p:nvCxnSpPr>
          <p:spPr>
            <a:xfrm>
              <a:off x="4562763" y="4546637"/>
              <a:ext cx="1" cy="47503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stCxn id="4" idx="0"/>
            </p:cNvCxnSpPr>
            <p:nvPr/>
          </p:nvCxnSpPr>
          <p:spPr>
            <a:xfrm flipH="1" flipV="1">
              <a:off x="4608092" y="1849200"/>
              <a:ext cx="15333" cy="544545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endCxn id="24" idx="3"/>
            </p:cNvCxnSpPr>
            <p:nvPr/>
          </p:nvCxnSpPr>
          <p:spPr>
            <a:xfrm flipH="1">
              <a:off x="2743200" y="3364678"/>
              <a:ext cx="479097" cy="2302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endCxn id="21" idx="1"/>
            </p:cNvCxnSpPr>
            <p:nvPr/>
          </p:nvCxnSpPr>
          <p:spPr>
            <a:xfrm>
              <a:off x="6024555" y="3364678"/>
              <a:ext cx="479096" cy="2303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>
              <a:off x="3376272" y="4963266"/>
              <a:ext cx="2463638" cy="93787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rgbClr val="C00000"/>
                  </a:solidFill>
                </a:rPr>
                <a:t>দুষ্পরিবর্তনিয়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503651" y="2934793"/>
              <a:ext cx="1568933" cy="86437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solidFill>
                    <a:srgbClr val="C00000"/>
                  </a:solidFill>
                </a:rPr>
                <a:t>অলিখিত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085034" y="2934792"/>
              <a:ext cx="1658166" cy="86437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rgbClr val="C00000"/>
                  </a:solidFill>
                </a:rPr>
                <a:t>লিখিত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376272" y="930095"/>
              <a:ext cx="2463637" cy="93312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rgbClr val="C00000"/>
                  </a:solidFill>
                </a:rPr>
                <a:t>সুপরিবর্তনিয়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220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7543800" cy="2914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810000"/>
            <a:ext cx="7543800" cy="2308324"/>
          </a:xfrm>
          <a:prstGeom prst="rect">
            <a:avLst/>
          </a:prstGeom>
          <a:gradFill>
            <a:gsLst>
              <a:gs pos="0">
                <a:schemeClr val="accent4">
                  <a:tint val="60000"/>
                  <a:lumMod val="110000"/>
                </a:schemeClr>
              </a:gs>
              <a:gs pos="100000">
                <a:schemeClr val="accent4">
                  <a:tint val="82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just"/>
            <a:r>
              <a:rPr lang="bn-IN" sz="2400" i="1" dirty="0" smtClean="0">
                <a:solidFill>
                  <a:schemeClr val="bg2">
                    <a:lumMod val="10000"/>
                  </a:schemeClr>
                </a:solidFill>
              </a:rPr>
              <a:t>গণপ্রজাতন্ত্রী </a:t>
            </a:r>
            <a:r>
              <a:rPr lang="bn-IN" sz="2400" i="1" dirty="0">
                <a:solidFill>
                  <a:schemeClr val="bg2">
                    <a:lumMod val="10000"/>
                  </a:schemeClr>
                </a:solidFill>
              </a:rPr>
              <a:t>বাংলাদেশের সংবিধান স্বাধীন ও সার্বভৌম বাংলাদেশ রাষ্ট্রের সর্বোচ্চ আইন</a:t>
            </a:r>
            <a:r>
              <a:rPr lang="bn-IN" sz="2400" i="1" dirty="0" smtClean="0">
                <a:solidFill>
                  <a:schemeClr val="bg2">
                    <a:lumMod val="10000"/>
                  </a:schemeClr>
                </a:solidFill>
              </a:rPr>
              <a:t>। ১৯৭২ সালের </a:t>
            </a:r>
            <a:r>
              <a:rPr lang="bn-IN" sz="2400" i="1" dirty="0">
                <a:solidFill>
                  <a:schemeClr val="bg2">
                    <a:lumMod val="10000"/>
                  </a:schemeClr>
                </a:solidFill>
              </a:rPr>
              <a:t>৪ঠা নভেম্বর </a:t>
            </a:r>
            <a:r>
              <a:rPr lang="bn-IN" sz="2400" i="1" dirty="0" smtClean="0">
                <a:solidFill>
                  <a:schemeClr val="bg2">
                    <a:lumMod val="10000"/>
                  </a:schemeClr>
                </a:solidFill>
              </a:rPr>
              <a:t>তারিখে </a:t>
            </a:r>
            <a:r>
              <a:rPr lang="bn-IN" sz="2400" i="1" dirty="0">
                <a:solidFill>
                  <a:schemeClr val="bg2">
                    <a:lumMod val="10000"/>
                  </a:schemeClr>
                </a:solidFill>
              </a:rPr>
              <a:t>বাংলাদেশের জাতীয় সংসদে এই সংবিধান গৃহীত হয় এবং একই বছরের ১৬ই ডিসেম্বর </a:t>
            </a:r>
            <a:r>
              <a:rPr lang="bn-IN" sz="2400" i="1" dirty="0" smtClean="0">
                <a:solidFill>
                  <a:schemeClr val="bg2">
                    <a:lumMod val="10000"/>
                  </a:schemeClr>
                </a:solidFill>
              </a:rPr>
              <a:t>অর্থাৎ বাংলাদেশের </a:t>
            </a:r>
            <a:r>
              <a:rPr lang="bn-IN" sz="2400" i="1" dirty="0">
                <a:solidFill>
                  <a:schemeClr val="bg2">
                    <a:lumMod val="10000"/>
                  </a:schemeClr>
                </a:solidFill>
              </a:rPr>
              <a:t>বিজয় দিবসের প্রথম বার্ষিকী হতে এটি কার্যকর হয়।</a:t>
            </a:r>
            <a:endParaRPr lang="en-US" sz="24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9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914400"/>
            <a:ext cx="7391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সংবিধানের বৈশিষ্ট্য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00" y="2514600"/>
            <a:ext cx="6083489" cy="3108543"/>
          </a:xfrm>
          <a:prstGeom prst="rect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002060"/>
                </a:solidFill>
              </a:rPr>
              <a:t>লিখিত ও </a:t>
            </a:r>
            <a:r>
              <a:rPr lang="bn-IN" sz="2800" dirty="0" smtClean="0">
                <a:solidFill>
                  <a:srgbClr val="002060"/>
                </a:solidFill>
              </a:rPr>
              <a:t>দুষ্পরিবর্ত</a:t>
            </a:r>
            <a:r>
              <a:rPr lang="bn-BD" sz="2800" dirty="0" smtClean="0">
                <a:solidFill>
                  <a:srgbClr val="002060"/>
                </a:solidFill>
              </a:rPr>
              <a:t>নী</a:t>
            </a:r>
            <a:r>
              <a:rPr lang="bn-IN" sz="2800" dirty="0" smtClean="0">
                <a:solidFill>
                  <a:srgbClr val="002060"/>
                </a:solidFill>
              </a:rPr>
              <a:t>য়</a:t>
            </a:r>
            <a:r>
              <a:rPr lang="bn-BD" sz="2800" dirty="0" smtClean="0">
                <a:solidFill>
                  <a:srgbClr val="002060"/>
                </a:solidFill>
              </a:rPr>
              <a:t> </a:t>
            </a:r>
            <a:endParaRPr lang="bn-IN" sz="2800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002060"/>
                </a:solidFill>
              </a:rPr>
              <a:t>রাষ্ট্র পরিচালনার মূলনীতি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rgbClr val="002060"/>
                </a:solidFill>
              </a:rPr>
              <a:t>সংবিধানের প্রাধান্য</a:t>
            </a:r>
            <a:endParaRPr lang="bn-IN" sz="2800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002060"/>
                </a:solidFill>
              </a:rPr>
              <a:t>মৌলিক অধিকার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rgbClr val="002060"/>
                </a:solidFill>
              </a:rPr>
              <a:t>বিচার বিভাগের স্বাধীনতা</a:t>
            </a:r>
            <a:endParaRPr lang="bn-IN" sz="2800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rgbClr val="002060"/>
                </a:solidFill>
              </a:rPr>
              <a:t>প্রধানমন্ত্রি ও মন্ত্রিসভা</a:t>
            </a:r>
            <a:endParaRPr lang="bn-BD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rgbClr val="002060"/>
                </a:solidFill>
              </a:rPr>
              <a:t>ন্যায়পাল</a:t>
            </a:r>
            <a:endParaRPr lang="bn-BD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0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892</TotalTime>
  <Words>178</Words>
  <Application>Microsoft Office PowerPoint</Application>
  <PresentationFormat>On-screen Show (4:3)</PresentationFormat>
  <Paragraphs>43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Garamond</vt:lpstr>
      <vt:lpstr>NikoshBAN</vt:lpstr>
      <vt:lpstr>NikoshLightBAN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Helal Uddin</cp:lastModifiedBy>
  <cp:revision>176</cp:revision>
  <dcterms:created xsi:type="dcterms:W3CDTF">2006-08-16T00:00:00Z</dcterms:created>
  <dcterms:modified xsi:type="dcterms:W3CDTF">2019-10-21T06:52:43Z</dcterms:modified>
</cp:coreProperties>
</file>