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  <a:srgbClr val="CC0099"/>
    <a:srgbClr val="3333FF"/>
    <a:srgbClr val="00CC00"/>
    <a:srgbClr val="990033"/>
    <a:srgbClr val="FF3399"/>
    <a:srgbClr val="CC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05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w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428240" y="152400"/>
            <a:ext cx="3962400" cy="1200329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cap="none" spc="0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54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chemeClr val="accent1">
                  <a:lumMod val="75000"/>
                </a:schemeClr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524000"/>
            <a:ext cx="6990080" cy="3981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38400" y="914400"/>
            <a:ext cx="373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শিক্ষক পরিচিতি </a:t>
            </a:r>
            <a:endParaRPr lang="en-US" sz="2000" b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00200" y="3048000"/>
            <a:ext cx="66294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u="sng" dirty="0">
                <a:solidFill>
                  <a:srgbClr val="FF0000"/>
                </a:solidFill>
              </a:rPr>
              <a:t>এস এম রাব্বি</a:t>
            </a:r>
            <a:endParaRPr lang="bn-IN" sz="3200" u="sng" dirty="0">
              <a:solidFill>
                <a:srgbClr val="FF0000"/>
              </a:solidFill>
            </a:endParaRPr>
          </a:p>
          <a:p>
            <a:r>
              <a:rPr lang="bn-IN" sz="3200" u="sng" dirty="0">
                <a:solidFill>
                  <a:srgbClr val="00B0F0"/>
                </a:solidFill>
              </a:rPr>
              <a:t>সহকারি শিক্ষক</a:t>
            </a:r>
            <a:r>
              <a:rPr lang="bn-IN" sz="3200" u="sng" dirty="0">
                <a:solidFill>
                  <a:srgbClr val="FF0000"/>
                </a:solidFill>
              </a:rPr>
              <a:t>,</a:t>
            </a:r>
          </a:p>
          <a:p>
            <a:r>
              <a:rPr lang="bn-BD" sz="3200" u="sng" dirty="0">
                <a:solidFill>
                  <a:srgbClr val="FF33CC"/>
                </a:solidFill>
              </a:rPr>
              <a:t>জয়নগর </a:t>
            </a:r>
            <a:r>
              <a:rPr lang="bn-IN" sz="3200" u="sng" dirty="0">
                <a:solidFill>
                  <a:srgbClr val="FF33CC"/>
                </a:solidFill>
              </a:rPr>
              <a:t>সরকারি প্রাথমিক </a:t>
            </a:r>
            <a:r>
              <a:rPr lang="bn-IN" sz="3200" u="sng" dirty="0" smtClean="0">
                <a:solidFill>
                  <a:srgbClr val="FF33CC"/>
                </a:solidFill>
              </a:rPr>
              <a:t>বিদ্যালয়</a:t>
            </a:r>
            <a:r>
              <a:rPr lang="bn-BD" sz="3200" u="sng" dirty="0" smtClean="0">
                <a:solidFill>
                  <a:srgbClr val="FF33CC"/>
                </a:solidFill>
              </a:rPr>
              <a:t>,</a:t>
            </a:r>
            <a:endParaRPr lang="bn-IN" sz="3200" u="sng" dirty="0">
              <a:solidFill>
                <a:srgbClr val="FF33CC"/>
              </a:solidFill>
            </a:endParaRPr>
          </a:p>
          <a:p>
            <a:r>
              <a:rPr lang="bn-BD" sz="3200" u="sng" dirty="0">
                <a:solidFill>
                  <a:srgbClr val="FF0000"/>
                </a:solidFill>
              </a:rPr>
              <a:t>মানিকগঞ্জ সদর</a:t>
            </a:r>
            <a:r>
              <a:rPr lang="bn-IN" sz="3200" u="sng" dirty="0">
                <a:solidFill>
                  <a:srgbClr val="FF0000"/>
                </a:solidFill>
              </a:rPr>
              <a:t>,</a:t>
            </a:r>
            <a:r>
              <a:rPr lang="bn-BD" sz="3200" u="sng" dirty="0">
                <a:solidFill>
                  <a:srgbClr val="FF0000"/>
                </a:solidFill>
              </a:rPr>
              <a:t> </a:t>
            </a:r>
            <a:r>
              <a:rPr lang="bn-IN" sz="3200" u="sng" dirty="0">
                <a:solidFill>
                  <a:srgbClr val="FF0000"/>
                </a:solidFill>
              </a:rPr>
              <a:t>মানিকগঞ্জ</a:t>
            </a:r>
            <a:r>
              <a:rPr lang="bn-IN" sz="3200" dirty="0">
                <a:solidFill>
                  <a:srgbClr val="FF0000"/>
                </a:solidFill>
              </a:rPr>
              <a:t>।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unched Tape 1"/>
          <p:cNvSpPr/>
          <p:nvPr/>
        </p:nvSpPr>
        <p:spPr>
          <a:xfrm>
            <a:off x="762000" y="0"/>
            <a:ext cx="7620000" cy="6400800"/>
          </a:xfrm>
          <a:prstGeom prst="flowChartPunchedTape">
            <a:avLst/>
          </a:prstGeom>
          <a:solidFill>
            <a:srgbClr val="D10D7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পরিচিতিঃ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শ্রেণিঃতৃতীয়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বিষয়ঃবাংলাদেশ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বিশ্বপরিচয়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অধ্যায়ঃ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০১</a:t>
            </a:r>
            <a:endParaRPr lang="bn-BD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 শিরোনামঃ সমাজ ও সামাজিক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পরিবেশ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        </a:t>
            </a:r>
            <a:endParaRPr lang="bn-BD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পাঠ্যাংশঃমানুষ.......... সামাজিক পরিবেশ। </a:t>
            </a:r>
          </a:p>
          <a:p>
            <a:pPr algn="ctr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সময়ঃ ৪০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মিনিট।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1066800" y="1524000"/>
            <a:ext cx="7239000" cy="3810000"/>
          </a:xfrm>
          <a:prstGeom prst="ellipse">
            <a:avLst/>
          </a:prstGeom>
          <a:solidFill>
            <a:srgbClr val="00B0F0"/>
          </a:solidFill>
          <a:ln w="76200">
            <a:solidFill>
              <a:srgbClr val="C00000"/>
            </a:solidFill>
          </a:ln>
          <a:scene3d>
            <a:camera prst="perspective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905000" y="2133600"/>
            <a:ext cx="60198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শিখনফল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ঃ</a:t>
            </a:r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১</a:t>
            </a:r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.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১.১: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সমাজ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১.১.১</a:t>
            </a:r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: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সামাজিক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পরিবেশ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কাকে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।  </a:t>
            </a:r>
            <a:endParaRPr lang="bn-BD" sz="2800" b="1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১.১.১</a:t>
            </a:r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: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পর্যবেক্ষণের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ভিত্তিতে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সামাজিক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পরিবেশের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উপাদান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শনাক্ত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3600" y="1676400"/>
            <a:ext cx="5715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এসো</a:t>
            </a:r>
            <a:r>
              <a:rPr lang="en-US" sz="4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4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ভিডিও</a:t>
            </a:r>
            <a:r>
              <a:rPr lang="en-US" sz="4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দেখি</a:t>
            </a:r>
            <a:r>
              <a:rPr lang="en-US" sz="4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5" name="Object 4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3180816"/>
              </p:ext>
            </p:extLst>
          </p:nvPr>
        </p:nvGraphicFramePr>
        <p:xfrm>
          <a:off x="2819400" y="2743200"/>
          <a:ext cx="2590800" cy="2185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Packager Shell Object" showAsIcon="1" r:id="rId3" imgW="914400" imgH="771480" progId="Package">
                  <p:embed/>
                </p:oleObj>
              </mc:Choice>
              <mc:Fallback>
                <p:oleObj name="Packager Shell Object" showAsIcon="1" r:id="rId3" imgW="914400" imgH="771480" progId="Package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2743200"/>
                        <a:ext cx="2590800" cy="2185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8800" y="304800"/>
            <a:ext cx="5486400" cy="58477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আজকের পাঠঃ </a:t>
            </a:r>
            <a:r>
              <a:rPr lang="bn-BD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সমাজ ও সামাজিক পরিবেশ</a:t>
            </a: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hqdefault (1).jpg"/>
          <p:cNvPicPr>
            <a:picLocks noChangeAspect="1"/>
          </p:cNvPicPr>
          <p:nvPr/>
        </p:nvPicPr>
        <p:blipFill>
          <a:blip r:embed="rId2"/>
          <a:srcRect b="27798"/>
          <a:stretch>
            <a:fillRect/>
          </a:stretch>
        </p:blipFill>
        <p:spPr>
          <a:xfrm>
            <a:off x="484632" y="990600"/>
            <a:ext cx="8022336" cy="4953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81200" y="152400"/>
            <a:ext cx="5334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এসো কিছু ছবি দেখি </a:t>
            </a:r>
            <a:endParaRPr lang="en-US" b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pi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371600"/>
            <a:ext cx="4495800" cy="3581400"/>
          </a:xfrm>
          <a:prstGeom prst="rect">
            <a:avLst/>
          </a:prstGeom>
        </p:spPr>
      </p:pic>
      <p:pic>
        <p:nvPicPr>
          <p:cNvPr id="4" name="Picture 3" descr="maxresdefault (1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0" y="1371600"/>
            <a:ext cx="3581400" cy="356895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24000" y="5105400"/>
            <a:ext cx="259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মসজিদ</a:t>
            </a:r>
            <a:endParaRPr lang="en-US" sz="48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0" y="5105400"/>
            <a:ext cx="3048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dirty="0" smtClean="0">
                <a:solidFill>
                  <a:srgbClr val="FF3399"/>
                </a:solidFill>
                <a:latin typeface="NikoshBAN" pitchFamily="2" charset="0"/>
                <a:cs typeface="NikoshBAN" pitchFamily="2" charset="0"/>
              </a:rPr>
              <a:t>বাড়ি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ownload (9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52400"/>
            <a:ext cx="3802260" cy="2667000"/>
          </a:xfrm>
          <a:prstGeom prst="rect">
            <a:avLst/>
          </a:prstGeom>
        </p:spPr>
      </p:pic>
      <p:pic>
        <p:nvPicPr>
          <p:cNvPr id="5" name="Picture 4" descr="chuadanga-school-picture-13-04-2019-1-155518275805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5800" y="152400"/>
            <a:ext cx="4090221" cy="2667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9600" y="2667000"/>
            <a:ext cx="3429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হাসপাতাল</a:t>
            </a:r>
            <a:endParaRPr lang="en-US" sz="54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53000" y="2667000"/>
            <a:ext cx="2971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b="1" dirty="0" smtClean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বিদ্যালয়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 descr="download (8).jpg"/>
          <p:cNvPicPr>
            <a:picLocks noChangeAspect="1"/>
          </p:cNvPicPr>
          <p:nvPr/>
        </p:nvPicPr>
        <p:blipFill>
          <a:blip r:embed="rId4"/>
          <a:srcRect b="7908"/>
          <a:stretch>
            <a:fillRect/>
          </a:stretch>
        </p:blipFill>
        <p:spPr>
          <a:xfrm>
            <a:off x="228600" y="3429000"/>
            <a:ext cx="4038600" cy="2667000"/>
          </a:xfrm>
          <a:prstGeom prst="rect">
            <a:avLst/>
          </a:prstGeom>
        </p:spPr>
      </p:pic>
      <p:pic>
        <p:nvPicPr>
          <p:cNvPr id="9" name="Picture 8" descr="hqdefault (2).jpg"/>
          <p:cNvPicPr>
            <a:picLocks noChangeAspect="1"/>
          </p:cNvPicPr>
          <p:nvPr/>
        </p:nvPicPr>
        <p:blipFill>
          <a:blip r:embed="rId5"/>
          <a:srcRect t="14285" b="14286"/>
          <a:stretch>
            <a:fillRect/>
          </a:stretch>
        </p:blipFill>
        <p:spPr>
          <a:xfrm>
            <a:off x="4419600" y="3429000"/>
            <a:ext cx="4514088" cy="2667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43000" y="6088559"/>
            <a:ext cx="2895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dirty="0" smtClean="0">
                <a:solidFill>
                  <a:srgbClr val="990033"/>
                </a:solidFill>
                <a:latin typeface="NikoshBAN" pitchFamily="2" charset="0"/>
                <a:cs typeface="NikoshBAN" pitchFamily="2" charset="0"/>
              </a:rPr>
              <a:t>রাস্তা</a:t>
            </a:r>
            <a:endParaRPr lang="en-US" sz="4800" b="1" dirty="0">
              <a:solidFill>
                <a:srgbClr val="990033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00600" y="6088559"/>
            <a:ext cx="2971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b="1" dirty="0" smtClean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খেলার মাঠ</a:t>
            </a:r>
            <a:endParaRPr lang="en-US" sz="4400" b="1" dirty="0">
              <a:solidFill>
                <a:srgbClr val="00CC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2209800"/>
            <a:ext cx="7086600" cy="1938992"/>
          </a:xfrm>
          <a:prstGeom prst="rect">
            <a:avLst/>
          </a:prstGeom>
          <a:solidFill>
            <a:srgbClr val="FF3399"/>
          </a:solidFill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আলোচনা ও প্রশ্নোত্তরের মাধ্যমে সমাজ, সামাজিক পরিবেশ ও সামাজিক পরিবেশের উপাদানগুলো কি কি বুঝিয়ে বলব। 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09800" y="2209800"/>
            <a:ext cx="5029200" cy="769441"/>
          </a:xfrm>
          <a:prstGeom prst="rect">
            <a:avLst/>
          </a:prstGeom>
          <a:noFill/>
          <a:ln w="57150">
            <a:solidFill>
              <a:srgbClr val="FF339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পাঠ্য বই সংযোগঃ 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33600" y="3810000"/>
            <a:ext cx="5257800" cy="76944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bn-BD" sz="4400" b="1" dirty="0" smtClean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পাঠ্য বই এর ৪ পৃষ্ঠা খুলে পড়।  </a:t>
            </a:r>
            <a:endParaRPr lang="en-US" b="1" dirty="0">
              <a:solidFill>
                <a:srgbClr val="FF33CC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457200"/>
            <a:ext cx="539115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00200" y="1295400"/>
            <a:ext cx="6075762" cy="3482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76400" y="4876800"/>
            <a:ext cx="521970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295400"/>
            <a:ext cx="5334000" cy="92333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bn-BD" sz="5400" b="1" dirty="0" smtClean="0">
                <a:solidFill>
                  <a:srgbClr val="CC0000"/>
                </a:solidFill>
                <a:latin typeface="NikoshBAN" pitchFamily="2" charset="0"/>
                <a:cs typeface="NikoshBAN" pitchFamily="2" charset="0"/>
              </a:rPr>
              <a:t>শাপলা দল </a:t>
            </a:r>
            <a:endParaRPr lang="en-US" b="1" dirty="0">
              <a:solidFill>
                <a:srgbClr val="CC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0" y="3124200"/>
            <a:ext cx="5334000" cy="181588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solidFill>
                  <a:srgbClr val="CC0099"/>
                </a:solidFill>
                <a:latin typeface="NikoshBAN" pitchFamily="2" charset="0"/>
                <a:cs typeface="NikoshBAN" pitchFamily="2" charset="0"/>
              </a:rPr>
              <a:t>ক) আমরা একা __________ করতে পারিনা।</a:t>
            </a:r>
            <a:endParaRPr lang="bn-BD" sz="2800" b="1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2800" b="1" dirty="0" smtClean="0">
                <a:solidFill>
                  <a:srgbClr val="990033"/>
                </a:solidFill>
                <a:latin typeface="NikoshBAN" pitchFamily="2" charset="0"/>
                <a:cs typeface="NikoshBAN" pitchFamily="2" charset="0"/>
              </a:rPr>
              <a:t>খ) একে অন্যেকে ______________ করি।</a:t>
            </a:r>
            <a:endParaRPr lang="bn-BD" sz="2800" b="1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2800" b="1" dirty="0" smtClean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গ) মানুষ এবং তাদের কাজ নিয়েই আমাদের ____________________।</a:t>
            </a:r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2600" y="1295400"/>
            <a:ext cx="5410200" cy="1015663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57150">
            <a:solidFill>
              <a:srgbClr val="CC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000" b="1" dirty="0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গোলাপ দল </a:t>
            </a:r>
            <a:endParaRPr lang="en-US" b="1" dirty="0">
              <a:solidFill>
                <a:srgbClr val="FF0066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3124200"/>
            <a:ext cx="8686800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বাম পাশের ডান পাশের মিল করঃ</a:t>
            </a:r>
          </a:p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      বাম</a:t>
            </a: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                                   </a:t>
            </a: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ডান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bn-BD" sz="3600" b="1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ক </a:t>
            </a:r>
            <a:r>
              <a:rPr lang="bn-BD" sz="2400" b="1" dirty="0" smtClean="0">
                <a:latin typeface="NikoshBAN" pitchFamily="2" charset="0"/>
                <a:cs typeface="NikoshBAN" pitchFamily="2" charset="0"/>
              </a:rPr>
              <a:t>আমরা একে অন্যেকে                                ক) সামাজিক পরিবেশের উপাদান।  </a:t>
            </a:r>
            <a:endParaRPr lang="bn-BD" sz="2800" b="1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2400" b="1" dirty="0" smtClean="0">
                <a:latin typeface="NikoshBAN" pitchFamily="2" charset="0"/>
                <a:cs typeface="NikoshBAN" pitchFamily="2" charset="0"/>
              </a:rPr>
              <a:t>খ</a:t>
            </a: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)</a:t>
            </a:r>
            <a:r>
              <a:rPr lang="bn-BD" sz="2400" b="1" dirty="0" smtClean="0">
                <a:latin typeface="NikoshBAN" pitchFamily="2" charset="0"/>
                <a:cs typeface="NikoshBAN" pitchFamily="2" charset="0"/>
              </a:rPr>
              <a:t> মানুষ এবং অন্যান্য সৃষ্টি নিয়েই আমাদের       </a:t>
            </a:r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খ) </a:t>
            </a:r>
            <a:r>
              <a:rPr lang="bn-BD" sz="2400" b="1" dirty="0" smtClean="0">
                <a:latin typeface="NikoshBAN" pitchFamily="2" charset="0"/>
                <a:cs typeface="NikoshBAN" pitchFamily="2" charset="0"/>
              </a:rPr>
              <a:t>সাহায্য করি। </a:t>
            </a:r>
            <a:endParaRPr lang="bn-BD" sz="2800" b="1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2400" b="1" dirty="0" smtClean="0">
                <a:latin typeface="NikoshBAN" pitchFamily="2" charset="0"/>
                <a:cs typeface="NikoshBAN" pitchFamily="2" charset="0"/>
              </a:rPr>
              <a:t>গ) রাস্তা, বিদ্যালয়,খেলার মাঠ ইত্যাদি               </a:t>
            </a:r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গ) </a:t>
            </a:r>
            <a:r>
              <a:rPr lang="bn-BD" sz="2400" b="1" dirty="0" smtClean="0">
                <a:latin typeface="NikoshBAN" pitchFamily="2" charset="0"/>
                <a:cs typeface="NikoshBAN" pitchFamily="2" charset="0"/>
              </a:rPr>
              <a:t>সামাজিক পরিবেশ। 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5000" y="1600200"/>
            <a:ext cx="5105400" cy="76944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bn-BD" sz="4400" b="1" dirty="0" smtClean="0">
                <a:solidFill>
                  <a:srgbClr val="CC000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4400" b="1" dirty="0">
              <a:solidFill>
                <a:srgbClr val="CC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28800" y="3352800"/>
            <a:ext cx="5791200" cy="1292662"/>
          </a:xfrm>
          <a:prstGeom prst="rect">
            <a:avLst/>
          </a:prstGeom>
          <a:solidFill>
            <a:srgbClr val="990033"/>
          </a:solidFill>
        </p:spPr>
        <p:txBody>
          <a:bodyPr wrap="square" rtlCol="0">
            <a:spAutoFit/>
          </a:bodyPr>
          <a:lstStyle/>
          <a:p>
            <a:r>
              <a:rPr lang="bn-BD" sz="2000" b="1" dirty="0" smtClean="0">
                <a:solidFill>
                  <a:srgbClr val="FFFF00"/>
                </a:solidFill>
              </a:rPr>
              <a:t>ক) সমাজ বলতে কি বোঝায় ?</a:t>
            </a:r>
            <a:endParaRPr lang="bn-BD" sz="2000" b="1" dirty="0" smtClean="0"/>
          </a:p>
          <a:p>
            <a:r>
              <a:rPr lang="bn-BD" sz="2000" b="1" dirty="0" smtClean="0">
                <a:solidFill>
                  <a:srgbClr val="00CC00"/>
                </a:solidFill>
              </a:rPr>
              <a:t>খ) সামাজিক পরিবেশ কাকে বলে ?</a:t>
            </a:r>
            <a:r>
              <a:rPr lang="bn-BD" sz="2000" b="1" dirty="0" smtClean="0"/>
              <a:t>  </a:t>
            </a:r>
          </a:p>
          <a:p>
            <a:r>
              <a:rPr lang="bn-BD" sz="2000" b="1" dirty="0" smtClean="0">
                <a:solidFill>
                  <a:srgbClr val="3333FF"/>
                </a:solidFill>
              </a:rPr>
              <a:t>গ) সামাজিক পরিবেশের ৩ টি উদাহরণ দাও।</a:t>
            </a:r>
            <a:r>
              <a:rPr lang="bn-BD" dirty="0" smtClean="0"/>
              <a:t>  </a:t>
            </a:r>
          </a:p>
          <a:p>
            <a:r>
              <a:rPr lang="bn-BD" dirty="0" smtClean="0"/>
              <a:t>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2600" y="2133600"/>
            <a:ext cx="5562600" cy="2523768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4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পরিকল্পিত কাজ</a:t>
            </a:r>
          </a:p>
          <a:p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2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শ্রেনিকক্ষের বাইরে তাকালে সামাজিক পরিবেশের যেসব উপাদান দেখতে পাও সেগুলোর একটি তালিকা তৈরি কর।  </a:t>
            </a:r>
            <a:endParaRPr lang="en-US" sz="3200" b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90800" y="533400"/>
            <a:ext cx="3505200" cy="1015663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bn-BD" sz="6000" b="1" dirty="0" smtClean="0">
                <a:solidFill>
                  <a:srgbClr val="CC0099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skagit-valley-washington-GettyImages-45254328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1828800"/>
            <a:ext cx="6019799" cy="42005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281</TotalTime>
  <Words>238</Words>
  <Application>Microsoft Office PowerPoint</Application>
  <PresentationFormat>On-screen Show (4:3)</PresentationFormat>
  <Paragraphs>49</Paragraphs>
  <Slides>16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NikoshBAN</vt:lpstr>
      <vt:lpstr>Vrinda</vt:lpstr>
      <vt:lpstr>Office Theme</vt:lpstr>
      <vt:lpstr>Package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Rabbi</cp:lastModifiedBy>
  <cp:revision>50</cp:revision>
  <dcterms:created xsi:type="dcterms:W3CDTF">2006-08-16T00:00:00Z</dcterms:created>
  <dcterms:modified xsi:type="dcterms:W3CDTF">2019-10-22T06:01:46Z</dcterms:modified>
</cp:coreProperties>
</file>