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58" r:id="rId3"/>
    <p:sldId id="259" r:id="rId4"/>
    <p:sldId id="260" r:id="rId5"/>
    <p:sldId id="256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82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277" r:id="rId25"/>
    <p:sldId id="278" r:id="rId26"/>
    <p:sldId id="279" r:id="rId27"/>
    <p:sldId id="280" r:id="rId28"/>
    <p:sldId id="261" r:id="rId29"/>
    <p:sldId id="281" r:id="rId30"/>
    <p:sldId id="305" r:id="rId31"/>
    <p:sldId id="306" r:id="rId32"/>
    <p:sldId id="31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12" autoAdjust="0"/>
    <p:restoredTop sz="94660"/>
  </p:normalViewPr>
  <p:slideViewPr>
    <p:cSldViewPr snapToGrid="0">
      <p:cViewPr varScale="1">
        <p:scale>
          <a:sx n="65" d="100"/>
          <a:sy n="65" d="100"/>
        </p:scale>
        <p:origin x="576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0653E4-6A8B-4550-99B0-1D3A08FA8DA1}" type="doc">
      <dgm:prSet loTypeId="urn:microsoft.com/office/officeart/2008/layout/VerticalCurvedList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4D061B0B-58B8-4B66-AF32-083FFC71368D}">
      <dgm:prSet phldrT="[Text]" custT="1"/>
      <dgm:spPr/>
      <dgm:t>
        <a:bodyPr/>
        <a:lstStyle/>
        <a:p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ডেটাবেজ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কি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বলতে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9998BFEF-FE20-4348-B3B7-43DAADDCFB3C}" type="parTrans" cxnId="{6D8B98CD-F4A5-47D9-A628-B0EEEBCA486A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7EE1704-F715-4325-8F58-40A394148028}" type="sibTrans" cxnId="{6D8B98CD-F4A5-47D9-A628-B0EEEBCA486A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FA1FF20-B9B6-4831-8FA4-DA8E8976D534}">
      <dgm:prSet phldrT="[Text]" custT="1"/>
      <dgm:spPr/>
      <dgm:t>
        <a:bodyPr/>
        <a:lstStyle/>
        <a:p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ডেটাবেজের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কলাম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সারি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সেল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চিহ্নিত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AE2D6BE2-47CF-4E46-98A6-C43E66ADFC08}" type="parTrans" cxnId="{4E8A821A-66A2-4A8A-ABFF-676497EF13D6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62425C5-D35B-4762-B329-582CCB08BB7E}" type="sibTrans" cxnId="{4E8A821A-66A2-4A8A-ABFF-676497EF13D6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A0FB380-98A5-4C8E-8605-EEDEE931B8F8}">
      <dgm:prSet phldrT="[Text]" custT="1"/>
      <dgm:spPr/>
      <dgm:t>
        <a:bodyPr/>
        <a:lstStyle/>
        <a:p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ডেটাবেজ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ম্যানেজমেন্ট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সিস্টিম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এর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ব্যবহার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কৌশল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ব্যাখ্যা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77B251C3-3D32-458C-B4ED-A7A4192B298A}" type="parTrans" cxnId="{2B571B83-7EFA-436F-A0D5-DA7034F6C958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05A08E2-2C71-4949-822A-E1E57EC9CE84}" type="sibTrans" cxnId="{2B571B83-7EFA-436F-A0D5-DA7034F6C958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A3D472D-EB2F-406A-8962-4DC4CF75F8E8}">
      <dgm:prSet custT="1"/>
      <dgm:spPr/>
      <dgm:t>
        <a:bodyPr/>
        <a:lstStyle/>
        <a:p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ডেটাবেজ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ম্যানেজমেন্ট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সিস্টেমের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কার্যাবলী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বর্ণনা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9AB3E2EC-C30A-4CA9-873E-47FD9E908C94}" type="parTrans" cxnId="{E95BFD77-41C8-4D61-BDE1-664F6BA54217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DF4F60B-A53F-4F65-992A-B01AF40C3256}" type="sibTrans" cxnId="{E95BFD77-41C8-4D61-BDE1-664F6BA54217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1CD0A28-08E9-42C0-9A9B-33390B653559}" type="pres">
      <dgm:prSet presAssocID="{160653E4-6A8B-4550-99B0-1D3A08FA8DA1}" presName="Name0" presStyleCnt="0">
        <dgm:presLayoutVars>
          <dgm:chMax val="7"/>
          <dgm:chPref val="7"/>
          <dgm:dir/>
        </dgm:presLayoutVars>
      </dgm:prSet>
      <dgm:spPr/>
    </dgm:pt>
    <dgm:pt modelId="{4AD6DFA9-B0DA-46BA-9813-A6B0D7484A46}" type="pres">
      <dgm:prSet presAssocID="{160653E4-6A8B-4550-99B0-1D3A08FA8DA1}" presName="Name1" presStyleCnt="0"/>
      <dgm:spPr/>
    </dgm:pt>
    <dgm:pt modelId="{87768EF9-2F47-4965-9E7B-AD7154B6F2F0}" type="pres">
      <dgm:prSet presAssocID="{160653E4-6A8B-4550-99B0-1D3A08FA8DA1}" presName="cycle" presStyleCnt="0"/>
      <dgm:spPr/>
    </dgm:pt>
    <dgm:pt modelId="{429249EF-5279-4BDB-8C19-712DB507BA40}" type="pres">
      <dgm:prSet presAssocID="{160653E4-6A8B-4550-99B0-1D3A08FA8DA1}" presName="srcNode" presStyleLbl="node1" presStyleIdx="0" presStyleCnt="4"/>
      <dgm:spPr/>
    </dgm:pt>
    <dgm:pt modelId="{C98E1C10-E40D-4F90-9529-B5850A3D7691}" type="pres">
      <dgm:prSet presAssocID="{160653E4-6A8B-4550-99B0-1D3A08FA8DA1}" presName="conn" presStyleLbl="parChTrans1D2" presStyleIdx="0" presStyleCnt="1"/>
      <dgm:spPr/>
    </dgm:pt>
    <dgm:pt modelId="{1D8352C9-BBB2-4A61-83BB-29A905A5640A}" type="pres">
      <dgm:prSet presAssocID="{160653E4-6A8B-4550-99B0-1D3A08FA8DA1}" presName="extraNode" presStyleLbl="node1" presStyleIdx="0" presStyleCnt="4"/>
      <dgm:spPr/>
    </dgm:pt>
    <dgm:pt modelId="{655B8930-4D78-4283-8507-5137F07FA0B9}" type="pres">
      <dgm:prSet presAssocID="{160653E4-6A8B-4550-99B0-1D3A08FA8DA1}" presName="dstNode" presStyleLbl="node1" presStyleIdx="0" presStyleCnt="4"/>
      <dgm:spPr/>
    </dgm:pt>
    <dgm:pt modelId="{AAE262E1-E29D-498B-8755-BB27865EFF67}" type="pres">
      <dgm:prSet presAssocID="{4D061B0B-58B8-4B66-AF32-083FFC71368D}" presName="text_1" presStyleLbl="node1" presStyleIdx="0" presStyleCnt="4">
        <dgm:presLayoutVars>
          <dgm:bulletEnabled val="1"/>
        </dgm:presLayoutVars>
      </dgm:prSet>
      <dgm:spPr/>
    </dgm:pt>
    <dgm:pt modelId="{E6C14020-D45E-4B4C-85CC-3E0738615F04}" type="pres">
      <dgm:prSet presAssocID="{4D061B0B-58B8-4B66-AF32-083FFC71368D}" presName="accent_1" presStyleCnt="0"/>
      <dgm:spPr/>
    </dgm:pt>
    <dgm:pt modelId="{52B2E033-1A18-46F2-B41F-56422B126A97}" type="pres">
      <dgm:prSet presAssocID="{4D061B0B-58B8-4B66-AF32-083FFC71368D}" presName="accentRepeatNode" presStyleLbl="solidFgAcc1" presStyleIdx="0" presStyleCnt="4"/>
      <dgm:spPr/>
    </dgm:pt>
    <dgm:pt modelId="{6C40BD01-604D-40A2-ACFF-0F5F76C7FC72}" type="pres">
      <dgm:prSet presAssocID="{DFA1FF20-B9B6-4831-8FA4-DA8E8976D534}" presName="text_2" presStyleLbl="node1" presStyleIdx="1" presStyleCnt="4">
        <dgm:presLayoutVars>
          <dgm:bulletEnabled val="1"/>
        </dgm:presLayoutVars>
      </dgm:prSet>
      <dgm:spPr/>
    </dgm:pt>
    <dgm:pt modelId="{0DB54C59-A0CD-4A9A-84D8-DC6EF1C1E44C}" type="pres">
      <dgm:prSet presAssocID="{DFA1FF20-B9B6-4831-8FA4-DA8E8976D534}" presName="accent_2" presStyleCnt="0"/>
      <dgm:spPr/>
    </dgm:pt>
    <dgm:pt modelId="{BF043F54-2EA5-46CB-9356-F5CA19C51010}" type="pres">
      <dgm:prSet presAssocID="{DFA1FF20-B9B6-4831-8FA4-DA8E8976D534}" presName="accentRepeatNode" presStyleLbl="solidFgAcc1" presStyleIdx="1" presStyleCnt="4"/>
      <dgm:spPr/>
    </dgm:pt>
    <dgm:pt modelId="{458230AD-BC4C-4007-A454-D6183647C546}" type="pres">
      <dgm:prSet presAssocID="{BA0FB380-98A5-4C8E-8605-EEDEE931B8F8}" presName="text_3" presStyleLbl="node1" presStyleIdx="2" presStyleCnt="4">
        <dgm:presLayoutVars>
          <dgm:bulletEnabled val="1"/>
        </dgm:presLayoutVars>
      </dgm:prSet>
      <dgm:spPr/>
    </dgm:pt>
    <dgm:pt modelId="{A22743BD-7967-4D9B-8B7C-BF666CF490A9}" type="pres">
      <dgm:prSet presAssocID="{BA0FB380-98A5-4C8E-8605-EEDEE931B8F8}" presName="accent_3" presStyleCnt="0"/>
      <dgm:spPr/>
    </dgm:pt>
    <dgm:pt modelId="{CBA5D93A-8960-4BB3-9263-866A56BBADF3}" type="pres">
      <dgm:prSet presAssocID="{BA0FB380-98A5-4C8E-8605-EEDEE931B8F8}" presName="accentRepeatNode" presStyleLbl="solidFgAcc1" presStyleIdx="2" presStyleCnt="4"/>
      <dgm:spPr/>
    </dgm:pt>
    <dgm:pt modelId="{3B1A882F-909D-465E-8DD4-57A059E7B4C1}" type="pres">
      <dgm:prSet presAssocID="{7A3D472D-EB2F-406A-8962-4DC4CF75F8E8}" presName="text_4" presStyleLbl="node1" presStyleIdx="3" presStyleCnt="4">
        <dgm:presLayoutVars>
          <dgm:bulletEnabled val="1"/>
        </dgm:presLayoutVars>
      </dgm:prSet>
      <dgm:spPr/>
    </dgm:pt>
    <dgm:pt modelId="{7C001618-37A8-41A4-80F2-2D00650D2360}" type="pres">
      <dgm:prSet presAssocID="{7A3D472D-EB2F-406A-8962-4DC4CF75F8E8}" presName="accent_4" presStyleCnt="0"/>
      <dgm:spPr/>
    </dgm:pt>
    <dgm:pt modelId="{F101EBF3-3A7D-4CE0-AF74-915A0C8C713B}" type="pres">
      <dgm:prSet presAssocID="{7A3D472D-EB2F-406A-8962-4DC4CF75F8E8}" presName="accentRepeatNode" presStyleLbl="solidFgAcc1" presStyleIdx="3" presStyleCnt="4"/>
      <dgm:spPr/>
    </dgm:pt>
  </dgm:ptLst>
  <dgm:cxnLst>
    <dgm:cxn modelId="{4E8A821A-66A2-4A8A-ABFF-676497EF13D6}" srcId="{160653E4-6A8B-4550-99B0-1D3A08FA8DA1}" destId="{DFA1FF20-B9B6-4831-8FA4-DA8E8976D534}" srcOrd="1" destOrd="0" parTransId="{AE2D6BE2-47CF-4E46-98A6-C43E66ADFC08}" sibTransId="{C62425C5-D35B-4762-B329-582CCB08BB7E}"/>
    <dgm:cxn modelId="{358D7E37-E41A-4950-A09D-BECE76E63744}" type="presOf" srcId="{BA0FB380-98A5-4C8E-8605-EEDEE931B8F8}" destId="{458230AD-BC4C-4007-A454-D6183647C546}" srcOrd="0" destOrd="0" presId="urn:microsoft.com/office/officeart/2008/layout/VerticalCurvedList"/>
    <dgm:cxn modelId="{89002677-1F5E-4240-90C3-7EC96F9AF971}" type="presOf" srcId="{7A3D472D-EB2F-406A-8962-4DC4CF75F8E8}" destId="{3B1A882F-909D-465E-8DD4-57A059E7B4C1}" srcOrd="0" destOrd="0" presId="urn:microsoft.com/office/officeart/2008/layout/VerticalCurvedList"/>
    <dgm:cxn modelId="{E95BFD77-41C8-4D61-BDE1-664F6BA54217}" srcId="{160653E4-6A8B-4550-99B0-1D3A08FA8DA1}" destId="{7A3D472D-EB2F-406A-8962-4DC4CF75F8E8}" srcOrd="3" destOrd="0" parTransId="{9AB3E2EC-C30A-4CA9-873E-47FD9E908C94}" sibTransId="{7DF4F60B-A53F-4F65-992A-B01AF40C3256}"/>
    <dgm:cxn modelId="{2B571B83-7EFA-436F-A0D5-DA7034F6C958}" srcId="{160653E4-6A8B-4550-99B0-1D3A08FA8DA1}" destId="{BA0FB380-98A5-4C8E-8605-EEDEE931B8F8}" srcOrd="2" destOrd="0" parTransId="{77B251C3-3D32-458C-B4ED-A7A4192B298A}" sibTransId="{605A08E2-2C71-4949-822A-E1E57EC9CE84}"/>
    <dgm:cxn modelId="{0A6A2994-0568-469C-9649-29C3E0D0E632}" type="presOf" srcId="{17EE1704-F715-4325-8F58-40A394148028}" destId="{C98E1C10-E40D-4F90-9529-B5850A3D7691}" srcOrd="0" destOrd="0" presId="urn:microsoft.com/office/officeart/2008/layout/VerticalCurvedList"/>
    <dgm:cxn modelId="{6D8B98CD-F4A5-47D9-A628-B0EEEBCA486A}" srcId="{160653E4-6A8B-4550-99B0-1D3A08FA8DA1}" destId="{4D061B0B-58B8-4B66-AF32-083FFC71368D}" srcOrd="0" destOrd="0" parTransId="{9998BFEF-FE20-4348-B3B7-43DAADDCFB3C}" sibTransId="{17EE1704-F715-4325-8F58-40A394148028}"/>
    <dgm:cxn modelId="{9EBA97DC-B01F-444F-866E-5CB34B9FC63A}" type="presOf" srcId="{160653E4-6A8B-4550-99B0-1D3A08FA8DA1}" destId="{A1CD0A28-08E9-42C0-9A9B-33390B653559}" srcOrd="0" destOrd="0" presId="urn:microsoft.com/office/officeart/2008/layout/VerticalCurvedList"/>
    <dgm:cxn modelId="{B9BC54E6-1E64-487A-9F22-0355A496A702}" type="presOf" srcId="{4D061B0B-58B8-4B66-AF32-083FFC71368D}" destId="{AAE262E1-E29D-498B-8755-BB27865EFF67}" srcOrd="0" destOrd="0" presId="urn:microsoft.com/office/officeart/2008/layout/VerticalCurvedList"/>
    <dgm:cxn modelId="{45EC28F9-9246-4121-8B27-C284DDC626AA}" type="presOf" srcId="{DFA1FF20-B9B6-4831-8FA4-DA8E8976D534}" destId="{6C40BD01-604D-40A2-ACFF-0F5F76C7FC72}" srcOrd="0" destOrd="0" presId="urn:microsoft.com/office/officeart/2008/layout/VerticalCurvedList"/>
    <dgm:cxn modelId="{C51CA64E-215B-45ED-AB64-CF0DCCBC12DC}" type="presParOf" srcId="{A1CD0A28-08E9-42C0-9A9B-33390B653559}" destId="{4AD6DFA9-B0DA-46BA-9813-A6B0D7484A46}" srcOrd="0" destOrd="0" presId="urn:microsoft.com/office/officeart/2008/layout/VerticalCurvedList"/>
    <dgm:cxn modelId="{8F0B2D94-7039-471C-BEDC-AE95691B2A68}" type="presParOf" srcId="{4AD6DFA9-B0DA-46BA-9813-A6B0D7484A46}" destId="{87768EF9-2F47-4965-9E7B-AD7154B6F2F0}" srcOrd="0" destOrd="0" presId="urn:microsoft.com/office/officeart/2008/layout/VerticalCurvedList"/>
    <dgm:cxn modelId="{242E8CFB-AF70-4AA7-BE85-61EBB76C8A17}" type="presParOf" srcId="{87768EF9-2F47-4965-9E7B-AD7154B6F2F0}" destId="{429249EF-5279-4BDB-8C19-712DB507BA40}" srcOrd="0" destOrd="0" presId="urn:microsoft.com/office/officeart/2008/layout/VerticalCurvedList"/>
    <dgm:cxn modelId="{49B4488D-0230-40CE-A65F-15F8B47E2021}" type="presParOf" srcId="{87768EF9-2F47-4965-9E7B-AD7154B6F2F0}" destId="{C98E1C10-E40D-4F90-9529-B5850A3D7691}" srcOrd="1" destOrd="0" presId="urn:microsoft.com/office/officeart/2008/layout/VerticalCurvedList"/>
    <dgm:cxn modelId="{D2F43570-5EE5-4E01-B770-33AE71FC7B12}" type="presParOf" srcId="{87768EF9-2F47-4965-9E7B-AD7154B6F2F0}" destId="{1D8352C9-BBB2-4A61-83BB-29A905A5640A}" srcOrd="2" destOrd="0" presId="urn:microsoft.com/office/officeart/2008/layout/VerticalCurvedList"/>
    <dgm:cxn modelId="{E84047EF-F822-48BA-AD64-CBB67698AA0C}" type="presParOf" srcId="{87768EF9-2F47-4965-9E7B-AD7154B6F2F0}" destId="{655B8930-4D78-4283-8507-5137F07FA0B9}" srcOrd="3" destOrd="0" presId="urn:microsoft.com/office/officeart/2008/layout/VerticalCurvedList"/>
    <dgm:cxn modelId="{0DFF9853-9BE0-491E-A971-B9710D829025}" type="presParOf" srcId="{4AD6DFA9-B0DA-46BA-9813-A6B0D7484A46}" destId="{AAE262E1-E29D-498B-8755-BB27865EFF67}" srcOrd="1" destOrd="0" presId="urn:microsoft.com/office/officeart/2008/layout/VerticalCurvedList"/>
    <dgm:cxn modelId="{1BCF17D9-1D9D-4766-8A20-2D955078A93A}" type="presParOf" srcId="{4AD6DFA9-B0DA-46BA-9813-A6B0D7484A46}" destId="{E6C14020-D45E-4B4C-85CC-3E0738615F04}" srcOrd="2" destOrd="0" presId="urn:microsoft.com/office/officeart/2008/layout/VerticalCurvedList"/>
    <dgm:cxn modelId="{A7C7A6DC-2BCE-4694-942D-D39BDAC4F1A9}" type="presParOf" srcId="{E6C14020-D45E-4B4C-85CC-3E0738615F04}" destId="{52B2E033-1A18-46F2-B41F-56422B126A97}" srcOrd="0" destOrd="0" presId="urn:microsoft.com/office/officeart/2008/layout/VerticalCurvedList"/>
    <dgm:cxn modelId="{29ADF287-48AD-47F2-B896-EF826B1C8B68}" type="presParOf" srcId="{4AD6DFA9-B0DA-46BA-9813-A6B0D7484A46}" destId="{6C40BD01-604D-40A2-ACFF-0F5F76C7FC72}" srcOrd="3" destOrd="0" presId="urn:microsoft.com/office/officeart/2008/layout/VerticalCurvedList"/>
    <dgm:cxn modelId="{D6FDA883-14C9-4CDC-A900-D47C70E687D1}" type="presParOf" srcId="{4AD6DFA9-B0DA-46BA-9813-A6B0D7484A46}" destId="{0DB54C59-A0CD-4A9A-84D8-DC6EF1C1E44C}" srcOrd="4" destOrd="0" presId="urn:microsoft.com/office/officeart/2008/layout/VerticalCurvedList"/>
    <dgm:cxn modelId="{4C8E57DF-EBD7-454C-BDE6-53CE2B079ECE}" type="presParOf" srcId="{0DB54C59-A0CD-4A9A-84D8-DC6EF1C1E44C}" destId="{BF043F54-2EA5-46CB-9356-F5CA19C51010}" srcOrd="0" destOrd="0" presId="urn:microsoft.com/office/officeart/2008/layout/VerticalCurvedList"/>
    <dgm:cxn modelId="{EFBDF804-8F47-413A-A46A-45E4C66DEE93}" type="presParOf" srcId="{4AD6DFA9-B0DA-46BA-9813-A6B0D7484A46}" destId="{458230AD-BC4C-4007-A454-D6183647C546}" srcOrd="5" destOrd="0" presId="urn:microsoft.com/office/officeart/2008/layout/VerticalCurvedList"/>
    <dgm:cxn modelId="{6A47B665-47B4-4D1E-85DE-30843EDCD1B3}" type="presParOf" srcId="{4AD6DFA9-B0DA-46BA-9813-A6B0D7484A46}" destId="{A22743BD-7967-4D9B-8B7C-BF666CF490A9}" srcOrd="6" destOrd="0" presId="urn:microsoft.com/office/officeart/2008/layout/VerticalCurvedList"/>
    <dgm:cxn modelId="{24C578C5-17CE-442D-AEFD-97EF2753C89F}" type="presParOf" srcId="{A22743BD-7967-4D9B-8B7C-BF666CF490A9}" destId="{CBA5D93A-8960-4BB3-9263-866A56BBADF3}" srcOrd="0" destOrd="0" presId="urn:microsoft.com/office/officeart/2008/layout/VerticalCurvedList"/>
    <dgm:cxn modelId="{BB6B5600-2B93-4505-ABA7-74DFE5ACAEBF}" type="presParOf" srcId="{4AD6DFA9-B0DA-46BA-9813-A6B0D7484A46}" destId="{3B1A882F-909D-465E-8DD4-57A059E7B4C1}" srcOrd="7" destOrd="0" presId="urn:microsoft.com/office/officeart/2008/layout/VerticalCurvedList"/>
    <dgm:cxn modelId="{09D546CE-D792-47E2-B6B6-5693C5701638}" type="presParOf" srcId="{4AD6DFA9-B0DA-46BA-9813-A6B0D7484A46}" destId="{7C001618-37A8-41A4-80F2-2D00650D2360}" srcOrd="8" destOrd="0" presId="urn:microsoft.com/office/officeart/2008/layout/VerticalCurvedList"/>
    <dgm:cxn modelId="{40511D5B-FF42-4AC5-B5EC-7E34835D59FF}" type="presParOf" srcId="{7C001618-37A8-41A4-80F2-2D00650D2360}" destId="{F101EBF3-3A7D-4CE0-AF74-915A0C8C713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8E1C10-E40D-4F90-9529-B5850A3D7691}">
      <dsp:nvSpPr>
        <dsp:cNvPr id="0" name=""/>
        <dsp:cNvSpPr/>
      </dsp:nvSpPr>
      <dsp:spPr>
        <a:xfrm>
          <a:off x="-5477935" y="-838738"/>
          <a:ext cx="6522469" cy="6522469"/>
        </a:xfrm>
        <a:prstGeom prst="blockArc">
          <a:avLst>
            <a:gd name="adj1" fmla="val 18900000"/>
            <a:gd name="adj2" fmla="val 2700000"/>
            <a:gd name="adj3" fmla="val 331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E262E1-E29D-498B-8755-BB27865EFF67}">
      <dsp:nvSpPr>
        <dsp:cNvPr id="0" name=""/>
        <dsp:cNvSpPr/>
      </dsp:nvSpPr>
      <dsp:spPr>
        <a:xfrm>
          <a:off x="546823" y="372482"/>
          <a:ext cx="10600100" cy="7453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91624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ডেটাবেজ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কি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বলতে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>
        <a:off x="546823" y="372482"/>
        <a:ext cx="10600100" cy="745353"/>
      </dsp:txXfrm>
    </dsp:sp>
    <dsp:sp modelId="{52B2E033-1A18-46F2-B41F-56422B126A97}">
      <dsp:nvSpPr>
        <dsp:cNvPr id="0" name=""/>
        <dsp:cNvSpPr/>
      </dsp:nvSpPr>
      <dsp:spPr>
        <a:xfrm>
          <a:off x="80977" y="279313"/>
          <a:ext cx="931691" cy="93169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C40BD01-604D-40A2-ACFF-0F5F76C7FC72}">
      <dsp:nvSpPr>
        <dsp:cNvPr id="0" name=""/>
        <dsp:cNvSpPr/>
      </dsp:nvSpPr>
      <dsp:spPr>
        <a:xfrm>
          <a:off x="974151" y="1490707"/>
          <a:ext cx="10172771" cy="7453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91624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ডেটাবেজের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কলাম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সারি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সেল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চিহ্নিত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>
        <a:off x="974151" y="1490707"/>
        <a:ext cx="10172771" cy="745353"/>
      </dsp:txXfrm>
    </dsp:sp>
    <dsp:sp modelId="{BF043F54-2EA5-46CB-9356-F5CA19C51010}">
      <dsp:nvSpPr>
        <dsp:cNvPr id="0" name=""/>
        <dsp:cNvSpPr/>
      </dsp:nvSpPr>
      <dsp:spPr>
        <a:xfrm>
          <a:off x="508305" y="1397537"/>
          <a:ext cx="931691" cy="93169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58230AD-BC4C-4007-A454-D6183647C546}">
      <dsp:nvSpPr>
        <dsp:cNvPr id="0" name=""/>
        <dsp:cNvSpPr/>
      </dsp:nvSpPr>
      <dsp:spPr>
        <a:xfrm>
          <a:off x="974151" y="2608931"/>
          <a:ext cx="10172771" cy="7453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91624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ডেটাবেজ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ম্যানেজমেন্ট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সিস্টিম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এর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ব্যবহার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কৌশল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ব্যাখ্যা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>
        <a:off x="974151" y="2608931"/>
        <a:ext cx="10172771" cy="745353"/>
      </dsp:txXfrm>
    </dsp:sp>
    <dsp:sp modelId="{CBA5D93A-8960-4BB3-9263-866A56BBADF3}">
      <dsp:nvSpPr>
        <dsp:cNvPr id="0" name=""/>
        <dsp:cNvSpPr/>
      </dsp:nvSpPr>
      <dsp:spPr>
        <a:xfrm>
          <a:off x="508305" y="2515762"/>
          <a:ext cx="931691" cy="93169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B1A882F-909D-465E-8DD4-57A059E7B4C1}">
      <dsp:nvSpPr>
        <dsp:cNvPr id="0" name=""/>
        <dsp:cNvSpPr/>
      </dsp:nvSpPr>
      <dsp:spPr>
        <a:xfrm>
          <a:off x="546823" y="3727155"/>
          <a:ext cx="10600100" cy="7453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91624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ডেটাবেজ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ম্যানেজমেন্ট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সিস্টেমের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কার্যাবলী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বর্ণনা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>
        <a:off x="546823" y="3727155"/>
        <a:ext cx="10600100" cy="745353"/>
      </dsp:txXfrm>
    </dsp:sp>
    <dsp:sp modelId="{F101EBF3-3A7D-4CE0-AF74-915A0C8C713B}">
      <dsp:nvSpPr>
        <dsp:cNvPr id="0" name=""/>
        <dsp:cNvSpPr/>
      </dsp:nvSpPr>
      <dsp:spPr>
        <a:xfrm>
          <a:off x="80977" y="3633986"/>
          <a:ext cx="931691" cy="93169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08D2F-A657-4E1F-9ABA-0C47B136D82F}" type="datetimeFigureOut">
              <a:rPr lang="en-US" smtClean="0"/>
              <a:t>13-Oct-19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CABFD6-564E-48BD-8B06-34796CC32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558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নীচে</a:t>
            </a:r>
            <a:r>
              <a:rPr lang="en-US" dirty="0"/>
              <a:t> </a:t>
            </a:r>
            <a:r>
              <a:rPr lang="en-US" dirty="0" err="1"/>
              <a:t>বাম</a:t>
            </a:r>
            <a:r>
              <a:rPr lang="en-US" dirty="0"/>
              <a:t> </a:t>
            </a:r>
            <a:r>
              <a:rPr lang="en-US" dirty="0" err="1"/>
              <a:t>পাশে</a:t>
            </a:r>
            <a:r>
              <a:rPr lang="en-US" dirty="0"/>
              <a:t> ক</a:t>
            </a:r>
            <a:r>
              <a:rPr lang="as-IN" dirty="0"/>
              <a:t>র</a:t>
            </a:r>
            <a:r>
              <a:rPr lang="en-US" dirty="0" err="1"/>
              <a:t>্ণ</a:t>
            </a:r>
            <a:r>
              <a:rPr lang="as-IN" dirty="0"/>
              <a:t>া</a:t>
            </a:r>
            <a:r>
              <a:rPr lang="en-US" dirty="0"/>
              <a:t>র</a:t>
            </a:r>
            <a:r>
              <a:rPr lang="as-IN" dirty="0"/>
              <a:t>ে</a:t>
            </a:r>
            <a:r>
              <a:rPr lang="en-US" dirty="0"/>
              <a:t> ন</a:t>
            </a:r>
            <a:r>
              <a:rPr lang="as-IN" dirty="0"/>
              <a:t>ম</a:t>
            </a:r>
            <a:r>
              <a:rPr lang="en-US" dirty="0"/>
              <a:t>ু</a:t>
            </a:r>
            <a:r>
              <a:rPr lang="as-IN" dirty="0"/>
              <a:t>ন</a:t>
            </a:r>
            <a:r>
              <a:rPr lang="en-US" dirty="0"/>
              <a:t>া </a:t>
            </a:r>
            <a:r>
              <a:rPr lang="as-IN" dirty="0"/>
              <a:t>ল</a:t>
            </a:r>
            <a:r>
              <a:rPr lang="en-US" dirty="0"/>
              <a:t>ে</a:t>
            </a:r>
            <a:r>
              <a:rPr lang="as-IN" dirty="0"/>
              <a:t>খ</a:t>
            </a:r>
            <a:r>
              <a:rPr lang="en-US" dirty="0"/>
              <a:t>া</a:t>
            </a:r>
            <a:r>
              <a:rPr lang="as-IN" dirty="0"/>
              <a:t>ত</a:t>
            </a:r>
            <a:r>
              <a:rPr lang="en-US" dirty="0"/>
              <a:t>ে ক</a:t>
            </a:r>
            <a:r>
              <a:rPr lang="as-IN" dirty="0"/>
              <a:t>্</a:t>
            </a:r>
            <a:r>
              <a:rPr lang="en-US" dirty="0"/>
              <a:t>ল</a:t>
            </a:r>
            <a:r>
              <a:rPr lang="as-IN" dirty="0"/>
              <a:t>ি</a:t>
            </a:r>
            <a:r>
              <a:rPr lang="en-US" dirty="0"/>
              <a:t>ক </a:t>
            </a:r>
            <a:r>
              <a:rPr lang="as-IN" dirty="0"/>
              <a:t>ক</a:t>
            </a:r>
            <a:r>
              <a:rPr lang="en-US" dirty="0"/>
              <a:t>র</a:t>
            </a:r>
            <a:r>
              <a:rPr lang="as-IN" dirty="0"/>
              <a:t>ল</a:t>
            </a:r>
            <a:r>
              <a:rPr lang="en-US" dirty="0"/>
              <a:t>ে </a:t>
            </a:r>
            <a:r>
              <a:rPr lang="as-IN" dirty="0"/>
              <a:t>স</a:t>
            </a:r>
            <a:r>
              <a:rPr lang="en-US" dirty="0"/>
              <a:t>্</a:t>
            </a:r>
            <a:r>
              <a:rPr lang="as-IN" dirty="0"/>
              <a:t>ব</a:t>
            </a:r>
            <a:r>
              <a:rPr lang="en-US" dirty="0"/>
              <a:t>া</a:t>
            </a:r>
            <a:r>
              <a:rPr lang="as-IN" dirty="0"/>
              <a:t>গ</a:t>
            </a:r>
            <a:r>
              <a:rPr lang="en-US" dirty="0"/>
              <a:t>ত </a:t>
            </a:r>
            <a:r>
              <a:rPr lang="en-US" dirty="0" err="1"/>
              <a:t>স্লা</a:t>
            </a:r>
            <a:r>
              <a:rPr lang="as-IN" dirty="0"/>
              <a:t>ই</a:t>
            </a:r>
            <a:r>
              <a:rPr lang="en-US" dirty="0"/>
              <a:t>ড</a:t>
            </a:r>
            <a:r>
              <a:rPr lang="as-IN" dirty="0"/>
              <a:t>ে</a:t>
            </a:r>
            <a:r>
              <a:rPr lang="en-US" dirty="0"/>
              <a:t>র </a:t>
            </a:r>
            <a:r>
              <a:rPr lang="as-IN" dirty="0"/>
              <a:t>ড</a:t>
            </a:r>
            <a:r>
              <a:rPr lang="en-US" dirty="0"/>
              <a:t>ে</a:t>
            </a:r>
            <a:r>
              <a:rPr lang="as-IN" dirty="0"/>
              <a:t>ম</a:t>
            </a:r>
            <a:r>
              <a:rPr lang="en-US" dirty="0"/>
              <a:t>ু </a:t>
            </a:r>
            <a:r>
              <a:rPr lang="as-IN" dirty="0"/>
              <a:t>স</a:t>
            </a:r>
            <a:r>
              <a:rPr lang="en-US" dirty="0"/>
              <a:t>্</a:t>
            </a:r>
            <a:r>
              <a:rPr lang="as-IN" dirty="0"/>
              <a:t>ল</a:t>
            </a:r>
            <a:r>
              <a:rPr lang="en-US" dirty="0" err="1"/>
              <a:t>াইডে</a:t>
            </a:r>
            <a:r>
              <a:rPr lang="en-US" dirty="0"/>
              <a:t> </a:t>
            </a:r>
            <a:r>
              <a:rPr lang="as-IN" dirty="0"/>
              <a:t>য</a:t>
            </a:r>
            <a:r>
              <a:rPr lang="en-US" dirty="0"/>
              <a:t>ে</a:t>
            </a:r>
            <a:r>
              <a:rPr lang="as-IN" dirty="0"/>
              <a:t>ত</a:t>
            </a:r>
            <a:r>
              <a:rPr lang="en-US" dirty="0"/>
              <a:t>ে </a:t>
            </a:r>
            <a:r>
              <a:rPr lang="as-IN" dirty="0"/>
              <a:t>প</a:t>
            </a:r>
            <a:r>
              <a:rPr lang="en-US" dirty="0"/>
              <a:t>া</a:t>
            </a:r>
            <a:r>
              <a:rPr lang="as-IN" dirty="0"/>
              <a:t>র</a:t>
            </a:r>
            <a:r>
              <a:rPr lang="en-US" dirty="0"/>
              <a:t>ে</a:t>
            </a:r>
            <a:r>
              <a:rPr lang="as-IN" dirty="0"/>
              <a:t>ব</a:t>
            </a:r>
            <a:r>
              <a:rPr lang="en-US" dirty="0"/>
              <a:t>ে</a:t>
            </a:r>
            <a:r>
              <a:rPr lang="as-IN" dirty="0"/>
              <a:t>ন</a:t>
            </a:r>
            <a:r>
              <a:rPr lang="en-US" dirty="0"/>
              <a:t>। </a:t>
            </a:r>
            <a:r>
              <a:rPr lang="en-US" dirty="0" err="1"/>
              <a:t>স্লা</a:t>
            </a:r>
            <a:r>
              <a:rPr lang="as-IN" dirty="0"/>
              <a:t>ই</a:t>
            </a:r>
            <a:r>
              <a:rPr lang="en-US" dirty="0"/>
              <a:t>ড </a:t>
            </a:r>
            <a:r>
              <a:rPr lang="as-IN" dirty="0"/>
              <a:t>ন</a:t>
            </a:r>
            <a:r>
              <a:rPr lang="en-US" dirty="0"/>
              <a:t>ম</a:t>
            </a:r>
            <a:r>
              <a:rPr lang="as-IN" dirty="0"/>
              <a:t>্</a:t>
            </a:r>
            <a:r>
              <a:rPr lang="en-US" dirty="0"/>
              <a:t>ব</a:t>
            </a:r>
            <a:r>
              <a:rPr lang="as-IN" dirty="0"/>
              <a:t>র</a:t>
            </a:r>
            <a:r>
              <a:rPr lang="en-US" dirty="0"/>
              <a:t>-১ </a:t>
            </a:r>
            <a:r>
              <a:rPr lang="en-US" dirty="0" err="1"/>
              <a:t>এর</a:t>
            </a:r>
            <a:r>
              <a:rPr lang="en-US" dirty="0"/>
              <a:t> </a:t>
            </a:r>
            <a:r>
              <a:rPr lang="as-IN" dirty="0"/>
              <a:t>উ</a:t>
            </a:r>
            <a:r>
              <a:rPr lang="en-US" dirty="0" err="1"/>
              <a:t>দাহরণ</a:t>
            </a:r>
            <a:r>
              <a:rPr lang="en-US" dirty="0"/>
              <a:t> </a:t>
            </a:r>
            <a:r>
              <a:rPr lang="as-IN" dirty="0"/>
              <a:t>এ</a:t>
            </a:r>
            <a:r>
              <a:rPr lang="en-US" dirty="0"/>
              <a:t>ট</a:t>
            </a:r>
            <a:r>
              <a:rPr lang="as-IN" dirty="0"/>
              <a:t>ি</a:t>
            </a:r>
            <a:r>
              <a:rPr lang="en-US" dirty="0"/>
              <a:t>। </a:t>
            </a:r>
            <a:r>
              <a:rPr lang="as-IN" dirty="0"/>
              <a:t>অ</a:t>
            </a:r>
            <a:r>
              <a:rPr lang="en-US" dirty="0"/>
              <a:t>র</a:t>
            </a:r>
            <a:r>
              <a:rPr lang="as-IN" dirty="0"/>
              <a:t>্</a:t>
            </a:r>
            <a:r>
              <a:rPr lang="en-US" dirty="0"/>
              <a:t>থ</a:t>
            </a:r>
            <a:r>
              <a:rPr lang="as-IN" dirty="0"/>
              <a:t>া</a:t>
            </a:r>
            <a:r>
              <a:rPr lang="en-US" dirty="0"/>
              <a:t>ৎ </a:t>
            </a:r>
            <a:r>
              <a:rPr lang="as-IN" dirty="0"/>
              <a:t>১</a:t>
            </a:r>
            <a:r>
              <a:rPr lang="en-US" dirty="0"/>
              <a:t> </a:t>
            </a:r>
            <a:r>
              <a:rPr lang="as-IN" dirty="0"/>
              <a:t>ন</a:t>
            </a:r>
            <a:r>
              <a:rPr lang="en-US" dirty="0"/>
              <a:t>ম</a:t>
            </a:r>
            <a:r>
              <a:rPr lang="as-IN" dirty="0"/>
              <a:t>্</a:t>
            </a:r>
            <a:r>
              <a:rPr lang="en-US" dirty="0"/>
              <a:t>ব</a:t>
            </a:r>
            <a:r>
              <a:rPr lang="as-IN" dirty="0"/>
              <a:t>র</a:t>
            </a:r>
            <a:r>
              <a:rPr lang="en-US" dirty="0"/>
              <a:t> </a:t>
            </a:r>
            <a:r>
              <a:rPr lang="as-IN" dirty="0"/>
              <a:t>স</a:t>
            </a:r>
            <a:r>
              <a:rPr lang="en-US" dirty="0"/>
              <a:t>্</a:t>
            </a:r>
            <a:r>
              <a:rPr lang="as-IN" dirty="0"/>
              <a:t>ল</a:t>
            </a:r>
            <a:r>
              <a:rPr lang="en-US" dirty="0" err="1"/>
              <a:t>াইডটি</a:t>
            </a:r>
            <a:r>
              <a:rPr lang="en-US" dirty="0"/>
              <a:t> </a:t>
            </a:r>
            <a:r>
              <a:rPr lang="as-IN" dirty="0"/>
              <a:t>ক</a:t>
            </a:r>
            <a:r>
              <a:rPr lang="en-US" dirty="0"/>
              <a:t>ি</a:t>
            </a:r>
            <a:r>
              <a:rPr lang="as-IN" dirty="0"/>
              <a:t>ভ</a:t>
            </a:r>
            <a:r>
              <a:rPr lang="en-US" dirty="0"/>
              <a:t>া</a:t>
            </a:r>
            <a:r>
              <a:rPr lang="as-IN" dirty="0"/>
              <a:t>ব</a:t>
            </a:r>
            <a:r>
              <a:rPr lang="en-US" dirty="0"/>
              <a:t>ে </a:t>
            </a:r>
            <a:r>
              <a:rPr lang="as-IN" dirty="0"/>
              <a:t>স</a:t>
            </a:r>
            <a:r>
              <a:rPr lang="en-US" dirty="0"/>
              <a:t>া</a:t>
            </a:r>
            <a:r>
              <a:rPr lang="as-IN" dirty="0"/>
              <a:t>জ</a:t>
            </a:r>
            <a:r>
              <a:rPr lang="en-US" dirty="0"/>
              <a:t>া</a:t>
            </a:r>
            <a:r>
              <a:rPr lang="as-IN" dirty="0"/>
              <a:t>ব</a:t>
            </a:r>
            <a:r>
              <a:rPr lang="en-US" dirty="0"/>
              <a:t>ে </a:t>
            </a:r>
            <a:r>
              <a:rPr lang="as-IN" dirty="0"/>
              <a:t>ত</a:t>
            </a:r>
            <a:r>
              <a:rPr lang="en-US" dirty="0"/>
              <a:t>া</a:t>
            </a:r>
            <a:r>
              <a:rPr lang="as-IN" dirty="0"/>
              <a:t>র</a:t>
            </a:r>
            <a:r>
              <a:rPr lang="en-US" dirty="0"/>
              <a:t> </a:t>
            </a:r>
            <a:r>
              <a:rPr lang="en-US" dirty="0" err="1"/>
              <a:t>উদাহরণ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CABFD6-564E-48BD-8B06-34796CC3266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92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উপরে</a:t>
            </a:r>
            <a:r>
              <a:rPr lang="en-US" dirty="0"/>
              <a:t> </a:t>
            </a:r>
            <a:r>
              <a:rPr lang="en-US" dirty="0" err="1"/>
              <a:t>ডান</a:t>
            </a:r>
            <a:r>
              <a:rPr lang="en-US" dirty="0"/>
              <a:t> </a:t>
            </a:r>
            <a:r>
              <a:rPr lang="en-US" dirty="0" err="1"/>
              <a:t>পাশে</a:t>
            </a:r>
            <a:r>
              <a:rPr lang="en-US" dirty="0"/>
              <a:t> ক</a:t>
            </a:r>
            <a:r>
              <a:rPr lang="as-IN" dirty="0"/>
              <a:t>র</a:t>
            </a:r>
            <a:r>
              <a:rPr lang="en-US" dirty="0" err="1"/>
              <a:t>্ণ</a:t>
            </a:r>
            <a:r>
              <a:rPr lang="as-IN" dirty="0"/>
              <a:t>া</a:t>
            </a:r>
            <a:r>
              <a:rPr lang="en-US" dirty="0"/>
              <a:t>র</a:t>
            </a:r>
            <a:r>
              <a:rPr lang="as-IN" dirty="0"/>
              <a:t>ে</a:t>
            </a:r>
            <a:r>
              <a:rPr lang="en-US" dirty="0"/>
              <a:t> </a:t>
            </a:r>
            <a:r>
              <a:rPr lang="as-IN" dirty="0"/>
              <a:t>ছ</a:t>
            </a:r>
            <a:r>
              <a:rPr lang="en-US" dirty="0" err="1"/>
              <a:t>োট</a:t>
            </a:r>
            <a:r>
              <a:rPr lang="en-US" dirty="0"/>
              <a:t> </a:t>
            </a:r>
            <a:r>
              <a:rPr lang="as-IN" dirty="0"/>
              <a:t>আ</a:t>
            </a:r>
            <a:r>
              <a:rPr lang="en-US" dirty="0"/>
              <a:t>ক</a:t>
            </a:r>
            <a:r>
              <a:rPr lang="as-IN" dirty="0"/>
              <a:t>া</a:t>
            </a:r>
            <a:r>
              <a:rPr lang="en-US" dirty="0"/>
              <a:t>র</a:t>
            </a:r>
            <a:r>
              <a:rPr lang="as-IN" dirty="0"/>
              <a:t>ে</a:t>
            </a:r>
            <a:r>
              <a:rPr lang="en-US" dirty="0"/>
              <a:t>র </a:t>
            </a:r>
            <a:r>
              <a:rPr lang="as-IN" dirty="0"/>
              <a:t>স</a:t>
            </a:r>
            <a:r>
              <a:rPr lang="en-US" dirty="0"/>
              <a:t>্</a:t>
            </a:r>
            <a:r>
              <a:rPr lang="as-IN" dirty="0"/>
              <a:t>ল</a:t>
            </a:r>
            <a:r>
              <a:rPr lang="en-US" dirty="0" err="1"/>
              <a:t>াইডে</a:t>
            </a:r>
            <a:r>
              <a:rPr lang="en-US" dirty="0"/>
              <a:t> ক</a:t>
            </a:r>
            <a:r>
              <a:rPr lang="as-IN" dirty="0"/>
              <a:t>্</a:t>
            </a:r>
            <a:r>
              <a:rPr lang="en-US" dirty="0"/>
              <a:t>ল</a:t>
            </a:r>
            <a:r>
              <a:rPr lang="as-IN" dirty="0"/>
              <a:t>ি</a:t>
            </a:r>
            <a:r>
              <a:rPr lang="en-US" dirty="0"/>
              <a:t>ক </a:t>
            </a:r>
            <a:r>
              <a:rPr lang="as-IN" dirty="0"/>
              <a:t>ক</a:t>
            </a:r>
            <a:r>
              <a:rPr lang="en-US" dirty="0"/>
              <a:t>র</a:t>
            </a:r>
            <a:r>
              <a:rPr lang="as-IN" dirty="0"/>
              <a:t>ল</a:t>
            </a:r>
            <a:r>
              <a:rPr lang="en-US" dirty="0"/>
              <a:t>ে ঐ </a:t>
            </a:r>
            <a:r>
              <a:rPr lang="en-US" dirty="0" err="1"/>
              <a:t>স্লা</a:t>
            </a:r>
            <a:r>
              <a:rPr lang="as-IN" dirty="0"/>
              <a:t>ই</a:t>
            </a:r>
            <a:r>
              <a:rPr lang="en-US" dirty="0"/>
              <a:t>ড</a:t>
            </a:r>
            <a:r>
              <a:rPr lang="as-IN" dirty="0"/>
              <a:t>ে</a:t>
            </a:r>
            <a:r>
              <a:rPr lang="en-US" dirty="0"/>
              <a:t> </a:t>
            </a:r>
            <a:r>
              <a:rPr lang="as-IN" dirty="0"/>
              <a:t>য</a:t>
            </a:r>
            <a:r>
              <a:rPr lang="en-US" dirty="0"/>
              <a:t>ে</a:t>
            </a:r>
            <a:r>
              <a:rPr lang="as-IN" dirty="0"/>
              <a:t>ত</a:t>
            </a:r>
            <a:r>
              <a:rPr lang="en-US" dirty="0"/>
              <a:t>ে </a:t>
            </a:r>
            <a:r>
              <a:rPr lang="as-IN" dirty="0"/>
              <a:t>প</a:t>
            </a:r>
            <a:r>
              <a:rPr lang="en-US" dirty="0"/>
              <a:t>া</a:t>
            </a:r>
            <a:r>
              <a:rPr lang="as-IN" dirty="0"/>
              <a:t>র</a:t>
            </a:r>
            <a:r>
              <a:rPr lang="en-US" dirty="0"/>
              <a:t>ে</a:t>
            </a:r>
            <a:r>
              <a:rPr lang="as-IN" dirty="0"/>
              <a:t>ব</a:t>
            </a:r>
            <a:r>
              <a:rPr lang="en-US" dirty="0"/>
              <a:t>ে</a:t>
            </a:r>
            <a:r>
              <a:rPr lang="as-IN" dirty="0"/>
              <a:t>ন</a:t>
            </a:r>
            <a:r>
              <a:rPr lang="en-US" dirty="0"/>
              <a:t>। </a:t>
            </a:r>
            <a:r>
              <a:rPr lang="en-US" dirty="0" err="1"/>
              <a:t>স্লা</a:t>
            </a:r>
            <a:r>
              <a:rPr lang="as-IN" dirty="0"/>
              <a:t>ই</a:t>
            </a:r>
            <a:r>
              <a:rPr lang="en-US" dirty="0"/>
              <a:t>ড </a:t>
            </a:r>
            <a:r>
              <a:rPr lang="as-IN" dirty="0"/>
              <a:t>ন</a:t>
            </a:r>
            <a:r>
              <a:rPr lang="en-US" dirty="0"/>
              <a:t>ম</a:t>
            </a:r>
            <a:r>
              <a:rPr lang="as-IN" dirty="0"/>
              <a:t>্</a:t>
            </a:r>
            <a:r>
              <a:rPr lang="en-US" dirty="0"/>
              <a:t>ব</a:t>
            </a:r>
            <a:r>
              <a:rPr lang="as-IN" dirty="0"/>
              <a:t>র</a:t>
            </a:r>
            <a:r>
              <a:rPr lang="en-US" dirty="0"/>
              <a:t>-</a:t>
            </a:r>
            <a:r>
              <a:rPr lang="as-IN" dirty="0"/>
              <a:t>২</a:t>
            </a:r>
            <a:r>
              <a:rPr lang="en-US" dirty="0"/>
              <a:t> </a:t>
            </a:r>
            <a:r>
              <a:rPr lang="en-US" dirty="0" err="1"/>
              <a:t>এর</a:t>
            </a:r>
            <a:r>
              <a:rPr lang="en-US" dirty="0"/>
              <a:t> </a:t>
            </a:r>
            <a:r>
              <a:rPr lang="as-IN" dirty="0"/>
              <a:t>উ</a:t>
            </a:r>
            <a:r>
              <a:rPr lang="en-US" dirty="0" err="1"/>
              <a:t>দাহরণ</a:t>
            </a:r>
            <a:r>
              <a:rPr lang="en-US" dirty="0"/>
              <a:t> </a:t>
            </a:r>
            <a:r>
              <a:rPr lang="as-IN" dirty="0"/>
              <a:t>এ</a:t>
            </a:r>
            <a:r>
              <a:rPr lang="en-US" dirty="0"/>
              <a:t>ট</a:t>
            </a:r>
            <a:r>
              <a:rPr lang="as-IN" dirty="0"/>
              <a:t>ি</a:t>
            </a:r>
            <a:r>
              <a:rPr lang="en-US" dirty="0"/>
              <a:t>। </a:t>
            </a:r>
            <a:r>
              <a:rPr lang="as-IN" dirty="0"/>
              <a:t>অ</a:t>
            </a:r>
            <a:r>
              <a:rPr lang="en-US" dirty="0"/>
              <a:t>র</a:t>
            </a:r>
            <a:r>
              <a:rPr lang="as-IN" dirty="0"/>
              <a:t>্</a:t>
            </a:r>
            <a:r>
              <a:rPr lang="en-US" dirty="0"/>
              <a:t>থ</a:t>
            </a:r>
            <a:r>
              <a:rPr lang="as-IN" dirty="0"/>
              <a:t>া</a:t>
            </a:r>
            <a:r>
              <a:rPr lang="en-US" dirty="0"/>
              <a:t>ৎ 2 </a:t>
            </a:r>
            <a:r>
              <a:rPr lang="as-IN" dirty="0"/>
              <a:t>ন</a:t>
            </a:r>
            <a:r>
              <a:rPr lang="en-US" dirty="0"/>
              <a:t>ম</a:t>
            </a:r>
            <a:r>
              <a:rPr lang="as-IN" dirty="0"/>
              <a:t>্</a:t>
            </a:r>
            <a:r>
              <a:rPr lang="en-US" dirty="0"/>
              <a:t>ব</a:t>
            </a:r>
            <a:r>
              <a:rPr lang="as-IN" dirty="0"/>
              <a:t>র</a:t>
            </a:r>
            <a:r>
              <a:rPr lang="en-US" dirty="0"/>
              <a:t> </a:t>
            </a:r>
            <a:r>
              <a:rPr lang="as-IN" dirty="0"/>
              <a:t>স</a:t>
            </a:r>
            <a:r>
              <a:rPr lang="en-US" dirty="0"/>
              <a:t>্</a:t>
            </a:r>
            <a:r>
              <a:rPr lang="as-IN" dirty="0"/>
              <a:t>ল</a:t>
            </a:r>
            <a:r>
              <a:rPr lang="en-US" dirty="0" err="1"/>
              <a:t>াইডটি</a:t>
            </a:r>
            <a:r>
              <a:rPr lang="en-US" dirty="0"/>
              <a:t> </a:t>
            </a:r>
            <a:r>
              <a:rPr lang="as-IN" dirty="0"/>
              <a:t>ক</a:t>
            </a:r>
            <a:r>
              <a:rPr lang="en-US" dirty="0"/>
              <a:t>ি</a:t>
            </a:r>
            <a:r>
              <a:rPr lang="as-IN" dirty="0"/>
              <a:t>ভ</a:t>
            </a:r>
            <a:r>
              <a:rPr lang="en-US" dirty="0"/>
              <a:t>া</a:t>
            </a:r>
            <a:r>
              <a:rPr lang="as-IN" dirty="0"/>
              <a:t>ব</a:t>
            </a:r>
            <a:r>
              <a:rPr lang="en-US" dirty="0"/>
              <a:t>ে </a:t>
            </a:r>
            <a:r>
              <a:rPr lang="as-IN" dirty="0"/>
              <a:t>স</a:t>
            </a:r>
            <a:r>
              <a:rPr lang="en-US" dirty="0"/>
              <a:t>া</a:t>
            </a:r>
            <a:r>
              <a:rPr lang="as-IN" dirty="0"/>
              <a:t>জ</a:t>
            </a:r>
            <a:r>
              <a:rPr lang="en-US" dirty="0"/>
              <a:t>া</a:t>
            </a:r>
            <a:r>
              <a:rPr lang="as-IN" dirty="0"/>
              <a:t>ব</a:t>
            </a:r>
            <a:r>
              <a:rPr lang="en-US" dirty="0"/>
              <a:t>ে </a:t>
            </a:r>
            <a:r>
              <a:rPr lang="as-IN" dirty="0"/>
              <a:t>ত</a:t>
            </a:r>
            <a:r>
              <a:rPr lang="en-US" dirty="0"/>
              <a:t>া</a:t>
            </a:r>
            <a:r>
              <a:rPr lang="as-IN" dirty="0"/>
              <a:t>র</a:t>
            </a:r>
            <a:r>
              <a:rPr lang="en-US" dirty="0"/>
              <a:t> </a:t>
            </a:r>
            <a:r>
              <a:rPr lang="en-US" dirty="0" err="1"/>
              <a:t>উদাহরণ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CABFD6-564E-48BD-8B06-34796CC3266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50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উপরে</a:t>
            </a:r>
            <a:r>
              <a:rPr lang="en-US" dirty="0"/>
              <a:t> </a:t>
            </a:r>
            <a:r>
              <a:rPr lang="en-US" dirty="0" err="1"/>
              <a:t>ডান</a:t>
            </a:r>
            <a:r>
              <a:rPr lang="en-US" dirty="0"/>
              <a:t> </a:t>
            </a:r>
            <a:r>
              <a:rPr lang="en-US" dirty="0" err="1"/>
              <a:t>পাশে</a:t>
            </a:r>
            <a:r>
              <a:rPr lang="en-US" dirty="0"/>
              <a:t> ক</a:t>
            </a:r>
            <a:r>
              <a:rPr lang="as-IN" dirty="0"/>
              <a:t>র</a:t>
            </a:r>
            <a:r>
              <a:rPr lang="en-US" dirty="0" err="1"/>
              <a:t>্ণ</a:t>
            </a:r>
            <a:r>
              <a:rPr lang="as-IN" dirty="0"/>
              <a:t>া</a:t>
            </a:r>
            <a:r>
              <a:rPr lang="en-US" dirty="0"/>
              <a:t>র</a:t>
            </a:r>
            <a:r>
              <a:rPr lang="as-IN" dirty="0"/>
              <a:t>ে</a:t>
            </a:r>
            <a:r>
              <a:rPr lang="en-US" dirty="0"/>
              <a:t> </a:t>
            </a:r>
            <a:r>
              <a:rPr lang="as-IN" dirty="0"/>
              <a:t>ছ</a:t>
            </a:r>
            <a:r>
              <a:rPr lang="en-US" dirty="0" err="1"/>
              <a:t>োট</a:t>
            </a:r>
            <a:r>
              <a:rPr lang="en-US" dirty="0"/>
              <a:t> </a:t>
            </a:r>
            <a:r>
              <a:rPr lang="as-IN" dirty="0"/>
              <a:t>আ</a:t>
            </a:r>
            <a:r>
              <a:rPr lang="en-US" dirty="0"/>
              <a:t>ক</a:t>
            </a:r>
            <a:r>
              <a:rPr lang="as-IN" dirty="0"/>
              <a:t>া</a:t>
            </a:r>
            <a:r>
              <a:rPr lang="en-US" dirty="0"/>
              <a:t>র</a:t>
            </a:r>
            <a:r>
              <a:rPr lang="as-IN" dirty="0"/>
              <a:t>ে</a:t>
            </a:r>
            <a:r>
              <a:rPr lang="en-US" dirty="0"/>
              <a:t>র </a:t>
            </a:r>
            <a:r>
              <a:rPr lang="as-IN" dirty="0"/>
              <a:t>স</a:t>
            </a:r>
            <a:r>
              <a:rPr lang="en-US" dirty="0"/>
              <a:t>্</a:t>
            </a:r>
            <a:r>
              <a:rPr lang="as-IN" dirty="0"/>
              <a:t>ল</a:t>
            </a:r>
            <a:r>
              <a:rPr lang="en-US" dirty="0" err="1"/>
              <a:t>াইডে</a:t>
            </a:r>
            <a:r>
              <a:rPr lang="en-US" dirty="0"/>
              <a:t> ক</a:t>
            </a:r>
            <a:r>
              <a:rPr lang="as-IN" dirty="0"/>
              <a:t>্</a:t>
            </a:r>
            <a:r>
              <a:rPr lang="en-US" dirty="0"/>
              <a:t>ল</a:t>
            </a:r>
            <a:r>
              <a:rPr lang="as-IN" dirty="0"/>
              <a:t>ি</a:t>
            </a:r>
            <a:r>
              <a:rPr lang="en-US" dirty="0"/>
              <a:t>ক </a:t>
            </a:r>
            <a:r>
              <a:rPr lang="as-IN" dirty="0"/>
              <a:t>ক</a:t>
            </a:r>
            <a:r>
              <a:rPr lang="en-US" dirty="0"/>
              <a:t>র</a:t>
            </a:r>
            <a:r>
              <a:rPr lang="as-IN" dirty="0"/>
              <a:t>ল</a:t>
            </a:r>
            <a:r>
              <a:rPr lang="en-US" dirty="0"/>
              <a:t>ে ঐ </a:t>
            </a:r>
            <a:r>
              <a:rPr lang="en-US" dirty="0" err="1"/>
              <a:t>স্লা</a:t>
            </a:r>
            <a:r>
              <a:rPr lang="as-IN" dirty="0"/>
              <a:t>ই</a:t>
            </a:r>
            <a:r>
              <a:rPr lang="en-US" dirty="0"/>
              <a:t>ড</a:t>
            </a:r>
            <a:r>
              <a:rPr lang="as-IN" dirty="0"/>
              <a:t>ে</a:t>
            </a:r>
            <a:r>
              <a:rPr lang="en-US" dirty="0"/>
              <a:t> </a:t>
            </a:r>
            <a:r>
              <a:rPr lang="as-IN" dirty="0"/>
              <a:t>য</a:t>
            </a:r>
            <a:r>
              <a:rPr lang="en-US" dirty="0"/>
              <a:t>ে</a:t>
            </a:r>
            <a:r>
              <a:rPr lang="as-IN" dirty="0"/>
              <a:t>ত</a:t>
            </a:r>
            <a:r>
              <a:rPr lang="en-US" dirty="0"/>
              <a:t>ে </a:t>
            </a:r>
            <a:r>
              <a:rPr lang="as-IN" dirty="0"/>
              <a:t>প</a:t>
            </a:r>
            <a:r>
              <a:rPr lang="en-US" dirty="0"/>
              <a:t>া</a:t>
            </a:r>
            <a:r>
              <a:rPr lang="as-IN" dirty="0"/>
              <a:t>র</a:t>
            </a:r>
            <a:r>
              <a:rPr lang="en-US" dirty="0"/>
              <a:t>ে</a:t>
            </a:r>
            <a:r>
              <a:rPr lang="as-IN" dirty="0"/>
              <a:t>ব</a:t>
            </a:r>
            <a:r>
              <a:rPr lang="en-US" dirty="0"/>
              <a:t>ে</a:t>
            </a:r>
            <a:r>
              <a:rPr lang="as-IN" dirty="0"/>
              <a:t>ন</a:t>
            </a:r>
            <a:r>
              <a:rPr lang="en-US" dirty="0"/>
              <a:t>। </a:t>
            </a:r>
            <a:r>
              <a:rPr lang="en-US" dirty="0" err="1"/>
              <a:t>স্লা</a:t>
            </a:r>
            <a:r>
              <a:rPr lang="as-IN" dirty="0"/>
              <a:t>ই</a:t>
            </a:r>
            <a:r>
              <a:rPr lang="en-US" dirty="0"/>
              <a:t>ড </a:t>
            </a:r>
            <a:r>
              <a:rPr lang="as-IN" dirty="0"/>
              <a:t>ন</a:t>
            </a:r>
            <a:r>
              <a:rPr lang="en-US" dirty="0"/>
              <a:t>ম</a:t>
            </a:r>
            <a:r>
              <a:rPr lang="as-IN" dirty="0"/>
              <a:t>্</a:t>
            </a:r>
            <a:r>
              <a:rPr lang="en-US" dirty="0"/>
              <a:t>ব</a:t>
            </a:r>
            <a:r>
              <a:rPr lang="as-IN" dirty="0"/>
              <a:t>র</a:t>
            </a:r>
            <a:r>
              <a:rPr lang="en-US" dirty="0"/>
              <a:t>-3 </a:t>
            </a:r>
            <a:r>
              <a:rPr lang="en-US" dirty="0" err="1"/>
              <a:t>এর</a:t>
            </a:r>
            <a:r>
              <a:rPr lang="en-US" dirty="0"/>
              <a:t> </a:t>
            </a:r>
            <a:r>
              <a:rPr lang="as-IN" dirty="0"/>
              <a:t>উ</a:t>
            </a:r>
            <a:r>
              <a:rPr lang="en-US" dirty="0" err="1"/>
              <a:t>দাহরণ</a:t>
            </a:r>
            <a:r>
              <a:rPr lang="en-US" dirty="0"/>
              <a:t> </a:t>
            </a:r>
            <a:r>
              <a:rPr lang="as-IN" dirty="0"/>
              <a:t>এ</a:t>
            </a:r>
            <a:r>
              <a:rPr lang="en-US" dirty="0"/>
              <a:t>ট</a:t>
            </a:r>
            <a:r>
              <a:rPr lang="as-IN" dirty="0"/>
              <a:t>ি</a:t>
            </a:r>
            <a:r>
              <a:rPr lang="en-US" dirty="0"/>
              <a:t>। </a:t>
            </a:r>
            <a:r>
              <a:rPr lang="as-IN" dirty="0"/>
              <a:t>অ</a:t>
            </a:r>
            <a:r>
              <a:rPr lang="en-US" dirty="0"/>
              <a:t>র</a:t>
            </a:r>
            <a:r>
              <a:rPr lang="as-IN" dirty="0"/>
              <a:t>্</a:t>
            </a:r>
            <a:r>
              <a:rPr lang="en-US" dirty="0"/>
              <a:t>থ</a:t>
            </a:r>
            <a:r>
              <a:rPr lang="as-IN" dirty="0"/>
              <a:t>া</a:t>
            </a:r>
            <a:r>
              <a:rPr lang="en-US" dirty="0"/>
              <a:t>ৎ 3</a:t>
            </a:r>
            <a:r>
              <a:rPr lang="as-IN" dirty="0"/>
              <a:t>ন</a:t>
            </a:r>
            <a:r>
              <a:rPr lang="en-US" dirty="0"/>
              <a:t>ম</a:t>
            </a:r>
            <a:r>
              <a:rPr lang="as-IN" dirty="0"/>
              <a:t>্</a:t>
            </a:r>
            <a:r>
              <a:rPr lang="en-US" dirty="0"/>
              <a:t>ব</a:t>
            </a:r>
            <a:r>
              <a:rPr lang="as-IN" dirty="0"/>
              <a:t>র</a:t>
            </a:r>
            <a:r>
              <a:rPr lang="en-US" dirty="0"/>
              <a:t> </a:t>
            </a:r>
            <a:r>
              <a:rPr lang="as-IN" dirty="0"/>
              <a:t>স</a:t>
            </a:r>
            <a:r>
              <a:rPr lang="en-US" dirty="0"/>
              <a:t>্</a:t>
            </a:r>
            <a:r>
              <a:rPr lang="as-IN" dirty="0"/>
              <a:t>ল</a:t>
            </a:r>
            <a:r>
              <a:rPr lang="en-US" dirty="0" err="1"/>
              <a:t>াইডটি</a:t>
            </a:r>
            <a:r>
              <a:rPr lang="en-US" dirty="0"/>
              <a:t> </a:t>
            </a:r>
            <a:r>
              <a:rPr lang="as-IN" dirty="0"/>
              <a:t>ক</a:t>
            </a:r>
            <a:r>
              <a:rPr lang="en-US" dirty="0"/>
              <a:t>ি</a:t>
            </a:r>
            <a:r>
              <a:rPr lang="as-IN" dirty="0"/>
              <a:t>ভ</a:t>
            </a:r>
            <a:r>
              <a:rPr lang="en-US" dirty="0"/>
              <a:t>া</a:t>
            </a:r>
            <a:r>
              <a:rPr lang="as-IN" dirty="0"/>
              <a:t>ব</a:t>
            </a:r>
            <a:r>
              <a:rPr lang="en-US" dirty="0"/>
              <a:t>ে </a:t>
            </a:r>
            <a:r>
              <a:rPr lang="as-IN" dirty="0"/>
              <a:t>স</a:t>
            </a:r>
            <a:r>
              <a:rPr lang="en-US" dirty="0"/>
              <a:t>া</a:t>
            </a:r>
            <a:r>
              <a:rPr lang="as-IN" dirty="0"/>
              <a:t>জ</a:t>
            </a:r>
            <a:r>
              <a:rPr lang="en-US" dirty="0"/>
              <a:t>া</a:t>
            </a:r>
            <a:r>
              <a:rPr lang="as-IN" dirty="0"/>
              <a:t>ব</a:t>
            </a:r>
            <a:r>
              <a:rPr lang="en-US" dirty="0"/>
              <a:t>ে </a:t>
            </a:r>
            <a:r>
              <a:rPr lang="as-IN" dirty="0"/>
              <a:t>ত</a:t>
            </a:r>
            <a:r>
              <a:rPr lang="en-US" dirty="0"/>
              <a:t>া</a:t>
            </a:r>
            <a:r>
              <a:rPr lang="as-IN" dirty="0"/>
              <a:t>র</a:t>
            </a:r>
            <a:r>
              <a:rPr lang="en-US" dirty="0"/>
              <a:t> </a:t>
            </a:r>
            <a:r>
              <a:rPr lang="en-US" dirty="0" err="1"/>
              <a:t>উদাহরণ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CABFD6-564E-48BD-8B06-34796CC3266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533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উপরে</a:t>
            </a:r>
            <a:r>
              <a:rPr lang="en-US" dirty="0"/>
              <a:t> </a:t>
            </a:r>
            <a:r>
              <a:rPr lang="en-US" dirty="0" err="1"/>
              <a:t>ডান</a:t>
            </a:r>
            <a:r>
              <a:rPr lang="en-US" dirty="0"/>
              <a:t> </a:t>
            </a:r>
            <a:r>
              <a:rPr lang="en-US" dirty="0" err="1"/>
              <a:t>পাশে</a:t>
            </a:r>
            <a:r>
              <a:rPr lang="en-US" dirty="0"/>
              <a:t> ক</a:t>
            </a:r>
            <a:r>
              <a:rPr lang="as-IN" dirty="0"/>
              <a:t>র</a:t>
            </a:r>
            <a:r>
              <a:rPr lang="en-US" dirty="0" err="1"/>
              <a:t>্ণ</a:t>
            </a:r>
            <a:r>
              <a:rPr lang="as-IN" dirty="0"/>
              <a:t>া</a:t>
            </a:r>
            <a:r>
              <a:rPr lang="en-US" dirty="0"/>
              <a:t>র</a:t>
            </a:r>
            <a:r>
              <a:rPr lang="as-IN" dirty="0"/>
              <a:t>ে</a:t>
            </a:r>
            <a:r>
              <a:rPr lang="en-US" dirty="0"/>
              <a:t> </a:t>
            </a:r>
            <a:r>
              <a:rPr lang="as-IN" dirty="0"/>
              <a:t>ছ</a:t>
            </a:r>
            <a:r>
              <a:rPr lang="en-US" dirty="0" err="1"/>
              <a:t>োট</a:t>
            </a:r>
            <a:r>
              <a:rPr lang="en-US" dirty="0"/>
              <a:t> </a:t>
            </a:r>
            <a:r>
              <a:rPr lang="as-IN" dirty="0"/>
              <a:t>আ</a:t>
            </a:r>
            <a:r>
              <a:rPr lang="en-US" dirty="0"/>
              <a:t>ক</a:t>
            </a:r>
            <a:r>
              <a:rPr lang="as-IN" dirty="0"/>
              <a:t>া</a:t>
            </a:r>
            <a:r>
              <a:rPr lang="en-US" dirty="0"/>
              <a:t>র</a:t>
            </a:r>
            <a:r>
              <a:rPr lang="as-IN" dirty="0"/>
              <a:t>ে</a:t>
            </a:r>
            <a:r>
              <a:rPr lang="en-US" dirty="0"/>
              <a:t>র </a:t>
            </a:r>
            <a:r>
              <a:rPr lang="as-IN" dirty="0"/>
              <a:t>স</a:t>
            </a:r>
            <a:r>
              <a:rPr lang="en-US" dirty="0"/>
              <a:t>্</a:t>
            </a:r>
            <a:r>
              <a:rPr lang="as-IN" dirty="0"/>
              <a:t>ল</a:t>
            </a:r>
            <a:r>
              <a:rPr lang="en-US" dirty="0" err="1"/>
              <a:t>াইডে</a:t>
            </a:r>
            <a:r>
              <a:rPr lang="en-US" dirty="0"/>
              <a:t> ক</a:t>
            </a:r>
            <a:r>
              <a:rPr lang="as-IN" dirty="0"/>
              <a:t>্</a:t>
            </a:r>
            <a:r>
              <a:rPr lang="en-US" dirty="0"/>
              <a:t>ল</a:t>
            </a:r>
            <a:r>
              <a:rPr lang="as-IN" dirty="0"/>
              <a:t>ি</a:t>
            </a:r>
            <a:r>
              <a:rPr lang="en-US" dirty="0"/>
              <a:t>ক </a:t>
            </a:r>
            <a:r>
              <a:rPr lang="as-IN" dirty="0"/>
              <a:t>ক</a:t>
            </a:r>
            <a:r>
              <a:rPr lang="en-US" dirty="0"/>
              <a:t>র</a:t>
            </a:r>
            <a:r>
              <a:rPr lang="as-IN" dirty="0"/>
              <a:t>ল</a:t>
            </a:r>
            <a:r>
              <a:rPr lang="en-US" dirty="0"/>
              <a:t>ে ঐ </a:t>
            </a:r>
            <a:r>
              <a:rPr lang="en-US" dirty="0" err="1"/>
              <a:t>স্লা</a:t>
            </a:r>
            <a:r>
              <a:rPr lang="as-IN" dirty="0"/>
              <a:t>ই</a:t>
            </a:r>
            <a:r>
              <a:rPr lang="en-US" dirty="0"/>
              <a:t>ড</a:t>
            </a:r>
            <a:r>
              <a:rPr lang="as-IN" dirty="0"/>
              <a:t>ে</a:t>
            </a:r>
            <a:r>
              <a:rPr lang="en-US" dirty="0"/>
              <a:t> </a:t>
            </a:r>
            <a:r>
              <a:rPr lang="as-IN" dirty="0"/>
              <a:t>য</a:t>
            </a:r>
            <a:r>
              <a:rPr lang="en-US" dirty="0"/>
              <a:t>ে</a:t>
            </a:r>
            <a:r>
              <a:rPr lang="as-IN" dirty="0"/>
              <a:t>ত</a:t>
            </a:r>
            <a:r>
              <a:rPr lang="en-US" dirty="0"/>
              <a:t>ে </a:t>
            </a:r>
            <a:r>
              <a:rPr lang="as-IN" dirty="0"/>
              <a:t>প</a:t>
            </a:r>
            <a:r>
              <a:rPr lang="en-US" dirty="0"/>
              <a:t>া</a:t>
            </a:r>
            <a:r>
              <a:rPr lang="as-IN" dirty="0"/>
              <a:t>র</a:t>
            </a:r>
            <a:r>
              <a:rPr lang="en-US" dirty="0"/>
              <a:t>ে</a:t>
            </a:r>
            <a:r>
              <a:rPr lang="as-IN" dirty="0"/>
              <a:t>ব</a:t>
            </a:r>
            <a:r>
              <a:rPr lang="en-US" dirty="0"/>
              <a:t>ে</a:t>
            </a:r>
            <a:r>
              <a:rPr lang="as-IN" dirty="0"/>
              <a:t>ন</a:t>
            </a:r>
            <a:r>
              <a:rPr lang="en-US" dirty="0"/>
              <a:t>। </a:t>
            </a:r>
            <a:r>
              <a:rPr lang="en-US" dirty="0" err="1"/>
              <a:t>স্লা</a:t>
            </a:r>
            <a:r>
              <a:rPr lang="as-IN" dirty="0"/>
              <a:t>ই</a:t>
            </a:r>
            <a:r>
              <a:rPr lang="en-US" dirty="0"/>
              <a:t>ড </a:t>
            </a:r>
            <a:r>
              <a:rPr lang="as-IN" dirty="0"/>
              <a:t>ন</a:t>
            </a:r>
            <a:r>
              <a:rPr lang="en-US" dirty="0"/>
              <a:t>ম</a:t>
            </a:r>
            <a:r>
              <a:rPr lang="as-IN" dirty="0"/>
              <a:t>্</a:t>
            </a:r>
            <a:r>
              <a:rPr lang="en-US" dirty="0"/>
              <a:t>ব</a:t>
            </a:r>
            <a:r>
              <a:rPr lang="as-IN" dirty="0"/>
              <a:t>র</a:t>
            </a:r>
            <a:r>
              <a:rPr lang="en-US" dirty="0"/>
              <a:t>-৪ </a:t>
            </a:r>
            <a:r>
              <a:rPr lang="en-US" dirty="0" err="1"/>
              <a:t>এর</a:t>
            </a:r>
            <a:r>
              <a:rPr lang="en-US" dirty="0"/>
              <a:t> </a:t>
            </a:r>
            <a:r>
              <a:rPr lang="as-IN" dirty="0"/>
              <a:t>উ</a:t>
            </a:r>
            <a:r>
              <a:rPr lang="en-US" dirty="0" err="1"/>
              <a:t>দাহরণ</a:t>
            </a:r>
            <a:r>
              <a:rPr lang="en-US" dirty="0"/>
              <a:t> </a:t>
            </a:r>
            <a:r>
              <a:rPr lang="as-IN" dirty="0"/>
              <a:t>এ</a:t>
            </a:r>
            <a:r>
              <a:rPr lang="en-US" dirty="0"/>
              <a:t>ট</a:t>
            </a:r>
            <a:r>
              <a:rPr lang="as-IN" dirty="0"/>
              <a:t>ি</a:t>
            </a:r>
            <a:r>
              <a:rPr lang="en-US" dirty="0"/>
              <a:t>। </a:t>
            </a:r>
            <a:r>
              <a:rPr lang="as-IN" dirty="0"/>
              <a:t>অ</a:t>
            </a:r>
            <a:r>
              <a:rPr lang="en-US" dirty="0"/>
              <a:t>র</a:t>
            </a:r>
            <a:r>
              <a:rPr lang="as-IN" dirty="0"/>
              <a:t>্</a:t>
            </a:r>
            <a:r>
              <a:rPr lang="en-US" dirty="0"/>
              <a:t>থ</a:t>
            </a:r>
            <a:r>
              <a:rPr lang="as-IN" dirty="0"/>
              <a:t>া</a:t>
            </a:r>
            <a:r>
              <a:rPr lang="en-US" dirty="0"/>
              <a:t>ৎ </a:t>
            </a:r>
            <a:r>
              <a:rPr lang="as-IN" dirty="0"/>
              <a:t>৪</a:t>
            </a:r>
            <a:r>
              <a:rPr lang="en-US" dirty="0"/>
              <a:t> </a:t>
            </a:r>
            <a:r>
              <a:rPr lang="as-IN" dirty="0"/>
              <a:t>ন</a:t>
            </a:r>
            <a:r>
              <a:rPr lang="en-US" dirty="0"/>
              <a:t>ম</a:t>
            </a:r>
            <a:r>
              <a:rPr lang="as-IN" dirty="0"/>
              <a:t>্</a:t>
            </a:r>
            <a:r>
              <a:rPr lang="en-US" dirty="0"/>
              <a:t>ব</a:t>
            </a:r>
            <a:r>
              <a:rPr lang="as-IN" dirty="0"/>
              <a:t>র</a:t>
            </a:r>
            <a:r>
              <a:rPr lang="en-US" dirty="0"/>
              <a:t> </a:t>
            </a:r>
            <a:r>
              <a:rPr lang="as-IN" dirty="0"/>
              <a:t>স</a:t>
            </a:r>
            <a:r>
              <a:rPr lang="en-US" dirty="0"/>
              <a:t>্</a:t>
            </a:r>
            <a:r>
              <a:rPr lang="as-IN" dirty="0"/>
              <a:t>ল</a:t>
            </a:r>
            <a:r>
              <a:rPr lang="en-US" dirty="0" err="1"/>
              <a:t>াইডটি</a:t>
            </a:r>
            <a:r>
              <a:rPr lang="en-US" dirty="0"/>
              <a:t> </a:t>
            </a:r>
            <a:r>
              <a:rPr lang="as-IN" dirty="0"/>
              <a:t>ক</a:t>
            </a:r>
            <a:r>
              <a:rPr lang="en-US" dirty="0"/>
              <a:t>ি</a:t>
            </a:r>
            <a:r>
              <a:rPr lang="as-IN" dirty="0"/>
              <a:t>ভ</a:t>
            </a:r>
            <a:r>
              <a:rPr lang="en-US" dirty="0"/>
              <a:t>া</a:t>
            </a:r>
            <a:r>
              <a:rPr lang="as-IN" dirty="0"/>
              <a:t>ব</a:t>
            </a:r>
            <a:r>
              <a:rPr lang="en-US" dirty="0"/>
              <a:t>ে </a:t>
            </a:r>
            <a:r>
              <a:rPr lang="as-IN" dirty="0"/>
              <a:t>স</a:t>
            </a:r>
            <a:r>
              <a:rPr lang="en-US" dirty="0"/>
              <a:t>া</a:t>
            </a:r>
            <a:r>
              <a:rPr lang="as-IN" dirty="0"/>
              <a:t>জ</a:t>
            </a:r>
            <a:r>
              <a:rPr lang="en-US" dirty="0"/>
              <a:t>া</a:t>
            </a:r>
            <a:r>
              <a:rPr lang="as-IN" dirty="0"/>
              <a:t>ব</a:t>
            </a:r>
            <a:r>
              <a:rPr lang="en-US" dirty="0"/>
              <a:t>ে </a:t>
            </a:r>
            <a:r>
              <a:rPr lang="as-IN" dirty="0"/>
              <a:t>ত</a:t>
            </a:r>
            <a:r>
              <a:rPr lang="en-US" dirty="0"/>
              <a:t>া</a:t>
            </a:r>
            <a:r>
              <a:rPr lang="as-IN" dirty="0"/>
              <a:t>র</a:t>
            </a:r>
            <a:r>
              <a:rPr lang="en-US" dirty="0"/>
              <a:t> </a:t>
            </a:r>
            <a:r>
              <a:rPr lang="en-US" dirty="0" err="1"/>
              <a:t>উদাহরণ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CABFD6-564E-48BD-8B06-34796CC3266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541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উপরে</a:t>
            </a:r>
            <a:r>
              <a:rPr lang="en-US" dirty="0"/>
              <a:t> </a:t>
            </a:r>
            <a:r>
              <a:rPr lang="en-US" dirty="0" err="1"/>
              <a:t>ডান</a:t>
            </a:r>
            <a:r>
              <a:rPr lang="en-US" dirty="0"/>
              <a:t> </a:t>
            </a:r>
            <a:r>
              <a:rPr lang="en-US" dirty="0" err="1"/>
              <a:t>পাশে</a:t>
            </a:r>
            <a:r>
              <a:rPr lang="en-US" dirty="0"/>
              <a:t> ক</a:t>
            </a:r>
            <a:r>
              <a:rPr lang="as-IN" dirty="0"/>
              <a:t>র</a:t>
            </a:r>
            <a:r>
              <a:rPr lang="en-US" dirty="0" err="1"/>
              <a:t>্ণ</a:t>
            </a:r>
            <a:r>
              <a:rPr lang="as-IN" dirty="0"/>
              <a:t>া</a:t>
            </a:r>
            <a:r>
              <a:rPr lang="en-US" dirty="0"/>
              <a:t>র</a:t>
            </a:r>
            <a:r>
              <a:rPr lang="as-IN" dirty="0"/>
              <a:t>ে</a:t>
            </a:r>
            <a:r>
              <a:rPr lang="en-US" dirty="0"/>
              <a:t> </a:t>
            </a:r>
            <a:r>
              <a:rPr lang="as-IN" dirty="0"/>
              <a:t>ছ</a:t>
            </a:r>
            <a:r>
              <a:rPr lang="en-US" dirty="0" err="1"/>
              <a:t>োট</a:t>
            </a:r>
            <a:r>
              <a:rPr lang="en-US" dirty="0"/>
              <a:t> </a:t>
            </a:r>
            <a:r>
              <a:rPr lang="as-IN" dirty="0"/>
              <a:t>আ</a:t>
            </a:r>
            <a:r>
              <a:rPr lang="en-US" dirty="0"/>
              <a:t>ক</a:t>
            </a:r>
            <a:r>
              <a:rPr lang="as-IN" dirty="0"/>
              <a:t>া</a:t>
            </a:r>
            <a:r>
              <a:rPr lang="en-US" dirty="0"/>
              <a:t>র</a:t>
            </a:r>
            <a:r>
              <a:rPr lang="as-IN" dirty="0"/>
              <a:t>ে</a:t>
            </a:r>
            <a:r>
              <a:rPr lang="en-US" dirty="0"/>
              <a:t>র </a:t>
            </a:r>
            <a:r>
              <a:rPr lang="as-IN" dirty="0"/>
              <a:t>স</a:t>
            </a:r>
            <a:r>
              <a:rPr lang="en-US" dirty="0"/>
              <a:t>্</a:t>
            </a:r>
            <a:r>
              <a:rPr lang="as-IN" dirty="0"/>
              <a:t>ল</a:t>
            </a:r>
            <a:r>
              <a:rPr lang="en-US" dirty="0" err="1"/>
              <a:t>াইডে</a:t>
            </a:r>
            <a:r>
              <a:rPr lang="en-US" dirty="0"/>
              <a:t> ক</a:t>
            </a:r>
            <a:r>
              <a:rPr lang="as-IN" dirty="0"/>
              <a:t>্</a:t>
            </a:r>
            <a:r>
              <a:rPr lang="en-US" dirty="0"/>
              <a:t>ল</a:t>
            </a:r>
            <a:r>
              <a:rPr lang="as-IN" dirty="0"/>
              <a:t>ি</a:t>
            </a:r>
            <a:r>
              <a:rPr lang="en-US" dirty="0"/>
              <a:t>ক </a:t>
            </a:r>
            <a:r>
              <a:rPr lang="as-IN" dirty="0"/>
              <a:t>ক</a:t>
            </a:r>
            <a:r>
              <a:rPr lang="en-US" dirty="0"/>
              <a:t>র</a:t>
            </a:r>
            <a:r>
              <a:rPr lang="as-IN" dirty="0"/>
              <a:t>ল</a:t>
            </a:r>
            <a:r>
              <a:rPr lang="en-US" dirty="0"/>
              <a:t>ে ঐ </a:t>
            </a:r>
            <a:r>
              <a:rPr lang="en-US" dirty="0" err="1"/>
              <a:t>স্লা</a:t>
            </a:r>
            <a:r>
              <a:rPr lang="as-IN" dirty="0"/>
              <a:t>ই</a:t>
            </a:r>
            <a:r>
              <a:rPr lang="en-US" dirty="0"/>
              <a:t>ড</a:t>
            </a:r>
            <a:r>
              <a:rPr lang="as-IN" dirty="0"/>
              <a:t>ে</a:t>
            </a:r>
            <a:r>
              <a:rPr lang="en-US" dirty="0"/>
              <a:t> </a:t>
            </a:r>
            <a:r>
              <a:rPr lang="as-IN" dirty="0"/>
              <a:t>য</a:t>
            </a:r>
            <a:r>
              <a:rPr lang="en-US" dirty="0"/>
              <a:t>ে</a:t>
            </a:r>
            <a:r>
              <a:rPr lang="as-IN" dirty="0"/>
              <a:t>ত</a:t>
            </a:r>
            <a:r>
              <a:rPr lang="en-US" dirty="0"/>
              <a:t>ে </a:t>
            </a:r>
            <a:r>
              <a:rPr lang="as-IN" dirty="0"/>
              <a:t>প</a:t>
            </a:r>
            <a:r>
              <a:rPr lang="en-US" dirty="0"/>
              <a:t>া</a:t>
            </a:r>
            <a:r>
              <a:rPr lang="as-IN" dirty="0"/>
              <a:t>র</a:t>
            </a:r>
            <a:r>
              <a:rPr lang="en-US" dirty="0"/>
              <a:t>ে</a:t>
            </a:r>
            <a:r>
              <a:rPr lang="as-IN" dirty="0"/>
              <a:t>ব</a:t>
            </a:r>
            <a:r>
              <a:rPr lang="en-US" dirty="0"/>
              <a:t>ে</a:t>
            </a:r>
            <a:r>
              <a:rPr lang="as-IN" dirty="0"/>
              <a:t>ন</a:t>
            </a:r>
            <a:r>
              <a:rPr lang="en-US" dirty="0"/>
              <a:t>। </a:t>
            </a:r>
            <a:r>
              <a:rPr lang="en-US" dirty="0" err="1"/>
              <a:t>স্লা</a:t>
            </a:r>
            <a:r>
              <a:rPr lang="as-IN" dirty="0"/>
              <a:t>ই</a:t>
            </a:r>
            <a:r>
              <a:rPr lang="en-US" dirty="0"/>
              <a:t>ড </a:t>
            </a:r>
            <a:r>
              <a:rPr lang="as-IN" dirty="0"/>
              <a:t>ন</a:t>
            </a:r>
            <a:r>
              <a:rPr lang="en-US" dirty="0"/>
              <a:t>ম</a:t>
            </a:r>
            <a:r>
              <a:rPr lang="as-IN" dirty="0"/>
              <a:t>্</a:t>
            </a:r>
            <a:r>
              <a:rPr lang="en-US" dirty="0"/>
              <a:t>ব</a:t>
            </a:r>
            <a:r>
              <a:rPr lang="as-IN" dirty="0"/>
              <a:t>র</a:t>
            </a:r>
            <a:r>
              <a:rPr lang="en-US" dirty="0"/>
              <a:t>-৫ </a:t>
            </a:r>
            <a:r>
              <a:rPr lang="en-US" dirty="0" err="1"/>
              <a:t>এর</a:t>
            </a:r>
            <a:r>
              <a:rPr lang="en-US" dirty="0"/>
              <a:t> </a:t>
            </a:r>
            <a:r>
              <a:rPr lang="as-IN" dirty="0"/>
              <a:t>উ</a:t>
            </a:r>
            <a:r>
              <a:rPr lang="en-US" dirty="0" err="1"/>
              <a:t>দাহরণ</a:t>
            </a:r>
            <a:r>
              <a:rPr lang="en-US" dirty="0"/>
              <a:t> </a:t>
            </a:r>
            <a:r>
              <a:rPr lang="as-IN" dirty="0"/>
              <a:t>এ</a:t>
            </a:r>
            <a:r>
              <a:rPr lang="en-US" dirty="0"/>
              <a:t>ট</a:t>
            </a:r>
            <a:r>
              <a:rPr lang="as-IN" dirty="0"/>
              <a:t>ি</a:t>
            </a:r>
            <a:r>
              <a:rPr lang="en-US" dirty="0"/>
              <a:t>। </a:t>
            </a:r>
            <a:r>
              <a:rPr lang="as-IN" dirty="0"/>
              <a:t>অ</a:t>
            </a:r>
            <a:r>
              <a:rPr lang="en-US" dirty="0"/>
              <a:t>র</a:t>
            </a:r>
            <a:r>
              <a:rPr lang="as-IN" dirty="0"/>
              <a:t>্</a:t>
            </a:r>
            <a:r>
              <a:rPr lang="en-US" dirty="0"/>
              <a:t>থ</a:t>
            </a:r>
            <a:r>
              <a:rPr lang="as-IN" dirty="0"/>
              <a:t>া</a:t>
            </a:r>
            <a:r>
              <a:rPr lang="en-US" dirty="0"/>
              <a:t>ৎ </a:t>
            </a:r>
            <a:r>
              <a:rPr lang="as-IN" dirty="0"/>
              <a:t>৫</a:t>
            </a:r>
            <a:r>
              <a:rPr lang="en-US" dirty="0"/>
              <a:t> </a:t>
            </a:r>
            <a:r>
              <a:rPr lang="as-IN" dirty="0"/>
              <a:t>ন</a:t>
            </a:r>
            <a:r>
              <a:rPr lang="en-US" dirty="0"/>
              <a:t>ম</a:t>
            </a:r>
            <a:r>
              <a:rPr lang="as-IN" dirty="0"/>
              <a:t>্</a:t>
            </a:r>
            <a:r>
              <a:rPr lang="en-US" dirty="0"/>
              <a:t>ব</a:t>
            </a:r>
            <a:r>
              <a:rPr lang="as-IN" dirty="0"/>
              <a:t>র</a:t>
            </a:r>
            <a:r>
              <a:rPr lang="en-US" dirty="0"/>
              <a:t> </a:t>
            </a:r>
            <a:r>
              <a:rPr lang="as-IN" dirty="0"/>
              <a:t>স</a:t>
            </a:r>
            <a:r>
              <a:rPr lang="en-US" dirty="0"/>
              <a:t>্</a:t>
            </a:r>
            <a:r>
              <a:rPr lang="as-IN" dirty="0"/>
              <a:t>ল</a:t>
            </a:r>
            <a:r>
              <a:rPr lang="en-US" dirty="0" err="1"/>
              <a:t>াইডটি</a:t>
            </a:r>
            <a:r>
              <a:rPr lang="en-US" dirty="0"/>
              <a:t> </a:t>
            </a:r>
            <a:r>
              <a:rPr lang="as-IN" dirty="0"/>
              <a:t>ক</a:t>
            </a:r>
            <a:r>
              <a:rPr lang="en-US" dirty="0"/>
              <a:t>ি</a:t>
            </a:r>
            <a:r>
              <a:rPr lang="as-IN" dirty="0"/>
              <a:t>ভ</a:t>
            </a:r>
            <a:r>
              <a:rPr lang="en-US" dirty="0"/>
              <a:t>া</a:t>
            </a:r>
            <a:r>
              <a:rPr lang="as-IN" dirty="0"/>
              <a:t>ব</a:t>
            </a:r>
            <a:r>
              <a:rPr lang="en-US" dirty="0"/>
              <a:t>ে </a:t>
            </a:r>
            <a:r>
              <a:rPr lang="as-IN" dirty="0"/>
              <a:t>স</a:t>
            </a:r>
            <a:r>
              <a:rPr lang="en-US" dirty="0"/>
              <a:t>া</a:t>
            </a:r>
            <a:r>
              <a:rPr lang="as-IN" dirty="0"/>
              <a:t>জ</a:t>
            </a:r>
            <a:r>
              <a:rPr lang="en-US" dirty="0"/>
              <a:t>া</a:t>
            </a:r>
            <a:r>
              <a:rPr lang="as-IN" dirty="0"/>
              <a:t>ব</a:t>
            </a:r>
            <a:r>
              <a:rPr lang="en-US" dirty="0"/>
              <a:t>ে </a:t>
            </a:r>
            <a:r>
              <a:rPr lang="as-IN" dirty="0"/>
              <a:t>ত</a:t>
            </a:r>
            <a:r>
              <a:rPr lang="en-US" dirty="0"/>
              <a:t>া</a:t>
            </a:r>
            <a:r>
              <a:rPr lang="as-IN" dirty="0"/>
              <a:t>র</a:t>
            </a:r>
            <a:r>
              <a:rPr lang="en-US" dirty="0"/>
              <a:t> </a:t>
            </a:r>
            <a:r>
              <a:rPr lang="en-US" dirty="0" err="1"/>
              <a:t>উদাহরণ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CABFD6-564E-48BD-8B06-34796CC3266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549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উপরে</a:t>
            </a:r>
            <a:r>
              <a:rPr lang="en-US" sz="1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r>
              <a:rPr lang="en-US" sz="1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11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11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1100" dirty="0" err="1">
                <a:latin typeface="NikoshBAN" panose="02000000000000000000" pitchFamily="2" charset="0"/>
                <a:cs typeface="NikoshBAN" panose="02000000000000000000" pitchFamily="2" charset="0"/>
              </a:rPr>
              <a:t>্ণ</a:t>
            </a:r>
            <a:r>
              <a:rPr lang="as-IN" sz="11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11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11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1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1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1100" dirty="0" err="1">
                <a:latin typeface="NikoshBAN" panose="02000000000000000000" pitchFamily="2" charset="0"/>
                <a:cs typeface="NikoshBAN" panose="02000000000000000000" pitchFamily="2" charset="0"/>
              </a:rPr>
              <a:t>োট</a:t>
            </a:r>
            <a:r>
              <a:rPr lang="en-US" sz="1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1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11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11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11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11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11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11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11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11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1100" dirty="0" err="1">
                <a:latin typeface="NikoshBAN" panose="02000000000000000000" pitchFamily="2" charset="0"/>
                <a:cs typeface="NikoshBAN" panose="02000000000000000000" pitchFamily="2" charset="0"/>
              </a:rPr>
              <a:t>াইডে</a:t>
            </a:r>
            <a:r>
              <a:rPr lang="en-US" sz="11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11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11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11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11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11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11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11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1100" dirty="0">
                <a:latin typeface="NikoshBAN" panose="02000000000000000000" pitchFamily="2" charset="0"/>
                <a:cs typeface="NikoshBAN" panose="02000000000000000000" pitchFamily="2" charset="0"/>
              </a:rPr>
              <a:t>ে ঐ </a:t>
            </a:r>
            <a:r>
              <a:rPr lang="en-US" sz="11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স্লা</a:t>
            </a:r>
            <a:r>
              <a:rPr lang="as-IN" sz="11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11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11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1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1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11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11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11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11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11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1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11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11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11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11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11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1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স্লা</a:t>
            </a:r>
            <a:r>
              <a:rPr lang="as-IN" sz="11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1100" dirty="0">
                <a:latin typeface="NikoshBAN" panose="02000000000000000000" pitchFamily="2" charset="0"/>
                <a:cs typeface="NikoshBAN" panose="02000000000000000000" pitchFamily="2" charset="0"/>
              </a:rPr>
              <a:t>ড </a:t>
            </a:r>
            <a:r>
              <a:rPr lang="as-IN" sz="11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11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11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11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11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1100" dirty="0">
                <a:latin typeface="NikoshBAN" panose="02000000000000000000" pitchFamily="2" charset="0"/>
                <a:cs typeface="NikoshBAN" panose="02000000000000000000" pitchFamily="2" charset="0"/>
              </a:rPr>
              <a:t>-৬ </a:t>
            </a:r>
            <a:r>
              <a:rPr lang="en-US" sz="11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1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1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11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দাহরণ</a:t>
            </a:r>
            <a:r>
              <a:rPr lang="en-US" sz="1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1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11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11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11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11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11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11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11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11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11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as-IN" sz="11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1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1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11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11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11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11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1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1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11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11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1100" dirty="0" err="1">
                <a:latin typeface="NikoshBAN" panose="02000000000000000000" pitchFamily="2" charset="0"/>
                <a:cs typeface="NikoshBAN" panose="02000000000000000000" pitchFamily="2" charset="0"/>
              </a:rPr>
              <a:t>াইডটি</a:t>
            </a:r>
            <a:r>
              <a:rPr lang="en-US" sz="1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1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11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11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11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1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11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11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11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1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11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1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11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11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11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1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1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endParaRPr lang="en-US" sz="1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CABFD6-564E-48BD-8B06-34796CC3266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279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F0284-EE8C-47E4-B5E5-A6355159DA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FB4FBA-120B-4F2B-875D-ABCB6C4853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5B8630-25D8-46A3-8EAF-2C9318D7E8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3819E9-26A5-47EA-A601-8468F0B3A62F}" type="datetimeFigureOut">
              <a:rPr lang="en-US" smtClean="0"/>
              <a:t>13-Oct-19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887EC4-B0C6-4F94-A368-A4366957A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52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712A7-7DE3-4B85-8282-860DE9784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57E30E-2371-4982-8327-2E56112D38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2393CB-9FE1-446D-8D28-8698555D98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3819E9-26A5-47EA-A601-8468F0B3A62F}" type="datetimeFigureOut">
              <a:rPr lang="en-US" smtClean="0"/>
              <a:t>13-Oct-19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F3D64-4BE9-40EF-AB1D-8693FFF22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0646F5-F9C2-46E0-B87E-6EFB79D44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D57C0D-FEE0-4CB1-B970-61B702EFE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904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694ED8-AE8C-4F59-A570-B7C8BAF348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E9DEBB-34A0-49E0-A480-4DDBC0E972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E8CC27-8AE1-4A88-80A7-DB1E7FF77D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3819E9-26A5-47EA-A601-8468F0B3A62F}" type="datetimeFigureOut">
              <a:rPr lang="en-US" smtClean="0"/>
              <a:t>13-Oct-19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856C07-6A0E-4534-8C61-2874DB89B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79B6AC-E53E-42DB-BA3F-5E9EBFEBA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D57C0D-FEE0-4CB1-B970-61B702EFE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022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D79AF-38EF-4781-B372-2AF7E50A3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24760-F23B-4D5D-9186-D7B66A344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1D3F08-0B23-4644-ABC0-A06374EB04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3819E9-26A5-47EA-A601-8468F0B3A62F}" type="datetimeFigureOut">
              <a:rPr lang="en-US" smtClean="0"/>
              <a:t>13-Oct-19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BDD60-17FD-4C22-9334-559D51F1C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182469-FDE3-466C-A5B1-F3191DE12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D57C0D-FEE0-4CB1-B970-61B702EFE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223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84C10-377D-4282-B1FD-B48839E0E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97B42F-5085-4376-A54A-841E0A743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07BCC-9F19-4E02-A3AE-40CC3CACAD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3819E9-26A5-47EA-A601-8468F0B3A62F}" type="datetimeFigureOut">
              <a:rPr lang="en-US" smtClean="0"/>
              <a:t>13-Oct-19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346B4B-713F-4960-BB20-0F280A6AC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C81372-ACFB-47EF-A145-6A9875E78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D57C0D-FEE0-4CB1-B970-61B702EFE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147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371B2-7D38-46EE-AF53-B6E9A6450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9D8AC-DD13-4E7C-AE50-AA08117EA7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B0803A-5D41-44E1-995E-6F9C196746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725160-EA0D-4743-B611-B9061B3FC3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3819E9-26A5-47EA-A601-8468F0B3A62F}" type="datetimeFigureOut">
              <a:rPr lang="en-US" smtClean="0"/>
              <a:t>13-Oct-19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87CD4B-170C-4A12-9289-CDF978E58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1E2BA1-B6E2-41E2-8A11-25F7A289D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D57C0D-FEE0-4CB1-B970-61B702EFE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332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770AC-8765-49E1-89B1-F3E3F08DD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479C1-4212-431C-8FD3-0500C2DCB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F88BA5-A6E6-4BF2-850A-B8E11B6FA8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05FC5D-3A0E-489F-8CB8-17D37A5F62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0713D1-EDC9-4B67-913E-A054C3ED8F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F64170-AD06-43BF-AEC4-7FA85382AA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3819E9-26A5-47EA-A601-8468F0B3A62F}" type="datetimeFigureOut">
              <a:rPr lang="en-US" smtClean="0"/>
              <a:t>13-Oct-19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6CA5CD-E184-4B73-BA25-8AA395402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1C4CAC-A4C5-428C-97C3-685858168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D57C0D-FEE0-4CB1-B970-61B702EFE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866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BB9BC-57B3-4170-B04D-A46EA743D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4750B7-D36C-4F93-BCE2-3849F64C8C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3819E9-26A5-47EA-A601-8468F0B3A62F}" type="datetimeFigureOut">
              <a:rPr lang="en-US" smtClean="0"/>
              <a:t>13-Oct-19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1E37E8-C36D-4129-8EF5-44404A1FD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37CE1-F7A1-4D03-8D12-4A1AB027C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D57C0D-FEE0-4CB1-B970-61B702EFE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310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8AC066-66B9-4048-B803-976670F5C8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3819E9-26A5-47EA-A601-8468F0B3A62F}" type="datetimeFigureOut">
              <a:rPr lang="en-US" smtClean="0"/>
              <a:t>13-Oct-19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F23AA1-3C16-4205-AA57-07291EDE5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B6017-93E8-4E94-BDBA-1708DF525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D57C0D-FEE0-4CB1-B970-61B702EFE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477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07AAE-5187-46DB-A749-F20E8D500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02E58-FD34-4B47-AFF0-8E0282BA1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45A745-4D1C-4900-94DA-98D1243FAC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625BE0-3CB3-4E2A-BEB1-5D60735888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3819E9-26A5-47EA-A601-8468F0B3A62F}" type="datetimeFigureOut">
              <a:rPr lang="en-US" smtClean="0"/>
              <a:t>13-Oct-19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509999-7CDE-43D2-BE10-8D2457476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BCD9E8-041C-44EC-B7ED-EAD9822FF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D57C0D-FEE0-4CB1-B970-61B702EFE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10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37A16-D633-4439-83BD-7792B3371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741955-D5CA-47DF-930C-5C3820828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F98B2-92A9-453A-9F56-991FC5273C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AEDF5-B15B-4E83-A975-A6E863B871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3819E9-26A5-47EA-A601-8468F0B3A62F}" type="datetimeFigureOut">
              <a:rPr lang="en-US" smtClean="0"/>
              <a:t>13-Oct-19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61554F-5438-47A1-9DA7-9E89C04AD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A82FD9-B538-4F6D-8A7C-1B886C637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D57C0D-FEE0-4CB1-B970-61B702EFE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655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8000">
              <a:srgbClr val="00B050"/>
            </a:gs>
            <a:gs pos="84000">
              <a:srgbClr val="FFFF00"/>
            </a:gs>
            <a:gs pos="91000">
              <a:srgbClr val="539AD3"/>
            </a:gs>
            <a:gs pos="28000">
              <a:schemeClr val="accent1">
                <a:lumMod val="45000"/>
                <a:lumOff val="55000"/>
              </a:schemeClr>
            </a:gs>
            <a:gs pos="41000">
              <a:schemeClr val="accent4">
                <a:lumMod val="40000"/>
                <a:lumOff val="60000"/>
              </a:schemeClr>
            </a:gs>
            <a:gs pos="40000">
              <a:srgbClr val="00B050"/>
            </a:gs>
            <a:gs pos="47000">
              <a:srgbClr val="0070C0">
                <a:alpha val="66000"/>
              </a:srgbClr>
            </a:gs>
            <a:gs pos="37000">
              <a:srgbClr val="FFFF00"/>
            </a:gs>
            <a:gs pos="90000">
              <a:schemeClr val="bg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5274A0-3703-445B-81FA-F29453546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573A30-1017-4F4F-B207-4971DE0FA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3457AF-32A5-44A3-B08B-2D1CC1DAE690}"/>
              </a:ext>
            </a:extLst>
          </p:cNvPr>
          <p:cNvSpPr txBox="1"/>
          <p:nvPr userDrawn="1"/>
        </p:nvSpPr>
        <p:spPr>
          <a:xfrm>
            <a:off x="7796245" y="6518051"/>
            <a:ext cx="4395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>
                <a:latin typeface="Bahnschrift" panose="020B0502040204020203" pitchFamily="34" charset="0"/>
                <a:cs typeface="NikoshBAN" panose="02000000000000000000" pitchFamily="2" charset="0"/>
              </a:rPr>
              <a:t>ICT4E-</a:t>
            </a:r>
            <a:r>
              <a:rPr lang="as-IN" dirty="0">
                <a:latin typeface="Bahnschrift" panose="020B0502040204020203" pitchFamily="34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Bahnschrift" panose="020B0502040204020203" pitchFamily="34" charset="0"/>
                <a:cs typeface="NikoshBAN" panose="02000000000000000000" pitchFamily="2" charset="0"/>
              </a:rPr>
              <a:t>ু</a:t>
            </a:r>
            <a:r>
              <a:rPr lang="as-IN" dirty="0">
                <a:latin typeface="Bahnschrift" panose="020B0502040204020203" pitchFamily="34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Bahnschrift" panose="020B0502040204020203" pitchFamily="34" charset="0"/>
                <a:cs typeface="NikoshBAN" panose="02000000000000000000" pitchFamily="2" charset="0"/>
              </a:rPr>
              <a:t>ি</a:t>
            </a:r>
            <a:r>
              <a:rPr lang="as-IN" dirty="0">
                <a:latin typeface="Bahnschrift" panose="020B0502040204020203" pitchFamily="34" charset="0"/>
                <a:cs typeface="NikoshBAN" panose="02000000000000000000" pitchFamily="2" charset="0"/>
              </a:rPr>
              <a:t>ল</a:t>
            </a:r>
            <a:r>
              <a:rPr lang="en-US" dirty="0">
                <a:latin typeface="Bahnschrift" panose="020B0502040204020203" pitchFamily="34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Bahnschrift" panose="020B0502040204020203" pitchFamily="34" charset="0"/>
                <a:cs typeface="NikoshBAN" panose="02000000000000000000" pitchFamily="2" charset="0"/>
              </a:rPr>
              <a:t>ল</a:t>
            </a:r>
            <a:r>
              <a:rPr lang="en-US" dirty="0">
                <a:latin typeface="Bahnschrift" panose="020B0502040204020203" pitchFamily="34" charset="0"/>
                <a:cs typeface="NikoshBAN" panose="02000000000000000000" pitchFamily="2" charset="0"/>
              </a:rPr>
              <a:t>া, 01843205380</a:t>
            </a:r>
          </a:p>
        </p:txBody>
      </p:sp>
    </p:spTree>
    <p:extLst>
      <p:ext uri="{BB962C8B-B14F-4D97-AF65-F5344CB8AC3E}">
        <p14:creationId xmlns:p14="http://schemas.microsoft.com/office/powerpoint/2010/main" val="4260273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slide" Target="slide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slide" Target="slide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slide" Target="slide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slide" Target="slide3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slide" Target="slide9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png"/><Relationship Id="rId4" Type="http://schemas.openxmlformats.org/officeDocument/2006/relationships/slide" Target="slide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slide" Target="slide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slide" Target="slide13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2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7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slide" Target="slide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F72A2D-7748-4AF3-91C3-B174625975C9}"/>
              </a:ext>
            </a:extLst>
          </p:cNvPr>
          <p:cNvSpPr/>
          <p:nvPr/>
        </p:nvSpPr>
        <p:spPr>
          <a:xfrm>
            <a:off x="-115445" y="2606767"/>
            <a:ext cx="12070080" cy="10363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জিটাল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কন্টেন্ট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1813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F72A2D-7748-4AF3-91C3-B174625975C9}"/>
              </a:ext>
            </a:extLst>
          </p:cNvPr>
          <p:cNvSpPr/>
          <p:nvPr/>
        </p:nvSpPr>
        <p:spPr>
          <a:xfrm>
            <a:off x="3644856" y="304514"/>
            <a:ext cx="4651248" cy="9637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</a:t>
            </a:r>
            <a:r>
              <a:rPr lang="en-US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CFC423-18D7-49D6-A03B-975072A1BD25}"/>
              </a:ext>
            </a:extLst>
          </p:cNvPr>
          <p:cNvSpPr/>
          <p:nvPr/>
        </p:nvSpPr>
        <p:spPr>
          <a:xfrm>
            <a:off x="1041009" y="1440661"/>
            <a:ext cx="10169535" cy="4988274"/>
          </a:xfrm>
          <a:prstGeom prst="rect">
            <a:avLst/>
          </a:prstGeom>
          <a:solidFill>
            <a:schemeClr val="accent6">
              <a:lumMod val="60000"/>
              <a:lumOff val="40000"/>
              <a:alpha val="20000"/>
            </a:schemeClr>
          </a:solidFill>
          <a:ln w="28575">
            <a:solidFill>
              <a:srgbClr val="7030A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			</a:t>
            </a:r>
            <a:r>
              <a:rPr lang="en-US" sz="6000" b="1" i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6000" b="1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6000" b="1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i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পিরিয়ড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D2BCCC4-A6A9-41BD-87E6-B227C2879DB9}"/>
              </a:ext>
            </a:extLst>
          </p:cNvPr>
          <p:cNvSpPr/>
          <p:nvPr/>
        </p:nvSpPr>
        <p:spPr>
          <a:xfrm>
            <a:off x="7722529" y="128921"/>
            <a:ext cx="1147151" cy="1136146"/>
          </a:xfrm>
          <a:prstGeom prst="ellipse">
            <a:avLst/>
          </a:prstGeom>
          <a:solidFill>
            <a:srgbClr val="7030A0">
              <a:alpha val="3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6" name="Slide Zoom 5">
                <a:extLst>
                  <a:ext uri="{FF2B5EF4-FFF2-40B4-BE49-F238E27FC236}">
                    <a16:creationId xmlns:a16="http://schemas.microsoft.com/office/drawing/2014/main" id="{11C31536-007C-4861-B607-27808BC6AA9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91425246"/>
                  </p:ext>
                </p:extLst>
              </p:nvPr>
            </p:nvGraphicFramePr>
            <p:xfrm>
              <a:off x="11850510" y="46827"/>
              <a:ext cx="341490" cy="192088"/>
            </p:xfrm>
            <a:graphic>
              <a:graphicData uri="http://schemas.microsoft.com/office/powerpoint/2016/slidezoom">
                <pslz:sldZm>
                  <pslz:sldZmObj sldId="278" cId="2095194897">
                    <pslz:zmPr id="{3FDEACEF-89EE-4644-BE64-829B0782E53B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41490" cy="192088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6" name="Slide Zoom 5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11C31536-007C-4861-B607-27808BC6AA9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850510" y="46827"/>
                <a:ext cx="341490" cy="19208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990448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build="p" animBg="1"/>
      <p:bldP spid="5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F72A2D-7748-4AF3-91C3-B174625975C9}"/>
              </a:ext>
            </a:extLst>
          </p:cNvPr>
          <p:cNvSpPr/>
          <p:nvPr/>
        </p:nvSpPr>
        <p:spPr>
          <a:xfrm>
            <a:off x="3644856" y="304514"/>
            <a:ext cx="4651248" cy="9637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</a:t>
            </a:r>
            <a:r>
              <a:rPr lang="en-US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CFC423-18D7-49D6-A03B-975072A1BD25}"/>
              </a:ext>
            </a:extLst>
          </p:cNvPr>
          <p:cNvSpPr/>
          <p:nvPr/>
        </p:nvSpPr>
        <p:spPr>
          <a:xfrm>
            <a:off x="1041009" y="1440661"/>
            <a:ext cx="10169535" cy="4186416"/>
          </a:xfrm>
          <a:prstGeom prst="rect">
            <a:avLst/>
          </a:prstGeom>
          <a:solidFill>
            <a:schemeClr val="accent6">
              <a:lumMod val="60000"/>
              <a:lumOff val="40000"/>
              <a:alpha val="20000"/>
            </a:schemeClr>
          </a:solidFill>
          <a:ln w="28575">
            <a:solidFill>
              <a:srgbClr val="7030A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			</a:t>
            </a:r>
            <a:r>
              <a:rPr lang="en-US" sz="6000" b="1" i="1" u="sng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en-US" sz="6000" b="1" i="1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u="sng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6000" b="1" i="1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u="sng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endParaRPr lang="en-US" sz="6000" b="1" i="1" u="sng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ঘোষনার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</a:p>
          <a:p>
            <a:pPr algn="just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দেখিয়ে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কাছ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বোর্ডে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D2BCCC4-A6A9-41BD-87E6-B227C2879DB9}"/>
              </a:ext>
            </a:extLst>
          </p:cNvPr>
          <p:cNvSpPr/>
          <p:nvPr/>
        </p:nvSpPr>
        <p:spPr>
          <a:xfrm>
            <a:off x="7722529" y="128921"/>
            <a:ext cx="1147151" cy="1136146"/>
          </a:xfrm>
          <a:prstGeom prst="ellipse">
            <a:avLst/>
          </a:prstGeom>
          <a:solidFill>
            <a:srgbClr val="7030A0">
              <a:alpha val="3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6" name="Slide Zoom 5">
                <a:extLst>
                  <a:ext uri="{FF2B5EF4-FFF2-40B4-BE49-F238E27FC236}">
                    <a16:creationId xmlns:a16="http://schemas.microsoft.com/office/drawing/2014/main" id="{1FAE05EF-9FD9-4BE4-84AD-5695AB98060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8918593"/>
                  </p:ext>
                </p:extLst>
              </p:nvPr>
            </p:nvGraphicFramePr>
            <p:xfrm>
              <a:off x="11501160" y="49553"/>
              <a:ext cx="690839" cy="388597"/>
            </p:xfrm>
            <a:graphic>
              <a:graphicData uri="http://schemas.microsoft.com/office/powerpoint/2016/slidezoom">
                <pslz:sldZm>
                  <pslz:sldZmObj sldId="279" cId="499679397">
                    <pslz:zmPr id="{C8413F6E-1C6A-4D59-808A-EF9668B65BD3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90839" cy="388597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6" name="Slide Zoom 5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1FAE05EF-9FD9-4BE4-84AD-5695AB98060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501160" y="49553"/>
                <a:ext cx="690839" cy="38859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79556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build="p" animBg="1"/>
      <p:bldP spid="5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F72A2D-7748-4AF3-91C3-B174625975C9}"/>
              </a:ext>
            </a:extLst>
          </p:cNvPr>
          <p:cNvSpPr/>
          <p:nvPr/>
        </p:nvSpPr>
        <p:spPr>
          <a:xfrm>
            <a:off x="3644856" y="304514"/>
            <a:ext cx="4651248" cy="9637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</a:t>
            </a:r>
            <a:r>
              <a:rPr lang="en-US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CFC423-18D7-49D6-A03B-975072A1BD25}"/>
              </a:ext>
            </a:extLst>
          </p:cNvPr>
          <p:cNvSpPr/>
          <p:nvPr/>
        </p:nvSpPr>
        <p:spPr>
          <a:xfrm>
            <a:off x="1011232" y="1905533"/>
            <a:ext cx="10468005" cy="3524596"/>
          </a:xfrm>
          <a:prstGeom prst="rect">
            <a:avLst/>
          </a:prstGeom>
          <a:solidFill>
            <a:schemeClr val="accent6">
              <a:lumMod val="60000"/>
              <a:lumOff val="40000"/>
              <a:alpha val="20000"/>
            </a:schemeClr>
          </a:solidFill>
          <a:ln w="28575">
            <a:solidFill>
              <a:srgbClr val="7030A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			</a:t>
            </a:r>
            <a:r>
              <a:rPr lang="en-US" sz="6000" b="1" i="1" u="sng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i="1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u="sng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6000" b="1" i="1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u="sng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ঘোষনা</a:t>
            </a:r>
            <a:endParaRPr lang="en-US" sz="6000" b="1" i="1" u="sng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	1।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কথাটি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লিখার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	2।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শুধুমাত্র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নামটি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আন্ডারলাইন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- 	</a:t>
            </a:r>
            <a:r>
              <a:rPr lang="en-US" sz="44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ডাটাবেস</a:t>
            </a:r>
            <a:r>
              <a:rPr lang="en-US" sz="4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4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endParaRPr lang="en-US" sz="48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D2BCCC4-A6A9-41BD-87E6-B227C2879DB9}"/>
              </a:ext>
            </a:extLst>
          </p:cNvPr>
          <p:cNvSpPr/>
          <p:nvPr/>
        </p:nvSpPr>
        <p:spPr>
          <a:xfrm>
            <a:off x="7722529" y="128921"/>
            <a:ext cx="1147151" cy="1136146"/>
          </a:xfrm>
          <a:prstGeom prst="ellipse">
            <a:avLst/>
          </a:prstGeom>
          <a:solidFill>
            <a:srgbClr val="7030A0">
              <a:alpha val="3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6" name="Slide Zoom 5">
                <a:extLst>
                  <a:ext uri="{FF2B5EF4-FFF2-40B4-BE49-F238E27FC236}">
                    <a16:creationId xmlns:a16="http://schemas.microsoft.com/office/drawing/2014/main" id="{64DDA941-4E43-4B1B-87E4-A5D89400065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69967829"/>
                  </p:ext>
                </p:extLst>
              </p:nvPr>
            </p:nvGraphicFramePr>
            <p:xfrm>
              <a:off x="11379200" y="75914"/>
              <a:ext cx="812800" cy="457200"/>
            </p:xfrm>
            <a:graphic>
              <a:graphicData uri="http://schemas.microsoft.com/office/powerpoint/2016/slidezoom">
                <pslz:sldZm>
                  <pslz:sldZmObj sldId="261" cId="4006242875">
                    <pslz:zmPr id="{5847A2A9-D24A-4951-9C83-3D7F80D4819D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12800" cy="45720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6" name="Slide Zoom 5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64DDA941-4E43-4B1B-87E4-A5D89400065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379200" y="75914"/>
                <a:ext cx="812800" cy="45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00301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build="p" animBg="1"/>
      <p:bldP spid="5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F72A2D-7748-4AF3-91C3-B174625975C9}"/>
              </a:ext>
            </a:extLst>
          </p:cNvPr>
          <p:cNvSpPr/>
          <p:nvPr/>
        </p:nvSpPr>
        <p:spPr>
          <a:xfrm>
            <a:off x="3644856" y="304514"/>
            <a:ext cx="4651248" cy="9637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</a:t>
            </a:r>
            <a:r>
              <a:rPr lang="en-US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CFC423-18D7-49D6-A03B-975072A1BD25}"/>
              </a:ext>
            </a:extLst>
          </p:cNvPr>
          <p:cNvSpPr/>
          <p:nvPr/>
        </p:nvSpPr>
        <p:spPr>
          <a:xfrm>
            <a:off x="221566" y="1265067"/>
            <a:ext cx="11748867" cy="676276"/>
          </a:xfrm>
          <a:prstGeom prst="rect">
            <a:avLst/>
          </a:prstGeom>
          <a:solidFill>
            <a:schemeClr val="accent6">
              <a:lumMod val="60000"/>
              <a:lumOff val="40000"/>
              <a:alpha val="20000"/>
            </a:schemeClr>
          </a:solidFill>
          <a:ln w="28575">
            <a:solidFill>
              <a:srgbClr val="7030A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D2BCCC4-A6A9-41BD-87E6-B227C2879DB9}"/>
              </a:ext>
            </a:extLst>
          </p:cNvPr>
          <p:cNvSpPr/>
          <p:nvPr/>
        </p:nvSpPr>
        <p:spPr>
          <a:xfrm>
            <a:off x="7722529" y="128921"/>
            <a:ext cx="1147151" cy="1136146"/>
          </a:xfrm>
          <a:prstGeom prst="ellipse">
            <a:avLst/>
          </a:prstGeom>
          <a:solidFill>
            <a:srgbClr val="7030A0">
              <a:alpha val="3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8847C0-791B-46BF-B1B6-64DF63DAEC7D}"/>
              </a:ext>
            </a:extLst>
          </p:cNvPr>
          <p:cNvSpPr/>
          <p:nvPr/>
        </p:nvSpPr>
        <p:spPr>
          <a:xfrm>
            <a:off x="221566" y="2113742"/>
            <a:ext cx="11748867" cy="4061975"/>
          </a:xfrm>
          <a:prstGeom prst="rect">
            <a:avLst/>
          </a:prstGeom>
          <a:solidFill>
            <a:schemeClr val="accent6">
              <a:lumMod val="60000"/>
              <a:lumOff val="40000"/>
              <a:alpha val="20000"/>
            </a:schemeClr>
          </a:solidFill>
          <a:ln w="28575">
            <a:solidFill>
              <a:srgbClr val="7030A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- </a:t>
            </a: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১. .........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 </a:t>
            </a: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২. ........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.....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 </a:t>
            </a: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৩. ........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সনাক্ত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 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7" name="Slide Zoom 6">
                <a:extLst>
                  <a:ext uri="{FF2B5EF4-FFF2-40B4-BE49-F238E27FC236}">
                    <a16:creationId xmlns:a16="http://schemas.microsoft.com/office/drawing/2014/main" id="{316C9573-8FCF-4D9B-9771-DBD37838C7B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36534433"/>
                  </p:ext>
                </p:extLst>
              </p:nvPr>
            </p:nvGraphicFramePr>
            <p:xfrm>
              <a:off x="11497455" y="22281"/>
              <a:ext cx="501748" cy="282233"/>
            </p:xfrm>
            <a:graphic>
              <a:graphicData uri="http://schemas.microsoft.com/office/powerpoint/2016/slidezoom">
                <pslz:sldZm>
                  <pslz:sldZmObj sldId="305" cId="0">
                    <pslz:zmPr id="{E05D5834-826A-4F3C-85C3-A75AA82488D3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501748" cy="282233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7" name="Slide Zoom 6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316C9573-8FCF-4D9B-9771-DBD37838C7B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497455" y="22281"/>
                <a:ext cx="501748" cy="28223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55258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build="p" animBg="1"/>
      <p:bldP spid="5" grpId="0" uiExpand="1" build="p" animBg="1"/>
      <p:bldP spid="6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F72A2D-7748-4AF3-91C3-B174625975C9}"/>
              </a:ext>
            </a:extLst>
          </p:cNvPr>
          <p:cNvSpPr/>
          <p:nvPr/>
        </p:nvSpPr>
        <p:spPr>
          <a:xfrm>
            <a:off x="3644856" y="157553"/>
            <a:ext cx="4651248" cy="9637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</a:t>
            </a:r>
            <a:r>
              <a:rPr lang="en-US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D2BCCC4-A6A9-41BD-87E6-B227C2879DB9}"/>
              </a:ext>
            </a:extLst>
          </p:cNvPr>
          <p:cNvSpPr/>
          <p:nvPr/>
        </p:nvSpPr>
        <p:spPr>
          <a:xfrm>
            <a:off x="7805057" y="201704"/>
            <a:ext cx="865415" cy="863998"/>
          </a:xfrm>
          <a:prstGeom prst="ellipse">
            <a:avLst/>
          </a:prstGeom>
          <a:solidFill>
            <a:srgbClr val="7030A0">
              <a:alpha val="3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8847C0-791B-46BF-B1B6-64DF63DAEC7D}"/>
              </a:ext>
            </a:extLst>
          </p:cNvPr>
          <p:cNvSpPr/>
          <p:nvPr/>
        </p:nvSpPr>
        <p:spPr>
          <a:xfrm>
            <a:off x="110783" y="1989552"/>
            <a:ext cx="11970434" cy="655175"/>
          </a:xfrm>
          <a:prstGeom prst="rect">
            <a:avLst/>
          </a:prstGeom>
          <a:solidFill>
            <a:schemeClr val="accent6">
              <a:lumMod val="60000"/>
              <a:lumOff val="40000"/>
              <a:alpha val="20000"/>
            </a:schemeClr>
          </a:solidFill>
          <a:ln w="28575">
            <a:solidFill>
              <a:srgbClr val="7030A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প্রথম শিখনফল অনুযায়ী শিক্ষার্থীদেরকে পাঠ সংশ্লিষ্ট কোনো ছবি/ভিডিও/তথ্য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B37E13-5774-4FFE-8968-5FAF05E29556}"/>
              </a:ext>
            </a:extLst>
          </p:cNvPr>
          <p:cNvSpPr/>
          <p:nvPr/>
        </p:nvSpPr>
        <p:spPr>
          <a:xfrm>
            <a:off x="110783" y="2845512"/>
            <a:ext cx="11970434" cy="1103993"/>
          </a:xfrm>
          <a:prstGeom prst="rect">
            <a:avLst/>
          </a:prstGeom>
          <a:solidFill>
            <a:schemeClr val="accent6">
              <a:lumMod val="60000"/>
              <a:lumOff val="40000"/>
              <a:alpha val="20000"/>
            </a:schemeClr>
          </a:solidFill>
          <a:ln w="28575">
            <a:solidFill>
              <a:srgbClr val="7030A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সেখান থেকে প্রশ্ন করে করে ক্লু দিয়ে সাহায্য করা যাতে করে তারা চিন্তা করে পরবর্তী কাজ করতে পারে।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AE72E5-B63B-42D4-8919-5DF046DBA017}"/>
              </a:ext>
            </a:extLst>
          </p:cNvPr>
          <p:cNvSpPr/>
          <p:nvPr/>
        </p:nvSpPr>
        <p:spPr>
          <a:xfrm>
            <a:off x="110783" y="4188976"/>
            <a:ext cx="11970434" cy="1103993"/>
          </a:xfrm>
          <a:prstGeom prst="rect">
            <a:avLst/>
          </a:prstGeom>
          <a:solidFill>
            <a:schemeClr val="accent6">
              <a:lumMod val="60000"/>
              <a:lumOff val="40000"/>
              <a:alpha val="20000"/>
            </a:schemeClr>
          </a:solidFill>
          <a:ln w="28575">
            <a:solidFill>
              <a:srgbClr val="7030A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ছবি/ভিডিও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Thought Provoking (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অনুসন্ধিৎসু) হতে হবে যাতে শিক্ষার্থীদের কাছে শিখনফলটি বোধগম্য হয়।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B4A84D-4A1A-49DA-87F4-A351579AD173}"/>
              </a:ext>
            </a:extLst>
          </p:cNvPr>
          <p:cNvSpPr/>
          <p:nvPr/>
        </p:nvSpPr>
        <p:spPr>
          <a:xfrm>
            <a:off x="110783" y="5549134"/>
            <a:ext cx="11970434" cy="720648"/>
          </a:xfrm>
          <a:prstGeom prst="rect">
            <a:avLst/>
          </a:prstGeom>
          <a:solidFill>
            <a:schemeClr val="accent6">
              <a:lumMod val="60000"/>
              <a:lumOff val="40000"/>
              <a:alpha val="20000"/>
            </a:schemeClr>
          </a:solidFill>
          <a:ln w="28575">
            <a:solidFill>
              <a:srgbClr val="7030A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এজন্য প্রয়োজনে একাধিক স্লাইড ব্যবহার করা যাবে।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63A751-632A-4C27-9CF3-9A8D340B428B}"/>
              </a:ext>
            </a:extLst>
          </p:cNvPr>
          <p:cNvSpPr/>
          <p:nvPr/>
        </p:nvSpPr>
        <p:spPr>
          <a:xfrm>
            <a:off x="110783" y="1168512"/>
            <a:ext cx="11970434" cy="620255"/>
          </a:xfrm>
          <a:prstGeom prst="rect">
            <a:avLst/>
          </a:prstGeom>
          <a:solidFill>
            <a:srgbClr val="7030A0">
              <a:alpha val="20000"/>
            </a:srgbClr>
          </a:solidFill>
          <a:ln w="28575">
            <a:solidFill>
              <a:srgbClr val="7030A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শিখনফলের</a:t>
            </a: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endParaRPr lang="en-US" sz="3600" dirty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4374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 animBg="1"/>
      <p:bldP spid="6" grpId="0" uiExpand="1" build="p" animBg="1"/>
      <p:bldP spid="8" grpId="0" uiExpand="1" build="p" animBg="1"/>
      <p:bldP spid="9" grpId="0" uiExpand="1" build="p" animBg="1"/>
      <p:bldP spid="10" grpId="0" uiExpand="1" build="p" animBg="1"/>
      <p:bldP spid="11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F72A2D-7748-4AF3-91C3-B174625975C9}"/>
              </a:ext>
            </a:extLst>
          </p:cNvPr>
          <p:cNvSpPr/>
          <p:nvPr/>
        </p:nvSpPr>
        <p:spPr>
          <a:xfrm>
            <a:off x="3644856" y="304514"/>
            <a:ext cx="4651248" cy="9637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</a:t>
            </a:r>
            <a:r>
              <a:rPr lang="en-US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D2BCCC4-A6A9-41BD-87E6-B227C2879DB9}"/>
              </a:ext>
            </a:extLst>
          </p:cNvPr>
          <p:cNvSpPr/>
          <p:nvPr/>
        </p:nvSpPr>
        <p:spPr>
          <a:xfrm>
            <a:off x="7722529" y="128921"/>
            <a:ext cx="1147151" cy="1136146"/>
          </a:xfrm>
          <a:prstGeom prst="ellipse">
            <a:avLst/>
          </a:prstGeom>
          <a:solidFill>
            <a:srgbClr val="7030A0">
              <a:alpha val="3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8847C0-791B-46BF-B1B6-64DF63DAEC7D}"/>
              </a:ext>
            </a:extLst>
          </p:cNvPr>
          <p:cNvSpPr/>
          <p:nvPr/>
        </p:nvSpPr>
        <p:spPr>
          <a:xfrm>
            <a:off x="110783" y="2088021"/>
            <a:ext cx="11970434" cy="1749461"/>
          </a:xfrm>
          <a:prstGeom prst="rect">
            <a:avLst/>
          </a:prstGeom>
          <a:solidFill>
            <a:schemeClr val="accent6">
              <a:lumMod val="60000"/>
              <a:lumOff val="40000"/>
              <a:alpha val="20000"/>
            </a:schemeClr>
          </a:solidFill>
          <a:ln w="28575">
            <a:solidFill>
              <a:srgbClr val="7030A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...................................... কী?</a:t>
            </a:r>
          </a:p>
          <a:p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...................................... সংজ্ঞা লিখ।</a:t>
            </a:r>
          </a:p>
          <a:p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.............................................. উল্লেখ কর। ইত্যাদি।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5EDC37-3F3A-47BE-B519-0C3EA6BF97EF}"/>
              </a:ext>
            </a:extLst>
          </p:cNvPr>
          <p:cNvSpPr/>
          <p:nvPr/>
        </p:nvSpPr>
        <p:spPr>
          <a:xfrm>
            <a:off x="110783" y="1265067"/>
            <a:ext cx="11970434" cy="650568"/>
          </a:xfrm>
          <a:prstGeom prst="rect">
            <a:avLst/>
          </a:prstGeom>
          <a:solidFill>
            <a:schemeClr val="accent6">
              <a:lumMod val="60000"/>
              <a:lumOff val="40000"/>
              <a:alpha val="20000"/>
            </a:schemeClr>
          </a:solidFill>
          <a:ln w="28575">
            <a:solidFill>
              <a:srgbClr val="7030A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s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633D5B-EF0A-46AE-AF75-8FD65CA7259E}"/>
              </a:ext>
            </a:extLst>
          </p:cNvPr>
          <p:cNvSpPr/>
          <p:nvPr/>
        </p:nvSpPr>
        <p:spPr>
          <a:xfrm>
            <a:off x="110783" y="4186644"/>
            <a:ext cx="11970434" cy="2671356"/>
          </a:xfrm>
          <a:prstGeom prst="rect">
            <a:avLst/>
          </a:prstGeom>
          <a:solidFill>
            <a:schemeClr val="accent6">
              <a:lumMod val="60000"/>
              <a:lumOff val="40000"/>
              <a:alpha val="20000"/>
            </a:schemeClr>
          </a:solidFill>
          <a:ln w="28575">
            <a:solidFill>
              <a:srgbClr val="7030A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***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হিসেবে একটি বা সর্বোচ্চ দুটি কাজ দিন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 নিজে নিজে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চিন্তা করে পূর্বের ক্লু অনুযায়ী লিখতে পারে।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***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 কথায় উত্তর হবে এমন প্রশ্ন দেয়া যাবে না।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***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শিখনফলে উল্লেখ করেননি বা পূর্বে স্লাইডে উপস্থাপন করেননি এমন প্রশ্নও করা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যাবে না।)</a:t>
            </a:r>
          </a:p>
        </p:txBody>
      </p:sp>
    </p:spTree>
    <p:extLst>
      <p:ext uri="{BB962C8B-B14F-4D97-AF65-F5344CB8AC3E}">
        <p14:creationId xmlns:p14="http://schemas.microsoft.com/office/powerpoint/2010/main" val="28117495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 animBg="1"/>
      <p:bldP spid="6" grpId="0" uiExpand="1" build="p" animBg="1"/>
      <p:bldP spid="12" grpId="0" uiExpand="1" build="p" animBg="1"/>
      <p:bldP spid="13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F72A2D-7748-4AF3-91C3-B174625975C9}"/>
              </a:ext>
            </a:extLst>
          </p:cNvPr>
          <p:cNvSpPr/>
          <p:nvPr/>
        </p:nvSpPr>
        <p:spPr>
          <a:xfrm>
            <a:off x="3644856" y="304514"/>
            <a:ext cx="4651248" cy="9637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</a:t>
            </a:r>
            <a:r>
              <a:rPr lang="en-US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D2BCCC4-A6A9-41BD-87E6-B227C2879DB9}"/>
              </a:ext>
            </a:extLst>
          </p:cNvPr>
          <p:cNvSpPr/>
          <p:nvPr/>
        </p:nvSpPr>
        <p:spPr>
          <a:xfrm>
            <a:off x="7722529" y="128921"/>
            <a:ext cx="1451451" cy="1136146"/>
          </a:xfrm>
          <a:prstGeom prst="ellipse">
            <a:avLst/>
          </a:prstGeom>
          <a:solidFill>
            <a:srgbClr val="7030A0">
              <a:alpha val="3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633D5B-EF0A-46AE-AF75-8FD65CA7259E}"/>
              </a:ext>
            </a:extLst>
          </p:cNvPr>
          <p:cNvSpPr/>
          <p:nvPr/>
        </p:nvSpPr>
        <p:spPr>
          <a:xfrm>
            <a:off x="350198" y="2536283"/>
            <a:ext cx="11491604" cy="2881057"/>
          </a:xfrm>
          <a:prstGeom prst="rect">
            <a:avLst/>
          </a:prstGeom>
          <a:solidFill>
            <a:schemeClr val="accent6">
              <a:lumMod val="60000"/>
              <a:lumOff val="40000"/>
              <a:alpha val="20000"/>
            </a:schemeClr>
          </a:solidFill>
          <a:ln w="28575">
            <a:solidFill>
              <a:srgbClr val="7030A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দ্বিতীয় শিখনফল অর্জন করার জন্য একইভাবে- শিক্ষার্থীদেরকে পাঠ সংশ্লিষ্ট কোনো ছবি/ভিডিও/তথ্য দেখিয়ে সেখান থেকে প্রশ্ন করে করে ক্লু দিয়ে সাহায্য করা যাতে করে তারা চিন্তা করে পরবর্তী কাজ করতে পারে। ছবি/ভিডিও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Thought Provoking (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অনুসন্ধিৎসু) হতে হবে যাতে শিক্ষার্থীদের কাছে শিখনফলটি বোধগম্য হয়। </a:t>
            </a:r>
            <a:r>
              <a:rPr lang="as-IN" sz="3600" i="1" dirty="0">
                <a:latin typeface="NikoshBAN" panose="02000000000000000000" pitchFamily="2" charset="0"/>
                <a:cs typeface="NikoshBAN" panose="02000000000000000000" pitchFamily="2" charset="0"/>
              </a:rPr>
              <a:t>এজন্য প্রয়োজনে একাধিক স্লাইড ব্যবহার করা যাবে।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D911A6-A5C5-4828-8B54-43705CF712A1}"/>
              </a:ext>
            </a:extLst>
          </p:cNvPr>
          <p:cNvSpPr/>
          <p:nvPr/>
        </p:nvSpPr>
        <p:spPr>
          <a:xfrm>
            <a:off x="350198" y="1440660"/>
            <a:ext cx="11491604" cy="737463"/>
          </a:xfrm>
          <a:prstGeom prst="rect">
            <a:avLst/>
          </a:prstGeom>
          <a:solidFill>
            <a:schemeClr val="accent6">
              <a:lumMod val="60000"/>
              <a:lumOff val="40000"/>
              <a:alpha val="20000"/>
            </a:schemeClr>
          </a:solidFill>
          <a:ln w="28575">
            <a:solidFill>
              <a:srgbClr val="7030A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 শিখনফ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endParaRPr lang="as-IN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6832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 animBg="1"/>
      <p:bldP spid="13" grpId="0" uiExpand="1" build="p" animBg="1"/>
      <p:bldP spid="7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F72A2D-7748-4AF3-91C3-B174625975C9}"/>
              </a:ext>
            </a:extLst>
          </p:cNvPr>
          <p:cNvSpPr/>
          <p:nvPr/>
        </p:nvSpPr>
        <p:spPr>
          <a:xfrm>
            <a:off x="3644856" y="304514"/>
            <a:ext cx="4651248" cy="9637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</a:t>
            </a:r>
            <a:r>
              <a:rPr lang="en-US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D2BCCC4-A6A9-41BD-87E6-B227C2879DB9}"/>
              </a:ext>
            </a:extLst>
          </p:cNvPr>
          <p:cNvSpPr/>
          <p:nvPr/>
        </p:nvSpPr>
        <p:spPr>
          <a:xfrm>
            <a:off x="7722529" y="128921"/>
            <a:ext cx="1451451" cy="1136146"/>
          </a:xfrm>
          <a:prstGeom prst="ellipse">
            <a:avLst/>
          </a:prstGeom>
          <a:solidFill>
            <a:srgbClr val="7030A0">
              <a:alpha val="3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633D5B-EF0A-46AE-AF75-8FD65CA7259E}"/>
              </a:ext>
            </a:extLst>
          </p:cNvPr>
          <p:cNvSpPr/>
          <p:nvPr/>
        </p:nvSpPr>
        <p:spPr>
          <a:xfrm>
            <a:off x="350198" y="2084691"/>
            <a:ext cx="11491604" cy="1756784"/>
          </a:xfrm>
          <a:prstGeom prst="rect">
            <a:avLst/>
          </a:prstGeom>
          <a:solidFill>
            <a:schemeClr val="accent6">
              <a:lumMod val="60000"/>
              <a:lumOff val="40000"/>
              <a:alpha val="20000"/>
            </a:schemeClr>
          </a:solidFill>
          <a:ln w="28575">
            <a:solidFill>
              <a:srgbClr val="7030A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...................................... ব্যাখ্যা কর।</a:t>
            </a:r>
          </a:p>
          <a:p>
            <a:pPr algn="just"/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...................................... পার্থক্য নির্ণয় কর।</a:t>
            </a:r>
          </a:p>
          <a:p>
            <a:pPr algn="just"/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.............................................. কেন, তা লিখ। ইত্যাদি।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D911A6-A5C5-4828-8B54-43705CF712A1}"/>
              </a:ext>
            </a:extLst>
          </p:cNvPr>
          <p:cNvSpPr/>
          <p:nvPr/>
        </p:nvSpPr>
        <p:spPr>
          <a:xfrm>
            <a:off x="350198" y="1265067"/>
            <a:ext cx="11491604" cy="737463"/>
          </a:xfrm>
          <a:prstGeom prst="rect">
            <a:avLst/>
          </a:prstGeom>
          <a:solidFill>
            <a:schemeClr val="accent6">
              <a:lumMod val="60000"/>
              <a:lumOff val="40000"/>
              <a:alpha val="20000"/>
            </a:schemeClr>
          </a:solidFill>
          <a:ln w="28575">
            <a:solidFill>
              <a:srgbClr val="7030A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as-IN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A48F39-DC31-4725-AE32-02FFD296F1DC}"/>
              </a:ext>
            </a:extLst>
          </p:cNvPr>
          <p:cNvSpPr/>
          <p:nvPr/>
        </p:nvSpPr>
        <p:spPr>
          <a:xfrm>
            <a:off x="350198" y="4023791"/>
            <a:ext cx="11491604" cy="1278699"/>
          </a:xfrm>
          <a:prstGeom prst="rect">
            <a:avLst/>
          </a:prstGeom>
          <a:solidFill>
            <a:schemeClr val="accent6">
              <a:lumMod val="60000"/>
              <a:lumOff val="40000"/>
              <a:alpha val="20000"/>
            </a:schemeClr>
          </a:solidFill>
          <a:ln w="28575">
            <a:solidFill>
              <a:srgbClr val="7030A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হিসেবে একটি বা সর্বোচ্চ দুটি কাজ দিন যাতে করে শিক্ষার্থীরা নিজে নিজে চিন্তা করে পূর্বের ক্লু অনুযায়ী লিখতে পারে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87B46E-C0A7-4588-BF6D-A083764788F6}"/>
              </a:ext>
            </a:extLst>
          </p:cNvPr>
          <p:cNvSpPr/>
          <p:nvPr/>
        </p:nvSpPr>
        <p:spPr>
          <a:xfrm>
            <a:off x="350198" y="5450380"/>
            <a:ext cx="11491604" cy="1278699"/>
          </a:xfrm>
          <a:prstGeom prst="rect">
            <a:avLst/>
          </a:prstGeom>
          <a:solidFill>
            <a:schemeClr val="accent6">
              <a:lumMod val="60000"/>
              <a:lumOff val="40000"/>
              <a:alpha val="20000"/>
            </a:schemeClr>
          </a:solidFill>
          <a:ln w="28575">
            <a:solidFill>
              <a:srgbClr val="7030A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শিখনফলে উল্লেখ করেননি বা পূর্বে স্লাইডে উপস্থাপন করেননি এমন প্রশ্নও করা যাবে না।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31846B-7D0B-48AB-8EA0-C6EBA194A4A0}"/>
              </a:ext>
            </a:extLst>
          </p:cNvPr>
          <p:cNvSpPr/>
          <p:nvPr/>
        </p:nvSpPr>
        <p:spPr>
          <a:xfrm>
            <a:off x="350198" y="7129048"/>
            <a:ext cx="11491604" cy="1278699"/>
          </a:xfrm>
          <a:prstGeom prst="rect">
            <a:avLst/>
          </a:prstGeom>
          <a:solidFill>
            <a:schemeClr val="accent6">
              <a:lumMod val="60000"/>
              <a:lumOff val="40000"/>
              <a:alpha val="20000"/>
            </a:schemeClr>
          </a:solidFill>
          <a:ln w="28575">
            <a:solidFill>
              <a:srgbClr val="7030A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তবে অবশ্যই একক কাজ থেকে আরেকটু গভীর হবে, যেখানে শিক্ষার্থীদের একটু মাথা খাটানোর সুযোগ থাকবে।</a:t>
            </a:r>
          </a:p>
        </p:txBody>
      </p:sp>
    </p:spTree>
    <p:extLst>
      <p:ext uri="{BB962C8B-B14F-4D97-AF65-F5344CB8AC3E}">
        <p14:creationId xmlns:p14="http://schemas.microsoft.com/office/powerpoint/2010/main" val="37823513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 -0.2437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 animBg="1"/>
      <p:bldP spid="13" grpId="0" uiExpand="1" build="p" animBg="1"/>
      <p:bldP spid="7" grpId="0" uiExpand="1" build="p" animBg="1"/>
      <p:bldP spid="6" grpId="0" uiExpand="1" build="p" animBg="1"/>
      <p:bldP spid="8" grpId="0" uiExpand="1" build="p" animBg="1"/>
      <p:bldP spid="8" grpId="1" build="allAtOnce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F72A2D-7748-4AF3-91C3-B174625975C9}"/>
              </a:ext>
            </a:extLst>
          </p:cNvPr>
          <p:cNvSpPr/>
          <p:nvPr/>
        </p:nvSpPr>
        <p:spPr>
          <a:xfrm>
            <a:off x="3644856" y="304514"/>
            <a:ext cx="4651248" cy="9637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</a:t>
            </a:r>
            <a:r>
              <a:rPr lang="en-US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D2BCCC4-A6A9-41BD-87E6-B227C2879DB9}"/>
              </a:ext>
            </a:extLst>
          </p:cNvPr>
          <p:cNvSpPr/>
          <p:nvPr/>
        </p:nvSpPr>
        <p:spPr>
          <a:xfrm>
            <a:off x="7722529" y="128921"/>
            <a:ext cx="1451451" cy="1136146"/>
          </a:xfrm>
          <a:prstGeom prst="ellipse">
            <a:avLst/>
          </a:prstGeom>
          <a:solidFill>
            <a:srgbClr val="7030A0">
              <a:alpha val="3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633D5B-EF0A-46AE-AF75-8FD65CA7259E}"/>
              </a:ext>
            </a:extLst>
          </p:cNvPr>
          <p:cNvSpPr/>
          <p:nvPr/>
        </p:nvSpPr>
        <p:spPr>
          <a:xfrm>
            <a:off x="350198" y="2536283"/>
            <a:ext cx="11491604" cy="2881057"/>
          </a:xfrm>
          <a:prstGeom prst="rect">
            <a:avLst/>
          </a:prstGeom>
          <a:solidFill>
            <a:schemeClr val="accent6">
              <a:lumMod val="60000"/>
              <a:lumOff val="40000"/>
              <a:alpha val="20000"/>
            </a:schemeClr>
          </a:solidFill>
          <a:ln w="28575">
            <a:solidFill>
              <a:srgbClr val="7030A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শিখনফল অর্জন করার জন্য একইভাবে- শিক্ষার্থীদেরকে পাঠ সংশ্লিষ্ট কোনো ছবি/ভিডিও/তথ্য দেখিয়ে সেখান থেকে প্রশ্ন করে করে ক্লু দিয়ে সাহায্য করা যাতে করে তারা চিন্তা করে পরবর্তী কাজ করতে পারে। ছবি/ভিডিও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Thought Provoking (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অনুসন্ধিৎসু) হতে হবে যাতে শিক্ষার্থীদের কাছে শিখনফলটি বোধগম্য হয়। </a:t>
            </a:r>
            <a:r>
              <a:rPr lang="as-IN" sz="3600" i="1" dirty="0">
                <a:latin typeface="NikoshBAN" panose="02000000000000000000" pitchFamily="2" charset="0"/>
                <a:cs typeface="NikoshBAN" panose="02000000000000000000" pitchFamily="2" charset="0"/>
              </a:rPr>
              <a:t>এজন্য প্রয়োজনে একাধিক স্লাইড ব্যবহার করা যাবে।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D911A6-A5C5-4828-8B54-43705CF712A1}"/>
              </a:ext>
            </a:extLst>
          </p:cNvPr>
          <p:cNvSpPr/>
          <p:nvPr/>
        </p:nvSpPr>
        <p:spPr>
          <a:xfrm>
            <a:off x="350198" y="1440660"/>
            <a:ext cx="11491604" cy="737463"/>
          </a:xfrm>
          <a:prstGeom prst="rect">
            <a:avLst/>
          </a:prstGeom>
          <a:solidFill>
            <a:schemeClr val="accent6">
              <a:lumMod val="60000"/>
              <a:lumOff val="40000"/>
              <a:alpha val="20000"/>
            </a:schemeClr>
          </a:solidFill>
          <a:ln w="28575">
            <a:solidFill>
              <a:srgbClr val="7030A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শিখনফ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endParaRPr lang="as-IN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4692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 animBg="1"/>
      <p:bldP spid="13" grpId="0" uiExpand="1" build="p" animBg="1"/>
      <p:bldP spid="7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F72A2D-7748-4AF3-91C3-B174625975C9}"/>
              </a:ext>
            </a:extLst>
          </p:cNvPr>
          <p:cNvSpPr/>
          <p:nvPr/>
        </p:nvSpPr>
        <p:spPr>
          <a:xfrm>
            <a:off x="3644856" y="304514"/>
            <a:ext cx="4651248" cy="9637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</a:t>
            </a:r>
            <a:r>
              <a:rPr lang="en-US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D2BCCC4-A6A9-41BD-87E6-B227C2879DB9}"/>
              </a:ext>
            </a:extLst>
          </p:cNvPr>
          <p:cNvSpPr/>
          <p:nvPr/>
        </p:nvSpPr>
        <p:spPr>
          <a:xfrm>
            <a:off x="7722529" y="128921"/>
            <a:ext cx="1707221" cy="1136146"/>
          </a:xfrm>
          <a:prstGeom prst="ellipse">
            <a:avLst/>
          </a:prstGeom>
          <a:solidFill>
            <a:srgbClr val="7030A0">
              <a:alpha val="3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633D5B-EF0A-46AE-AF75-8FD65CA7259E}"/>
              </a:ext>
            </a:extLst>
          </p:cNvPr>
          <p:cNvSpPr/>
          <p:nvPr/>
        </p:nvSpPr>
        <p:spPr>
          <a:xfrm>
            <a:off x="350198" y="2397070"/>
            <a:ext cx="11491604" cy="2403530"/>
          </a:xfrm>
          <a:prstGeom prst="rect">
            <a:avLst/>
          </a:prstGeom>
          <a:solidFill>
            <a:schemeClr val="accent6">
              <a:lumMod val="60000"/>
              <a:lumOff val="40000"/>
              <a:alpha val="20000"/>
            </a:schemeClr>
          </a:solidFill>
          <a:ln w="28575">
            <a:solidFill>
              <a:srgbClr val="7030A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...................................... যুক্তি সহকারে বুঝিয়ে লিখ।</a:t>
            </a:r>
          </a:p>
          <a:p>
            <a:pPr algn="just"/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...................................... রূপরেখা তৈরি কর।</a:t>
            </a:r>
          </a:p>
          <a:p>
            <a:pPr algn="just"/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.............................................. চিত্র প্রস্তুত কর।</a:t>
            </a:r>
          </a:p>
          <a:p>
            <a:pPr algn="just"/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............................................... তালিকা তৈরি কর। ....ইত্যাদি।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D911A6-A5C5-4828-8B54-43705CF712A1}"/>
              </a:ext>
            </a:extLst>
          </p:cNvPr>
          <p:cNvSpPr/>
          <p:nvPr/>
        </p:nvSpPr>
        <p:spPr>
          <a:xfrm>
            <a:off x="350198" y="1436517"/>
            <a:ext cx="11491604" cy="737463"/>
          </a:xfrm>
          <a:prstGeom prst="rect">
            <a:avLst/>
          </a:prstGeom>
          <a:solidFill>
            <a:schemeClr val="accent6">
              <a:lumMod val="60000"/>
              <a:lumOff val="40000"/>
              <a:alpha val="20000"/>
            </a:schemeClr>
          </a:solidFill>
          <a:ln w="28575">
            <a:solidFill>
              <a:srgbClr val="7030A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as-IN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29F248-AB08-4BFB-9BD8-AE1714FA7505}"/>
              </a:ext>
            </a:extLst>
          </p:cNvPr>
          <p:cNvSpPr/>
          <p:nvPr/>
        </p:nvSpPr>
        <p:spPr>
          <a:xfrm>
            <a:off x="350198" y="5023690"/>
            <a:ext cx="11491604" cy="1352550"/>
          </a:xfrm>
          <a:prstGeom prst="rect">
            <a:avLst/>
          </a:prstGeom>
          <a:solidFill>
            <a:schemeClr val="accent6">
              <a:lumMod val="60000"/>
              <a:lumOff val="40000"/>
              <a:alpha val="20000"/>
            </a:schemeClr>
          </a:solidFill>
          <a:ln w="28575">
            <a:solidFill>
              <a:srgbClr val="7030A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 অনুযায়ী উচ্চতর চিন্তন দক্ষতার প্রতিফলন ঘটতে পারে এমন প্রশ্ন করতে হবে।</a:t>
            </a:r>
          </a:p>
        </p:txBody>
      </p:sp>
    </p:spTree>
    <p:extLst>
      <p:ext uri="{BB962C8B-B14F-4D97-AF65-F5344CB8AC3E}">
        <p14:creationId xmlns:p14="http://schemas.microsoft.com/office/powerpoint/2010/main" val="32756651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 animBg="1"/>
      <p:bldP spid="13" grpId="0" uiExpand="1" build="p" animBg="1"/>
      <p:bldP spid="7" grpId="0" uiExpand="1" build="p" animBg="1"/>
      <p:bldP spid="10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F72A2D-7748-4AF3-91C3-B174625975C9}"/>
              </a:ext>
            </a:extLst>
          </p:cNvPr>
          <p:cNvSpPr/>
          <p:nvPr/>
        </p:nvSpPr>
        <p:spPr>
          <a:xfrm>
            <a:off x="349626" y="284480"/>
            <a:ext cx="6400800" cy="10363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জিটাল</a:t>
            </a:r>
            <a:r>
              <a:rPr lang="en-US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কন্টেন্ট</a:t>
            </a:r>
            <a:r>
              <a:rPr lang="en-US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49185B6-4643-4107-8770-B61A1259DC9F}"/>
              </a:ext>
            </a:extLst>
          </p:cNvPr>
          <p:cNvSpPr/>
          <p:nvPr/>
        </p:nvSpPr>
        <p:spPr>
          <a:xfrm>
            <a:off x="349627" y="4049487"/>
            <a:ext cx="11550803" cy="1625600"/>
          </a:xfrm>
          <a:prstGeom prst="roundRect">
            <a:avLst/>
          </a:prstGeom>
          <a:solidFill>
            <a:schemeClr val="lt1">
              <a:alpha val="36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ভিডিও, এনিমেশন কিংবা পিকচার দেখিয়ে ক্লাস রুমকে সিনেমা হল বানানোর নামই হল ডিজিটাল কন্টেন্ট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!!</a:t>
            </a:r>
            <a:endParaRPr lang="en-US" sz="1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7D70089-206E-4DC4-9CF8-0182D4C7C909}"/>
              </a:ext>
            </a:extLst>
          </p:cNvPr>
          <p:cNvSpPr/>
          <p:nvPr/>
        </p:nvSpPr>
        <p:spPr>
          <a:xfrm>
            <a:off x="349626" y="1494972"/>
            <a:ext cx="11550803" cy="2235200"/>
          </a:xfrm>
          <a:prstGeom prst="roundRect">
            <a:avLst/>
          </a:prstGeom>
          <a:solidFill>
            <a:schemeClr val="lt1">
              <a:alpha val="36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পাওয়ার পয়েন্ট স্লাইড দেখিয়ে শিক্ষার্থীদের শুভেচ্ছা দেয়া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 শুরু করে ধন্যবাদ দিয়ে ক্লাস শেষ করা পর্যন্ত শিক্ষকের সকল কর্মকান্ড ক্লিক ক্লিক করে উপস্থাপন করা</a:t>
            </a:r>
            <a:r>
              <a:rPr lang="en-US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!!</a:t>
            </a:r>
            <a:endParaRPr lang="en-US" sz="1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D3D96C-BB04-4B9A-A2A6-DA176BEF98A9}"/>
              </a:ext>
            </a:extLst>
          </p:cNvPr>
          <p:cNvSpPr/>
          <p:nvPr/>
        </p:nvSpPr>
        <p:spPr>
          <a:xfrm>
            <a:off x="349626" y="5821681"/>
            <a:ext cx="6400800" cy="10363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সত্যিইকি</a:t>
            </a:r>
            <a:r>
              <a:rPr lang="en-US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DD9886-E33E-4813-BFE8-4E1360EA1AEB}"/>
              </a:ext>
            </a:extLst>
          </p:cNvPr>
          <p:cNvSpPr/>
          <p:nvPr/>
        </p:nvSpPr>
        <p:spPr>
          <a:xfrm>
            <a:off x="5791200" y="5821681"/>
            <a:ext cx="6400800" cy="10363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as-IN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</p:txBody>
      </p:sp>
    </p:spTree>
    <p:extLst>
      <p:ext uri="{BB962C8B-B14F-4D97-AF65-F5344CB8AC3E}">
        <p14:creationId xmlns:p14="http://schemas.microsoft.com/office/powerpoint/2010/main" val="12699192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 uiExpand="1" build="p" animBg="1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F72A2D-7748-4AF3-91C3-B174625975C9}"/>
              </a:ext>
            </a:extLst>
          </p:cNvPr>
          <p:cNvSpPr/>
          <p:nvPr/>
        </p:nvSpPr>
        <p:spPr>
          <a:xfrm>
            <a:off x="3644856" y="304514"/>
            <a:ext cx="4651248" cy="9637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</a:t>
            </a:r>
            <a:r>
              <a:rPr lang="en-US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D2BCCC4-A6A9-41BD-87E6-B227C2879DB9}"/>
              </a:ext>
            </a:extLst>
          </p:cNvPr>
          <p:cNvSpPr/>
          <p:nvPr/>
        </p:nvSpPr>
        <p:spPr>
          <a:xfrm>
            <a:off x="7722529" y="128921"/>
            <a:ext cx="1707221" cy="1136146"/>
          </a:xfrm>
          <a:prstGeom prst="ellipse">
            <a:avLst/>
          </a:prstGeom>
          <a:solidFill>
            <a:srgbClr val="7030A0">
              <a:alpha val="3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633D5B-EF0A-46AE-AF75-8FD65CA7259E}"/>
              </a:ext>
            </a:extLst>
          </p:cNvPr>
          <p:cNvSpPr/>
          <p:nvPr/>
        </p:nvSpPr>
        <p:spPr>
          <a:xfrm>
            <a:off x="350198" y="3017952"/>
            <a:ext cx="11491604" cy="3001847"/>
          </a:xfrm>
          <a:prstGeom prst="rect">
            <a:avLst/>
          </a:prstGeom>
          <a:solidFill>
            <a:schemeClr val="accent6">
              <a:lumMod val="60000"/>
              <a:lumOff val="40000"/>
              <a:alpha val="20000"/>
            </a:schemeClr>
          </a:solidFill>
          <a:ln w="28575">
            <a:solidFill>
              <a:srgbClr val="7030A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ছোট ছোট প্রশ্ন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ছবি দেখিয়ে প্রশ্ন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মিলকরণ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শূণ্যস্থান পূরণ ইত্যাদি।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D911A6-A5C5-4828-8B54-43705CF712A1}"/>
              </a:ext>
            </a:extLst>
          </p:cNvPr>
          <p:cNvSpPr/>
          <p:nvPr/>
        </p:nvSpPr>
        <p:spPr>
          <a:xfrm>
            <a:off x="350198" y="1436517"/>
            <a:ext cx="11491604" cy="737463"/>
          </a:xfrm>
          <a:prstGeom prst="rect">
            <a:avLst/>
          </a:prstGeom>
          <a:solidFill>
            <a:schemeClr val="accent6">
              <a:lumMod val="60000"/>
              <a:lumOff val="40000"/>
              <a:alpha val="20000"/>
            </a:schemeClr>
          </a:solidFill>
          <a:ln w="28575">
            <a:solidFill>
              <a:srgbClr val="7030A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as-IN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0825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 animBg="1"/>
      <p:bldP spid="13" grpId="0" uiExpand="1" build="p" animBg="1"/>
      <p:bldP spid="7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F72A2D-7748-4AF3-91C3-B174625975C9}"/>
              </a:ext>
            </a:extLst>
          </p:cNvPr>
          <p:cNvSpPr/>
          <p:nvPr/>
        </p:nvSpPr>
        <p:spPr>
          <a:xfrm>
            <a:off x="3644856" y="304514"/>
            <a:ext cx="4651248" cy="9637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</a:t>
            </a:r>
            <a:r>
              <a:rPr lang="en-US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D2BCCC4-A6A9-41BD-87E6-B227C2879DB9}"/>
              </a:ext>
            </a:extLst>
          </p:cNvPr>
          <p:cNvSpPr/>
          <p:nvPr/>
        </p:nvSpPr>
        <p:spPr>
          <a:xfrm>
            <a:off x="7722529" y="128921"/>
            <a:ext cx="1707221" cy="1136146"/>
          </a:xfrm>
          <a:prstGeom prst="ellipse">
            <a:avLst/>
          </a:prstGeom>
          <a:solidFill>
            <a:srgbClr val="7030A0">
              <a:alpha val="3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633D5B-EF0A-46AE-AF75-8FD65CA7259E}"/>
              </a:ext>
            </a:extLst>
          </p:cNvPr>
          <p:cNvSpPr/>
          <p:nvPr/>
        </p:nvSpPr>
        <p:spPr>
          <a:xfrm>
            <a:off x="350198" y="2751253"/>
            <a:ext cx="11491604" cy="887298"/>
          </a:xfrm>
          <a:prstGeom prst="rect">
            <a:avLst/>
          </a:prstGeom>
          <a:solidFill>
            <a:schemeClr val="accent6">
              <a:lumMod val="60000"/>
              <a:lumOff val="40000"/>
              <a:alpha val="20000"/>
            </a:schemeClr>
          </a:solidFill>
          <a:ln w="28575">
            <a:solidFill>
              <a:srgbClr val="7030A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উচ্চ চিন্তন ধর্মী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D911A6-A5C5-4828-8B54-43705CF712A1}"/>
              </a:ext>
            </a:extLst>
          </p:cNvPr>
          <p:cNvSpPr/>
          <p:nvPr/>
        </p:nvSpPr>
        <p:spPr>
          <a:xfrm>
            <a:off x="350198" y="1436517"/>
            <a:ext cx="11491604" cy="737463"/>
          </a:xfrm>
          <a:prstGeom prst="rect">
            <a:avLst/>
          </a:prstGeom>
          <a:solidFill>
            <a:schemeClr val="accent6">
              <a:lumMod val="60000"/>
              <a:lumOff val="40000"/>
              <a:alpha val="20000"/>
            </a:schemeClr>
          </a:solidFill>
          <a:ln w="28575">
            <a:solidFill>
              <a:srgbClr val="7030A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as-IN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A52D18-49F0-4024-9345-79AF3FBEEF8A}"/>
              </a:ext>
            </a:extLst>
          </p:cNvPr>
          <p:cNvSpPr/>
          <p:nvPr/>
        </p:nvSpPr>
        <p:spPr>
          <a:xfrm>
            <a:off x="350198" y="3798333"/>
            <a:ext cx="11491604" cy="887298"/>
          </a:xfrm>
          <a:prstGeom prst="rect">
            <a:avLst/>
          </a:prstGeom>
          <a:solidFill>
            <a:schemeClr val="accent6">
              <a:lumMod val="60000"/>
              <a:lumOff val="40000"/>
              <a:alpha val="20000"/>
            </a:schemeClr>
          </a:solidFill>
          <a:ln w="28575">
            <a:solidFill>
              <a:srgbClr val="7030A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কিন্ত স্বল্প সময়ে যাতে করতে পারে এমন কাজ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CA325A-FC63-4F38-A05F-C929A2A1EEFB}"/>
              </a:ext>
            </a:extLst>
          </p:cNvPr>
          <p:cNvSpPr/>
          <p:nvPr/>
        </p:nvSpPr>
        <p:spPr>
          <a:xfrm>
            <a:off x="350198" y="4860970"/>
            <a:ext cx="11491604" cy="1425815"/>
          </a:xfrm>
          <a:prstGeom prst="rect">
            <a:avLst/>
          </a:prstGeom>
          <a:solidFill>
            <a:schemeClr val="accent6">
              <a:lumMod val="60000"/>
              <a:lumOff val="40000"/>
              <a:alpha val="20000"/>
            </a:schemeClr>
          </a:solidFill>
          <a:ln w="28575">
            <a:solidFill>
              <a:srgbClr val="7030A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কেননা খেয়াল রাখতে হবে অন্যান্য বিষয়ের শিক্ষকও শিক্ষার্থীদের বাড়ির কাজ দিবেন, যাতে শিক্ষার্থীর উপর চাপ সৃষ্টি না হয়।</a:t>
            </a:r>
          </a:p>
        </p:txBody>
      </p:sp>
    </p:spTree>
    <p:extLst>
      <p:ext uri="{BB962C8B-B14F-4D97-AF65-F5344CB8AC3E}">
        <p14:creationId xmlns:p14="http://schemas.microsoft.com/office/powerpoint/2010/main" val="41051703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 animBg="1"/>
      <p:bldP spid="13" grpId="0" uiExpand="1" build="p" animBg="1"/>
      <p:bldP spid="7" grpId="0" uiExpand="1" build="p" animBg="1"/>
      <p:bldP spid="6" grpId="0" uiExpand="1" build="p" animBg="1"/>
      <p:bldP spid="8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F72A2D-7748-4AF3-91C3-B174625975C9}"/>
              </a:ext>
            </a:extLst>
          </p:cNvPr>
          <p:cNvSpPr/>
          <p:nvPr/>
        </p:nvSpPr>
        <p:spPr>
          <a:xfrm>
            <a:off x="3644856" y="304514"/>
            <a:ext cx="4651248" cy="9637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</a:t>
            </a:r>
            <a:r>
              <a:rPr lang="en-US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D2BCCC4-A6A9-41BD-87E6-B227C2879DB9}"/>
              </a:ext>
            </a:extLst>
          </p:cNvPr>
          <p:cNvSpPr/>
          <p:nvPr/>
        </p:nvSpPr>
        <p:spPr>
          <a:xfrm>
            <a:off x="7722529" y="128921"/>
            <a:ext cx="1707221" cy="1136146"/>
          </a:xfrm>
          <a:prstGeom prst="ellipse">
            <a:avLst/>
          </a:prstGeom>
          <a:solidFill>
            <a:srgbClr val="7030A0">
              <a:alpha val="3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D911A6-A5C5-4828-8B54-43705CF712A1}"/>
              </a:ext>
            </a:extLst>
          </p:cNvPr>
          <p:cNvSpPr/>
          <p:nvPr/>
        </p:nvSpPr>
        <p:spPr>
          <a:xfrm>
            <a:off x="350198" y="2488048"/>
            <a:ext cx="11491604" cy="2654732"/>
          </a:xfrm>
          <a:prstGeom prst="rect">
            <a:avLst/>
          </a:prstGeom>
          <a:solidFill>
            <a:schemeClr val="accent6">
              <a:lumMod val="60000"/>
              <a:lumOff val="40000"/>
              <a:alpha val="20000"/>
            </a:schemeClr>
          </a:solidFill>
          <a:ln w="28575">
            <a:solidFill>
              <a:srgbClr val="7030A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  <a:p>
            <a:pPr algn="ctr"/>
            <a:endParaRPr lang="as-IN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ফুল বা পাঠ সংশ্লিষ্ট আকর্ষণীয় ছবি দেয়া যেতে পারে।</a:t>
            </a:r>
          </a:p>
        </p:txBody>
      </p:sp>
    </p:spTree>
    <p:extLst>
      <p:ext uri="{BB962C8B-B14F-4D97-AF65-F5344CB8AC3E}">
        <p14:creationId xmlns:p14="http://schemas.microsoft.com/office/powerpoint/2010/main" val="15641648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 animBg="1"/>
      <p:bldP spid="7" grpId="0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4162" y="741195"/>
            <a:ext cx="39636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স্বাগত</a:t>
            </a:r>
            <a:endParaRPr lang="en-US" sz="8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77" b="94842" l="4194" r="95484">
                        <a14:backgroundMark x1="32581" y1="44126" x2="42419" y2="48424"/>
                        <a14:backgroundMark x1="42742" y1="51862" x2="42742" y2="51862"/>
                        <a14:backgroundMark x1="41613" y1="61032" x2="42419" y2="59885"/>
                        <a14:backgroundMark x1="61613" y1="53295" x2="61613" y2="53295"/>
                        <a14:backgroundMark x1="59839" y1="52722" x2="69677" y2="50430"/>
                        <a14:backgroundMark x1="60000" y1="52722" x2="69677" y2="51289"/>
                        <a14:backgroundMark x1="70161" y1="51862" x2="69839" y2="595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90" t="-870" r="1820" b="870"/>
          <a:stretch/>
        </p:blipFill>
        <p:spPr>
          <a:xfrm>
            <a:off x="1904825" y="1824302"/>
            <a:ext cx="7892318" cy="4502488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Slide Zoom 4">
                <a:extLst>
                  <a:ext uri="{FF2B5EF4-FFF2-40B4-BE49-F238E27FC236}">
                    <a16:creationId xmlns:a16="http://schemas.microsoft.com/office/drawing/2014/main" id="{59F83E13-08DF-46AE-82F9-03E88EF7539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45863609"/>
                  </p:ext>
                </p:extLst>
              </p:nvPr>
            </p:nvGraphicFramePr>
            <p:xfrm>
              <a:off x="11220450" y="0"/>
              <a:ext cx="971550" cy="546497"/>
            </p:xfrm>
            <a:graphic>
              <a:graphicData uri="http://schemas.microsoft.com/office/powerpoint/2016/slidezoom">
                <pslz:sldZm>
                  <pslz:sldZmObj sldId="265" cId="623593418">
                    <pslz:zmPr id="{C55D9D57-568F-4214-9463-6CF7E6FE1E37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971550" cy="546497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Slide Zoom 4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59F83E13-08DF-46AE-82F9-03E88EF7539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220450" y="0"/>
                <a:ext cx="971550" cy="54649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604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844733" y="1440488"/>
            <a:ext cx="5033817" cy="1034473"/>
            <a:chOff x="1699491" y="3860800"/>
            <a:chExt cx="5560291" cy="1034473"/>
          </a:xfrm>
        </p:grpSpPr>
        <p:sp>
          <p:nvSpPr>
            <p:cNvPr id="5" name="Rectangle 4"/>
            <p:cNvSpPr/>
            <p:nvPr/>
          </p:nvSpPr>
          <p:spPr>
            <a:xfrm>
              <a:off x="1699491" y="3991263"/>
              <a:ext cx="5560291" cy="9040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24441" y="3860800"/>
              <a:ext cx="5435341" cy="85898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10327" y="3991263"/>
              <a:ext cx="2290618" cy="3775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052811" y="1503416"/>
            <a:ext cx="797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নাম</a:t>
            </a:r>
            <a:endParaRPr lang="en-US" sz="2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5569" y="1862369"/>
            <a:ext cx="4324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আতিকুর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48517" y="2814613"/>
            <a:ext cx="5033817" cy="1034473"/>
            <a:chOff x="1699491" y="3860800"/>
            <a:chExt cx="5560291" cy="1034473"/>
          </a:xfrm>
        </p:grpSpPr>
        <p:sp>
          <p:nvSpPr>
            <p:cNvPr id="15" name="Rectangle 14"/>
            <p:cNvSpPr/>
            <p:nvPr/>
          </p:nvSpPr>
          <p:spPr>
            <a:xfrm>
              <a:off x="1699491" y="3991263"/>
              <a:ext cx="5560291" cy="9040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24441" y="3860800"/>
              <a:ext cx="5435341" cy="85898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10327" y="3991263"/>
              <a:ext cx="2290618" cy="3775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056594" y="2877541"/>
            <a:ext cx="1437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পদবী</a:t>
            </a:r>
            <a:endParaRPr lang="en-US" sz="2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59353" y="3236494"/>
            <a:ext cx="4324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ট্রেড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ইন্সট্রাক্টর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848517" y="4208514"/>
            <a:ext cx="5033817" cy="1034473"/>
            <a:chOff x="1699491" y="3860800"/>
            <a:chExt cx="5560291" cy="1034473"/>
          </a:xfrm>
        </p:grpSpPr>
        <p:sp>
          <p:nvSpPr>
            <p:cNvPr id="21" name="Rectangle 20"/>
            <p:cNvSpPr/>
            <p:nvPr/>
          </p:nvSpPr>
          <p:spPr>
            <a:xfrm>
              <a:off x="1699491" y="3991263"/>
              <a:ext cx="5560291" cy="9040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824441" y="3860800"/>
              <a:ext cx="5435341" cy="85898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10327" y="3991263"/>
              <a:ext cx="2290618" cy="3775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056594" y="4271442"/>
            <a:ext cx="1437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প্রতিষ্ঠান</a:t>
            </a:r>
            <a:endParaRPr lang="en-US" sz="2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59353" y="4630395"/>
            <a:ext cx="4919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দেবিদ্বার</a:t>
            </a:r>
            <a:r>
              <a:rPr lang="en-US" sz="24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রেয়াজ</a:t>
            </a:r>
            <a:r>
              <a:rPr lang="en-US" sz="24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r>
              <a:rPr lang="en-US" sz="24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4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400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B52FD5F-2968-4142-AD13-2593A7708483}"/>
              </a:ext>
            </a:extLst>
          </p:cNvPr>
          <p:cNvGrpSpPr/>
          <p:nvPr/>
        </p:nvGrpSpPr>
        <p:grpSpPr>
          <a:xfrm>
            <a:off x="6309666" y="2778825"/>
            <a:ext cx="5033817" cy="1034473"/>
            <a:chOff x="1699491" y="3860800"/>
            <a:chExt cx="5560291" cy="1034473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1CDB661-8BBD-45F0-B797-88FD91D37B8B}"/>
                </a:ext>
              </a:extLst>
            </p:cNvPr>
            <p:cNvSpPr/>
            <p:nvPr/>
          </p:nvSpPr>
          <p:spPr>
            <a:xfrm>
              <a:off x="1699491" y="3991263"/>
              <a:ext cx="5560291" cy="9040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7155FEA-6D59-45B4-91C3-798515E8B0A3}"/>
                </a:ext>
              </a:extLst>
            </p:cNvPr>
            <p:cNvSpPr/>
            <p:nvPr/>
          </p:nvSpPr>
          <p:spPr>
            <a:xfrm>
              <a:off x="1824441" y="3860800"/>
              <a:ext cx="5435341" cy="85898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B73F03E-C770-4E13-B27E-2D1D620A97B5}"/>
                </a:ext>
              </a:extLst>
            </p:cNvPr>
            <p:cNvSpPr/>
            <p:nvPr/>
          </p:nvSpPr>
          <p:spPr>
            <a:xfrm>
              <a:off x="1810327" y="3991263"/>
              <a:ext cx="2290618" cy="3775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65085664-1B69-4AEB-8140-17B42790F328}"/>
              </a:ext>
            </a:extLst>
          </p:cNvPr>
          <p:cNvSpPr txBox="1"/>
          <p:nvPr/>
        </p:nvSpPr>
        <p:spPr>
          <a:xfrm>
            <a:off x="6517743" y="2841753"/>
            <a:ext cx="1437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মোবাইল</a:t>
            </a:r>
            <a:endParaRPr lang="en-US" sz="2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203F4A9-FBB4-4E8B-9691-11F66A95435D}"/>
              </a:ext>
            </a:extLst>
          </p:cNvPr>
          <p:cNvSpPr txBox="1"/>
          <p:nvPr/>
        </p:nvSpPr>
        <p:spPr>
          <a:xfrm>
            <a:off x="6420502" y="3200706"/>
            <a:ext cx="4919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-150" dirty="0">
                <a:latin typeface="NikoshBAN" panose="02000000000000000000" pitchFamily="2" charset="0"/>
                <a:cs typeface="NikoshBAN" panose="02000000000000000000" pitchFamily="2" charset="0"/>
              </a:rPr>
              <a:t>01843205380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26FE3A6-3BD0-4930-8A76-7F5B73D73DBA}"/>
              </a:ext>
            </a:extLst>
          </p:cNvPr>
          <p:cNvGrpSpPr/>
          <p:nvPr/>
        </p:nvGrpSpPr>
        <p:grpSpPr>
          <a:xfrm>
            <a:off x="6309666" y="4199277"/>
            <a:ext cx="5033817" cy="1034473"/>
            <a:chOff x="1699491" y="3860800"/>
            <a:chExt cx="5560291" cy="1034473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44670EC-2529-467D-A55A-974B10F0F4C2}"/>
                </a:ext>
              </a:extLst>
            </p:cNvPr>
            <p:cNvSpPr/>
            <p:nvPr/>
          </p:nvSpPr>
          <p:spPr>
            <a:xfrm>
              <a:off x="1699491" y="3991263"/>
              <a:ext cx="5560291" cy="9040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3D22A23-1CAF-4414-AB71-EF1860484797}"/>
                </a:ext>
              </a:extLst>
            </p:cNvPr>
            <p:cNvSpPr/>
            <p:nvPr/>
          </p:nvSpPr>
          <p:spPr>
            <a:xfrm>
              <a:off x="1824441" y="3860800"/>
              <a:ext cx="5435341" cy="85898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32B0A2C-7EBA-4711-8CD6-D4E0E211D57D}"/>
                </a:ext>
              </a:extLst>
            </p:cNvPr>
            <p:cNvSpPr/>
            <p:nvPr/>
          </p:nvSpPr>
          <p:spPr>
            <a:xfrm>
              <a:off x="1810327" y="3991263"/>
              <a:ext cx="2290618" cy="3775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40188EBD-DC88-4C9C-AA7F-10F9EEDB8AA0}"/>
              </a:ext>
            </a:extLst>
          </p:cNvPr>
          <p:cNvSpPr txBox="1"/>
          <p:nvPr/>
        </p:nvSpPr>
        <p:spPr>
          <a:xfrm>
            <a:off x="6517743" y="4262205"/>
            <a:ext cx="1437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ই-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মেইল</a:t>
            </a:r>
            <a:endParaRPr lang="en-US" sz="2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BA4DA5A-2A41-41DC-A8D8-E7D5E0156F5C}"/>
              </a:ext>
            </a:extLst>
          </p:cNvPr>
          <p:cNvSpPr txBox="1"/>
          <p:nvPr/>
        </p:nvSpPr>
        <p:spPr>
          <a:xfrm>
            <a:off x="6420502" y="4621158"/>
            <a:ext cx="4919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-150" dirty="0">
                <a:latin typeface="NikoshBAN" panose="02000000000000000000" pitchFamily="2" charset="0"/>
                <a:cs typeface="NikoshBAN" panose="02000000000000000000" pitchFamily="2" charset="0"/>
              </a:rPr>
              <a:t>eng.ananta32@gamil.com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6B303792-33B5-42D7-8071-8AA1D2DC56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066" y="1440488"/>
            <a:ext cx="957978" cy="1033312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Slide Zoom 2">
                <a:extLst>
                  <a:ext uri="{FF2B5EF4-FFF2-40B4-BE49-F238E27FC236}">
                    <a16:creationId xmlns:a16="http://schemas.microsoft.com/office/drawing/2014/main" id="{0F86B59B-E953-4C61-AA96-01CF698AA86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25780984"/>
                  </p:ext>
                </p:extLst>
              </p:nvPr>
            </p:nvGraphicFramePr>
            <p:xfrm>
              <a:off x="11548533" y="0"/>
              <a:ext cx="643467" cy="361950"/>
            </p:xfrm>
            <a:graphic>
              <a:graphicData uri="http://schemas.microsoft.com/office/powerpoint/2016/slidezoom">
                <pslz:sldZm>
                  <pslz:sldZmObj sldId="266" cId="1299044811">
                    <pslz:zmPr id="{AC60034C-1361-4DBA-8EE2-658C120B3E64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43467" cy="36195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Slide Zoom 2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0F86B59B-E953-4C61-AA96-01CF698AA86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548533" y="0"/>
                <a:ext cx="643467" cy="36195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769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8" grpId="0"/>
      <p:bldP spid="19" grpId="0"/>
      <p:bldP spid="24" grpId="0"/>
      <p:bldP spid="25" grpId="0"/>
      <p:bldP spid="42" grpId="0"/>
      <p:bldP spid="43" grpId="0"/>
      <p:bldP spid="49" grpId="0"/>
      <p:bldP spid="5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F43B0A2C-A931-4651-9603-AE8A780064B4}"/>
              </a:ext>
            </a:extLst>
          </p:cNvPr>
          <p:cNvGrpSpPr/>
          <p:nvPr/>
        </p:nvGrpSpPr>
        <p:grpSpPr>
          <a:xfrm>
            <a:off x="757351" y="1253422"/>
            <a:ext cx="5033817" cy="1034473"/>
            <a:chOff x="1699491" y="3860800"/>
            <a:chExt cx="5560291" cy="1034473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67C176A-E49F-405A-919D-19B1CA9D1C66}"/>
                </a:ext>
              </a:extLst>
            </p:cNvPr>
            <p:cNvSpPr/>
            <p:nvPr/>
          </p:nvSpPr>
          <p:spPr>
            <a:xfrm>
              <a:off x="1699491" y="3991263"/>
              <a:ext cx="5560291" cy="9040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BC06A70-A413-4C11-936E-3A4F621C0078}"/>
                </a:ext>
              </a:extLst>
            </p:cNvPr>
            <p:cNvSpPr/>
            <p:nvPr/>
          </p:nvSpPr>
          <p:spPr>
            <a:xfrm>
              <a:off x="1824441" y="3860800"/>
              <a:ext cx="5435341" cy="85898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E2CC546-C04D-4B7E-8883-3DAB3045641E}"/>
                </a:ext>
              </a:extLst>
            </p:cNvPr>
            <p:cNvSpPr/>
            <p:nvPr/>
          </p:nvSpPr>
          <p:spPr>
            <a:xfrm>
              <a:off x="1810327" y="3991263"/>
              <a:ext cx="2290618" cy="3775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962E6721-4873-49A6-9012-3155B0411372}"/>
              </a:ext>
            </a:extLst>
          </p:cNvPr>
          <p:cNvSpPr txBox="1"/>
          <p:nvPr/>
        </p:nvSpPr>
        <p:spPr>
          <a:xfrm>
            <a:off x="965428" y="1316350"/>
            <a:ext cx="1001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বিষয়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6BC16FE-962D-4832-9FA8-3B06A9202434}"/>
              </a:ext>
            </a:extLst>
          </p:cNvPr>
          <p:cNvSpPr txBox="1"/>
          <p:nvPr/>
        </p:nvSpPr>
        <p:spPr>
          <a:xfrm>
            <a:off x="868187" y="1675303"/>
            <a:ext cx="4324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167B054-3AE7-428C-8FEF-4EB05611BEC6}"/>
              </a:ext>
            </a:extLst>
          </p:cNvPr>
          <p:cNvGrpSpPr/>
          <p:nvPr/>
        </p:nvGrpSpPr>
        <p:grpSpPr>
          <a:xfrm>
            <a:off x="757351" y="2435677"/>
            <a:ext cx="5033817" cy="1034473"/>
            <a:chOff x="1699491" y="3860800"/>
            <a:chExt cx="5560291" cy="1034473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15EBBFE-B325-4413-8A56-D6E88A8F9CF7}"/>
                </a:ext>
              </a:extLst>
            </p:cNvPr>
            <p:cNvSpPr/>
            <p:nvPr/>
          </p:nvSpPr>
          <p:spPr>
            <a:xfrm>
              <a:off x="1699491" y="3991263"/>
              <a:ext cx="5560291" cy="9040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2CE231FD-F3ED-41F8-B279-D372AFC4F5A9}"/>
                </a:ext>
              </a:extLst>
            </p:cNvPr>
            <p:cNvSpPr/>
            <p:nvPr/>
          </p:nvSpPr>
          <p:spPr>
            <a:xfrm>
              <a:off x="1824441" y="3860800"/>
              <a:ext cx="5435341" cy="85898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17BBC22-018B-450D-8883-AD0E71C90A08}"/>
                </a:ext>
              </a:extLst>
            </p:cNvPr>
            <p:cNvSpPr/>
            <p:nvPr/>
          </p:nvSpPr>
          <p:spPr>
            <a:xfrm>
              <a:off x="1810327" y="3991263"/>
              <a:ext cx="2290618" cy="3775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9625BCE6-64BE-416F-BAB6-F9CC116DE15A}"/>
              </a:ext>
            </a:extLst>
          </p:cNvPr>
          <p:cNvSpPr txBox="1"/>
          <p:nvPr/>
        </p:nvSpPr>
        <p:spPr>
          <a:xfrm>
            <a:off x="965428" y="2498605"/>
            <a:ext cx="1437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শ্রেণী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E385DC0-56DA-4D8A-BC0B-6705E52BE4E3}"/>
              </a:ext>
            </a:extLst>
          </p:cNvPr>
          <p:cNvSpPr txBox="1"/>
          <p:nvPr/>
        </p:nvSpPr>
        <p:spPr>
          <a:xfrm>
            <a:off x="1033686" y="2857558"/>
            <a:ext cx="4324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E801A5C-9EE3-4972-9AF2-A4088C37895F}"/>
              </a:ext>
            </a:extLst>
          </p:cNvPr>
          <p:cNvGrpSpPr/>
          <p:nvPr/>
        </p:nvGrpSpPr>
        <p:grpSpPr>
          <a:xfrm>
            <a:off x="757351" y="3660861"/>
            <a:ext cx="5033817" cy="1034473"/>
            <a:chOff x="1699491" y="3860800"/>
            <a:chExt cx="5560291" cy="1034473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7F93097B-722B-4D8F-A546-F40D27F4D3DB}"/>
                </a:ext>
              </a:extLst>
            </p:cNvPr>
            <p:cNvSpPr/>
            <p:nvPr/>
          </p:nvSpPr>
          <p:spPr>
            <a:xfrm>
              <a:off x="1699491" y="3991263"/>
              <a:ext cx="5560291" cy="9040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DCBE1D0A-2B7C-4561-81B3-8898A1CBE5E9}"/>
                </a:ext>
              </a:extLst>
            </p:cNvPr>
            <p:cNvSpPr/>
            <p:nvPr/>
          </p:nvSpPr>
          <p:spPr>
            <a:xfrm>
              <a:off x="1824441" y="3860800"/>
              <a:ext cx="5435341" cy="85898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222103F-0271-4F67-930A-A7868ED07FD8}"/>
                </a:ext>
              </a:extLst>
            </p:cNvPr>
            <p:cNvSpPr/>
            <p:nvPr/>
          </p:nvSpPr>
          <p:spPr>
            <a:xfrm>
              <a:off x="1810327" y="3991263"/>
              <a:ext cx="2290618" cy="3775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0FCF5DA4-C303-4C5E-BE12-D87721615DCB}"/>
              </a:ext>
            </a:extLst>
          </p:cNvPr>
          <p:cNvSpPr txBox="1"/>
          <p:nvPr/>
        </p:nvSpPr>
        <p:spPr>
          <a:xfrm>
            <a:off x="965428" y="3723789"/>
            <a:ext cx="1001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অধ্যায়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8AC75F3-DF78-455A-9852-EAC70A8A47D0}"/>
              </a:ext>
            </a:extLst>
          </p:cNvPr>
          <p:cNvSpPr txBox="1"/>
          <p:nvPr/>
        </p:nvSpPr>
        <p:spPr>
          <a:xfrm>
            <a:off x="868187" y="4082742"/>
            <a:ext cx="4324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28434A4-785C-45D2-A1E8-5D59CDAE3CDB}"/>
              </a:ext>
            </a:extLst>
          </p:cNvPr>
          <p:cNvGrpSpPr/>
          <p:nvPr/>
        </p:nvGrpSpPr>
        <p:grpSpPr>
          <a:xfrm>
            <a:off x="757351" y="4843116"/>
            <a:ext cx="5033817" cy="1034473"/>
            <a:chOff x="1699491" y="3860800"/>
            <a:chExt cx="5560291" cy="1034473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6B3B9F74-FF76-4D28-A88D-5E363A062C1B}"/>
                </a:ext>
              </a:extLst>
            </p:cNvPr>
            <p:cNvSpPr/>
            <p:nvPr/>
          </p:nvSpPr>
          <p:spPr>
            <a:xfrm>
              <a:off x="1699491" y="3991263"/>
              <a:ext cx="5560291" cy="9040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95FC66C0-AA29-4F9F-9ACE-06DEA879326B}"/>
                </a:ext>
              </a:extLst>
            </p:cNvPr>
            <p:cNvSpPr/>
            <p:nvPr/>
          </p:nvSpPr>
          <p:spPr>
            <a:xfrm>
              <a:off x="1824441" y="3860800"/>
              <a:ext cx="5435341" cy="85898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81416024-2295-4105-9A78-556AD691EE58}"/>
                </a:ext>
              </a:extLst>
            </p:cNvPr>
            <p:cNvSpPr/>
            <p:nvPr/>
          </p:nvSpPr>
          <p:spPr>
            <a:xfrm>
              <a:off x="1810327" y="3991263"/>
              <a:ext cx="2290618" cy="3775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5C9BD640-DFDA-459B-99B9-12B0ED0A544F}"/>
              </a:ext>
            </a:extLst>
          </p:cNvPr>
          <p:cNvSpPr txBox="1"/>
          <p:nvPr/>
        </p:nvSpPr>
        <p:spPr>
          <a:xfrm>
            <a:off x="965428" y="4906044"/>
            <a:ext cx="1437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সময়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656B4B0-669D-4ED7-8C68-366EA69DFE93}"/>
              </a:ext>
            </a:extLst>
          </p:cNvPr>
          <p:cNvSpPr txBox="1"/>
          <p:nvPr/>
        </p:nvSpPr>
        <p:spPr>
          <a:xfrm>
            <a:off x="1033686" y="5264997"/>
            <a:ext cx="4324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45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575AE6A-AEE0-4BA2-8017-B8E2F1845A1F}"/>
              </a:ext>
            </a:extLst>
          </p:cNvPr>
          <p:cNvGrpSpPr/>
          <p:nvPr/>
        </p:nvGrpSpPr>
        <p:grpSpPr>
          <a:xfrm>
            <a:off x="6224457" y="4843116"/>
            <a:ext cx="5033817" cy="1034473"/>
            <a:chOff x="1699491" y="3860800"/>
            <a:chExt cx="5560291" cy="1034473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03C48E99-3824-4149-963F-FAE58A759B1D}"/>
                </a:ext>
              </a:extLst>
            </p:cNvPr>
            <p:cNvSpPr/>
            <p:nvPr/>
          </p:nvSpPr>
          <p:spPr>
            <a:xfrm>
              <a:off x="1699491" y="3991263"/>
              <a:ext cx="5560291" cy="9040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800EC9B2-404B-4DF7-8FD6-B77858A45B00}"/>
                </a:ext>
              </a:extLst>
            </p:cNvPr>
            <p:cNvSpPr/>
            <p:nvPr/>
          </p:nvSpPr>
          <p:spPr>
            <a:xfrm>
              <a:off x="1824441" y="3860800"/>
              <a:ext cx="5435341" cy="85898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034CC63B-14B8-457F-898B-438F45CA35D5}"/>
                </a:ext>
              </a:extLst>
            </p:cNvPr>
            <p:cNvSpPr/>
            <p:nvPr/>
          </p:nvSpPr>
          <p:spPr>
            <a:xfrm>
              <a:off x="1810327" y="3991263"/>
              <a:ext cx="2290618" cy="3775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288AD357-AF05-45F1-99B2-A388CEB2298F}"/>
              </a:ext>
            </a:extLst>
          </p:cNvPr>
          <p:cNvSpPr txBox="1"/>
          <p:nvPr/>
        </p:nvSpPr>
        <p:spPr>
          <a:xfrm>
            <a:off x="6432534" y="4906044"/>
            <a:ext cx="1437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তারিখ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5D6F0A9-EFEE-4012-A2C0-D0FDE0746E47}"/>
              </a:ext>
            </a:extLst>
          </p:cNvPr>
          <p:cNvSpPr txBox="1"/>
          <p:nvPr/>
        </p:nvSpPr>
        <p:spPr>
          <a:xfrm>
            <a:off x="6500792" y="5264997"/>
            <a:ext cx="4324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18/08/2018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AB8AB969-81B6-41F0-B444-C0569A7E3F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175" y="1252445"/>
            <a:ext cx="2859743" cy="3556904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Slide Zoom 2">
                <a:extLst>
                  <a:ext uri="{FF2B5EF4-FFF2-40B4-BE49-F238E27FC236}">
                    <a16:creationId xmlns:a16="http://schemas.microsoft.com/office/drawing/2014/main" id="{B3509284-5BFD-4D3A-98BA-03D579983E0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9078976"/>
                  </p:ext>
                </p:extLst>
              </p:nvPr>
            </p:nvGraphicFramePr>
            <p:xfrm>
              <a:off x="11243733" y="0"/>
              <a:ext cx="948267" cy="533400"/>
            </p:xfrm>
            <a:graphic>
              <a:graphicData uri="http://schemas.microsoft.com/office/powerpoint/2016/slidezoom">
                <pslz:sldZm>
                  <pslz:sldZmObj sldId="267" cId="1177955636">
                    <pslz:zmPr id="{42477013-6F0E-46BA-B727-776A1E558289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948267" cy="53340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Slide Zoom 2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B3509284-5BFD-4D3A-98BA-03D579983E0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243733" y="0"/>
                <a:ext cx="948267" cy="53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519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4" grpId="0"/>
      <p:bldP spid="56" grpId="0"/>
      <p:bldP spid="57" grpId="0"/>
      <p:bldP spid="62" grpId="0"/>
      <p:bldP spid="63" grpId="0"/>
      <p:bldP spid="68" grpId="0"/>
      <p:bldP spid="69" grpId="0"/>
      <p:bldP spid="74" grpId="0"/>
      <p:bldP spid="7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989" y="1116264"/>
            <a:ext cx="8419070" cy="46933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1786270" y="381866"/>
            <a:ext cx="8518422" cy="6280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নিচের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ছবিটি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লক্ষ্য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করি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11464" y="5915979"/>
            <a:ext cx="3739002" cy="62807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ছবিটি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কিসের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7634177" y="5915979"/>
            <a:ext cx="2659882" cy="62807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ঔষধ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দোকানের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91954" y="5905351"/>
            <a:ext cx="6347534" cy="62807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এখানে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ঔষধগুলো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রাখা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কিভাবে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</a:p>
        </p:txBody>
      </p:sp>
      <p:sp>
        <p:nvSpPr>
          <p:cNvPr id="9" name="Rectangle 8"/>
          <p:cNvSpPr/>
          <p:nvPr/>
        </p:nvSpPr>
        <p:spPr>
          <a:xfrm>
            <a:off x="7695901" y="5905350"/>
            <a:ext cx="1765006" cy="62807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সু-সজ্জিত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67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6" grpId="1"/>
      <p:bldP spid="7" grpId="0"/>
      <p:bldP spid="7" grpId="1"/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658679" y="4784960"/>
          <a:ext cx="9590569" cy="10672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19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79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70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62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99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99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336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6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520996" y="2104343"/>
            <a:ext cx="2243470" cy="33051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মোঃ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রহিম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3015" y="3178231"/>
            <a:ext cx="2243470" cy="33051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আবুল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ফজল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11573" y="2586861"/>
            <a:ext cx="2243470" cy="33051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দশম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11573" y="3932704"/>
            <a:ext cx="2243470" cy="33051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০৩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64737" y="3080448"/>
            <a:ext cx="2243470" cy="33051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২০১৬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65815" y="4030487"/>
            <a:ext cx="2243470" cy="33051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কুমিল্লা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58679" y="392499"/>
            <a:ext cx="8518422" cy="6280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নিচের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তথ্যগুলো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লক্ষ্য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করি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11573" y="4784960"/>
            <a:ext cx="7937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নাম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338083" y="4784960"/>
            <a:ext cx="10951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পিতা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08406" y="4784960"/>
            <a:ext cx="10951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শ্রেণী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037136" y="4784960"/>
            <a:ext cx="11589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জেলা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432159" y="4774621"/>
            <a:ext cx="8718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রোল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506047" y="4774621"/>
            <a:ext cx="8718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সাল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73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48148E-6 L 0.07903 0.4861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5" y="24306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19 0.00069 L 0.25443 0.3317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5" y="16551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45 1.11111E-6 L 0.26914 0.412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78" y="20625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8 0.00463 L 0.37031 0.2210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19" y="1081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953 -0.00602 L 0.75508 0.207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1" y="10671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04 0.00208 L 0.46276 0.3428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86" y="1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 animBg="1"/>
      <p:bldP spid="3" grpId="0"/>
      <p:bldP spid="18" grpId="0"/>
      <p:bldP spid="19" grpId="0"/>
      <p:bldP spid="22" grpId="0"/>
      <p:bldP spid="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796" y="2242607"/>
            <a:ext cx="9441710" cy="4265382"/>
          </a:xfrm>
          <a:prstGeom prst="rect">
            <a:avLst/>
          </a:prstGeom>
        </p:spPr>
      </p:pic>
      <p:sp>
        <p:nvSpPr>
          <p:cNvPr id="10" name="Snip Diagonal Corner Rectangle 9"/>
          <p:cNvSpPr/>
          <p:nvPr/>
        </p:nvSpPr>
        <p:spPr>
          <a:xfrm>
            <a:off x="1587796" y="615782"/>
            <a:ext cx="9441710" cy="1457566"/>
          </a:xfrm>
          <a:prstGeom prst="snip2DiagRect">
            <a:avLst/>
          </a:prstGeom>
          <a:solidFill>
            <a:schemeClr val="bg1"/>
          </a:solidFill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ডেটাবেজ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সম্পর্কে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ধারণা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এবং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ব্যবহারের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কৌশল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Slide Zoom 3">
                <a:extLst>
                  <a:ext uri="{FF2B5EF4-FFF2-40B4-BE49-F238E27FC236}">
                    <a16:creationId xmlns:a16="http://schemas.microsoft.com/office/drawing/2014/main" id="{6306864F-7B2B-4445-965A-96EAC9ABD78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83645858"/>
                  </p:ext>
                </p:extLst>
              </p:nvPr>
            </p:nvGraphicFramePr>
            <p:xfrm>
              <a:off x="11698816" y="19050"/>
              <a:ext cx="474133" cy="266700"/>
            </p:xfrm>
            <a:graphic>
              <a:graphicData uri="http://schemas.microsoft.com/office/powerpoint/2016/slidezoom">
                <pslz:sldZm>
                  <pslz:sldZmObj sldId="282" cId="2595525830">
                    <pslz:zmPr id="{6260AE57-256E-4DA0-A40F-6E281FF07E44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74133" cy="26670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Slide Zoom 3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6306864F-7B2B-4445-965A-96EAC9ABD78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698816" y="19050"/>
                <a:ext cx="474133" cy="2667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624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279" y="870964"/>
            <a:ext cx="3778961" cy="6280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এ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শেষে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শিক্ষার্থীরা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590376" y="1458096"/>
          <a:ext cx="11214445" cy="4844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Slide Zoom 4">
                <a:extLst>
                  <a:ext uri="{FF2B5EF4-FFF2-40B4-BE49-F238E27FC236}">
                    <a16:creationId xmlns:a16="http://schemas.microsoft.com/office/drawing/2014/main" id="{101DFB5D-574C-44A8-B18E-020D2FA22C8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52798987"/>
                  </p:ext>
                </p:extLst>
              </p:nvPr>
            </p:nvGraphicFramePr>
            <p:xfrm>
              <a:off x="11684000" y="40562"/>
              <a:ext cx="508000" cy="285750"/>
            </p:xfrm>
            <a:graphic>
              <a:graphicData uri="http://schemas.microsoft.com/office/powerpoint/2016/slidezoom">
                <pslz:sldZm>
                  <pslz:sldZmObj sldId="307" cId="2285437433">
                    <pslz:zmPr id="{8F49D53C-1C83-4FEE-B645-EFAA0C0B426B}" returnToParent="0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508000" cy="28575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Slide Zoom 4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101DFB5D-574C-44A8-B18E-020D2FA22C8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684000" y="40562"/>
                <a:ext cx="508000" cy="28575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200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98E1C10-E40D-4F90-9529-B5850A3D76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C98E1C10-E40D-4F90-9529-B5850A3D76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2B2E033-1A18-46F2-B41F-56422B126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52B2E033-1A18-46F2-B41F-56422B126A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E262E1-E29D-498B-8755-BB27865EFF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graphicEl>
                                              <a:dgm id="{AAE262E1-E29D-498B-8755-BB27865EFF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043F54-2EA5-46CB-9356-F5CA19C51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043F54-2EA5-46CB-9356-F5CA19C510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C40BD01-604D-40A2-ACFF-0F5F76C7FC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6C40BD01-604D-40A2-ACFF-0F5F76C7FC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A5D93A-8960-4BB3-9263-866A56BBAD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CBA5D93A-8960-4BB3-9263-866A56BBAD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8230AD-BC4C-4007-A454-D6183647C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graphicEl>
                                              <a:dgm id="{458230AD-BC4C-4007-A454-D6183647C5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101EBF3-3A7D-4CE0-AF74-915A0C8C71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F101EBF3-3A7D-4CE0-AF74-915A0C8C71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B1A882F-909D-465E-8DD4-57A059E7B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graphicEl>
                                              <a:dgm id="{3B1A882F-909D-465E-8DD4-57A059E7B4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F72A2D-7748-4AF3-91C3-B174625975C9}"/>
              </a:ext>
            </a:extLst>
          </p:cNvPr>
          <p:cNvSpPr/>
          <p:nvPr/>
        </p:nvSpPr>
        <p:spPr>
          <a:xfrm>
            <a:off x="349626" y="284480"/>
            <a:ext cx="7770246" cy="10363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6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49185B6-4643-4107-8770-B61A1259DC9F}"/>
              </a:ext>
            </a:extLst>
          </p:cNvPr>
          <p:cNvSpPr/>
          <p:nvPr/>
        </p:nvSpPr>
        <p:spPr>
          <a:xfrm>
            <a:off x="2416170" y="3150183"/>
            <a:ext cx="8245733" cy="854889"/>
          </a:xfrm>
          <a:prstGeom prst="roundRect">
            <a:avLst/>
          </a:prstGeom>
          <a:solidFill>
            <a:schemeClr val="lt1">
              <a:alpha val="36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যথাযথ নিয়ম অনুসারে কন্টেন্ট না বানানো</a:t>
            </a:r>
            <a:endParaRPr lang="en-US" sz="1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7D70089-206E-4DC4-9CF8-0182D4C7C909}"/>
              </a:ext>
            </a:extLst>
          </p:cNvPr>
          <p:cNvSpPr/>
          <p:nvPr/>
        </p:nvSpPr>
        <p:spPr>
          <a:xfrm>
            <a:off x="2416170" y="1879020"/>
            <a:ext cx="8245733" cy="945605"/>
          </a:xfrm>
          <a:prstGeom prst="roundRect">
            <a:avLst/>
          </a:prstGeom>
          <a:solidFill>
            <a:schemeClr val="lt1">
              <a:alpha val="36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ডিজিটাল কন্টেন্ট সম্বন্ধে আমাদের জ্ঞান স্বল্পতা</a:t>
            </a:r>
            <a:endParaRPr lang="en-US" sz="1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563DE13-8A27-40F4-BDBF-DAD6EF7B919C}"/>
              </a:ext>
            </a:extLst>
          </p:cNvPr>
          <p:cNvSpPr/>
          <p:nvPr/>
        </p:nvSpPr>
        <p:spPr>
          <a:xfrm>
            <a:off x="2416170" y="4365031"/>
            <a:ext cx="8245733" cy="854889"/>
          </a:xfrm>
          <a:prstGeom prst="roundRect">
            <a:avLst/>
          </a:prstGeom>
          <a:solidFill>
            <a:schemeClr val="lt1">
              <a:alpha val="36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ভুল উপস্থাপন</a:t>
            </a:r>
            <a:endParaRPr lang="en-US" sz="1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E87B156-510B-48BE-8F20-B975E4049A8E}"/>
              </a:ext>
            </a:extLst>
          </p:cNvPr>
          <p:cNvSpPr/>
          <p:nvPr/>
        </p:nvSpPr>
        <p:spPr>
          <a:xfrm>
            <a:off x="1369813" y="1879020"/>
            <a:ext cx="1046357" cy="1036319"/>
          </a:xfrm>
          <a:prstGeom prst="ellipse">
            <a:avLst/>
          </a:prstGeom>
          <a:solidFill>
            <a:srgbClr val="92D050">
              <a:alpha val="3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BDDB142-8B87-4384-BA52-B7A5EFF05A10}"/>
              </a:ext>
            </a:extLst>
          </p:cNvPr>
          <p:cNvSpPr/>
          <p:nvPr/>
        </p:nvSpPr>
        <p:spPr>
          <a:xfrm>
            <a:off x="1369813" y="3059467"/>
            <a:ext cx="1046357" cy="1036319"/>
          </a:xfrm>
          <a:prstGeom prst="ellipse">
            <a:avLst/>
          </a:prstGeom>
          <a:solidFill>
            <a:srgbClr val="92D050">
              <a:alpha val="3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D9F79DA-5A46-4017-A1FD-2C61E5CE3681}"/>
              </a:ext>
            </a:extLst>
          </p:cNvPr>
          <p:cNvSpPr/>
          <p:nvPr/>
        </p:nvSpPr>
        <p:spPr>
          <a:xfrm>
            <a:off x="1369813" y="4330628"/>
            <a:ext cx="1046357" cy="1036319"/>
          </a:xfrm>
          <a:prstGeom prst="ellipse">
            <a:avLst/>
          </a:prstGeom>
          <a:solidFill>
            <a:srgbClr val="92D050">
              <a:alpha val="3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92995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 uiExpand="1" build="p" animBg="1"/>
      <p:bldP spid="6" grpId="0" uiExpand="1" build="p" animBg="1"/>
      <p:bldP spid="7" grpId="0" uiExpand="1" build="p" animBg="1"/>
      <p:bldP spid="10" grpId="0" uiExpand="1" build="p" animBg="1"/>
      <p:bldP spid="11" grpId="0" uiExpand="1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>
            <a:extLst>
              <a:ext uri="{FF2B5EF4-FFF2-40B4-BE49-F238E27FC236}">
                <a16:creationId xmlns:a16="http://schemas.microsoft.com/office/drawing/2014/main" id="{F3EA48D1-FD69-43D2-B377-FD889A44D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212" y="1642403"/>
            <a:ext cx="9591822" cy="3573194"/>
          </a:xfrm>
        </p:spPr>
        <p:txBody>
          <a:bodyPr/>
          <a:lstStyle/>
          <a:p>
            <a:r>
              <a:rPr lang="bn-IN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পাঠ্যপুস্তকের নির্ধারিত পাঠ অনুযায়ী শিখনফল লিখব।</a:t>
            </a:r>
            <a:endParaRPr lang="en-US" alt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শিখনফলের ভাষায় একটি ক্রিয়াবাচক শব্দ বা </a:t>
            </a:r>
            <a:r>
              <a:rPr lang="en-US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Action Verb</a:t>
            </a:r>
            <a:r>
              <a:rPr lang="bn-IN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ব্যবহার করব।</a:t>
            </a:r>
            <a:endParaRPr lang="en-US" alt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শিখনফলে একাধিক </a:t>
            </a:r>
            <a:r>
              <a:rPr lang="en-US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Action Verb</a:t>
            </a:r>
            <a:r>
              <a:rPr lang="bn-IN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লিখব না।</a:t>
            </a:r>
            <a:endParaRPr lang="en-US" alt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পাঠে একাধিক শিখনফল থাকলে ‘সহজ থেকে কঠিন’ এই ক্রমে লিখব।</a:t>
            </a:r>
            <a:endParaRPr lang="en-US" alt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4D0F0814-BBA3-47CE-865C-1901CCE1D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066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bn-IN" alt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 পারদর্শিতা প্রদর্শন করে এমন আচরণিক ভাষায় লিখতে হবে, যেমন- </a:t>
            </a:r>
            <a:endParaRPr lang="en-US" alt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506E2A37-2DB7-4976-87BD-A6399CDDA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2200" y="2667000"/>
            <a:ext cx="3657600" cy="3581400"/>
          </a:xfrm>
        </p:spPr>
        <p:txBody>
          <a:bodyPr/>
          <a:lstStyle/>
          <a:p>
            <a:r>
              <a:rPr lang="bn-IN" altLang="en-US" dirty="0"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</a:t>
            </a:r>
            <a:r>
              <a:rPr lang="en-US" altLang="en-US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bn-IN" alt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altLang="en-US" dirty="0">
                <a:latin typeface="NikoshBAN" panose="02000000000000000000" pitchFamily="2" charset="0"/>
                <a:cs typeface="NikoshBAN" panose="02000000000000000000" pitchFamily="2" charset="0"/>
              </a:rPr>
              <a:t>লিখতে পারবে</a:t>
            </a:r>
            <a:r>
              <a:rPr lang="en-US" altLang="en-US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bn-IN" alt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altLang="en-US" dirty="0">
                <a:latin typeface="NikoshBAN" panose="02000000000000000000" pitchFamily="2" charset="0"/>
                <a:cs typeface="NikoshBAN" panose="02000000000000000000" pitchFamily="2" charset="0"/>
              </a:rPr>
              <a:t>বর্ণনা করতে পারবে</a:t>
            </a:r>
            <a:r>
              <a:rPr lang="en-US" altLang="en-US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bn-IN" alt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altLang="en-US" dirty="0">
                <a:latin typeface="NikoshBAN" panose="02000000000000000000" pitchFamily="2" charset="0"/>
                <a:cs typeface="NikoshBAN" panose="02000000000000000000" pitchFamily="2" charset="0"/>
              </a:rPr>
              <a:t>চিহ্নিত করতে পারবে</a:t>
            </a:r>
            <a:r>
              <a:rPr lang="en-US" altLang="en-US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alt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altLang="en-US" dirty="0">
                <a:latin typeface="NikoshBAN" panose="02000000000000000000" pitchFamily="2" charset="0"/>
                <a:cs typeface="NikoshBAN" panose="02000000000000000000" pitchFamily="2" charset="0"/>
              </a:rPr>
              <a:t>চিত্র অঙ্কন করতে পারবে</a:t>
            </a:r>
            <a:r>
              <a:rPr lang="en-US" altLang="en-US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bn-IN" alt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48" name="TextBox 1">
            <a:extLst>
              <a:ext uri="{FF2B5EF4-FFF2-40B4-BE49-F238E27FC236}">
                <a16:creationId xmlns:a16="http://schemas.microsoft.com/office/drawing/2014/main" id="{9D1C17DF-0AFE-4AA7-8966-EE3CC0876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599" y="2667001"/>
            <a:ext cx="4558259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bn-IN" altLang="en-US" dirty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 করতে পারবে,</a:t>
            </a:r>
          </a:p>
          <a:p>
            <a:pPr eaLnBrk="1" hangingPunct="1">
              <a:spcBef>
                <a:spcPct val="0"/>
              </a:spcBef>
            </a:pPr>
            <a:r>
              <a:rPr lang="bn-IN" altLang="en-US" dirty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 পারবে,</a:t>
            </a:r>
          </a:p>
          <a:p>
            <a:pPr eaLnBrk="1" hangingPunct="1">
              <a:spcBef>
                <a:spcPct val="0"/>
              </a:spcBef>
            </a:pPr>
            <a:r>
              <a:rPr lang="bn-IN" altLang="en-US" dirty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 করতে পারবে,</a:t>
            </a:r>
          </a:p>
          <a:p>
            <a:pPr eaLnBrk="1" hangingPunct="1">
              <a:spcBef>
                <a:spcPct val="0"/>
              </a:spcBef>
            </a:pPr>
            <a:r>
              <a:rPr lang="bn-IN" altLang="en-US" dirty="0">
                <a:latin typeface="NikoshBAN" panose="02000000000000000000" pitchFamily="2" charset="0"/>
                <a:cs typeface="NikoshBAN" panose="02000000000000000000" pitchFamily="2" charset="0"/>
              </a:rPr>
              <a:t>তুলনা করতে পারবে,</a:t>
            </a:r>
          </a:p>
          <a:p>
            <a:pPr eaLnBrk="1" hangingPunct="1">
              <a:spcBef>
                <a:spcPct val="0"/>
              </a:spcBef>
            </a:pPr>
            <a:r>
              <a:rPr lang="bn-IN" altLang="en-US" dirty="0">
                <a:latin typeface="NikoshBAN" panose="02000000000000000000" pitchFamily="2" charset="0"/>
                <a:cs typeface="NikoshBAN" panose="02000000000000000000" pitchFamily="2" charset="0"/>
              </a:rPr>
              <a:t>তালিকা করতে পারবে ইত্যাদি। </a:t>
            </a:r>
            <a:endParaRPr lang="en-US" alt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6148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4D0F0814-BBA3-47CE-865C-1901CCE1D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452" y="1066801"/>
            <a:ext cx="11099410" cy="874542"/>
          </a:xfrm>
        </p:spPr>
        <p:txBody>
          <a:bodyPr>
            <a:noAutofit/>
          </a:bodyPr>
          <a:lstStyle/>
          <a:p>
            <a:r>
              <a:rPr lang="en-US" alt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শিখনফলে</a:t>
            </a:r>
            <a:r>
              <a:rPr lang="en-US" alt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লিখা</a:t>
            </a:r>
            <a:r>
              <a:rPr lang="en-US" alt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alt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alt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506E2A37-2DB7-4976-87BD-A6399CDDA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2200" y="2667000"/>
            <a:ext cx="3657600" cy="2608385"/>
          </a:xfrm>
        </p:spPr>
        <p:txBody>
          <a:bodyPr>
            <a:noAutofit/>
          </a:bodyPr>
          <a:lstStyle/>
          <a:p>
            <a:r>
              <a:rPr lang="bn-IN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জানতে পারবে </a:t>
            </a:r>
            <a:endParaRPr lang="en-US" alt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বুঝতে পারবে </a:t>
            </a:r>
            <a:endParaRPr lang="en-US" alt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শিখতে পারবে </a:t>
            </a:r>
            <a:endParaRPr lang="en-US" alt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• অনুধাবন করতে পারবে</a:t>
            </a:r>
            <a:endParaRPr lang="en-US" alt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48" name="TextBox 1">
            <a:extLst>
              <a:ext uri="{FF2B5EF4-FFF2-40B4-BE49-F238E27FC236}">
                <a16:creationId xmlns:a16="http://schemas.microsoft.com/office/drawing/2014/main" id="{9D1C17DF-0AFE-4AA7-8966-EE3CC0876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599" y="2667001"/>
            <a:ext cx="4558259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buNone/>
            </a:pPr>
            <a:r>
              <a:rPr lang="bn-IN" alt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• ধারনা করতে পারবে </a:t>
            </a:r>
            <a:endParaRPr lang="en-US" alt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alt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• উপলব্ধি করতে পারবে </a:t>
            </a:r>
            <a:endParaRPr lang="en-US" alt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alt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• জ্ঞান লাভ করতে পারবে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Slide Zoom 2">
                <a:extLst>
                  <a:ext uri="{FF2B5EF4-FFF2-40B4-BE49-F238E27FC236}">
                    <a16:creationId xmlns:a16="http://schemas.microsoft.com/office/drawing/2014/main" id="{85BC1854-62DE-495D-B7BE-CF5DB55AC538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1717867" y="0"/>
              <a:ext cx="474133" cy="266700"/>
            </p:xfrm>
            <a:graphic>
              <a:graphicData uri="http://schemas.microsoft.com/office/powerpoint/2016/slidezoom">
                <pslz:sldZm>
                  <pslz:sldZmObj sldId="281" cId="3882001227">
                    <pslz:zmPr id="{2E68AA86-CBF3-490B-98FE-BBCB2348931A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74133" cy="26670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Slide Zoom 2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85BC1854-62DE-495D-B7BE-CF5DB55AC53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717867" y="0"/>
                <a:ext cx="474133" cy="2667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itle 1">
            <a:extLst>
              <a:ext uri="{FF2B5EF4-FFF2-40B4-BE49-F238E27FC236}">
                <a16:creationId xmlns:a16="http://schemas.microsoft.com/office/drawing/2014/main" id="{3056ED2E-91FE-4DC0-8D3F-749FD455E2C8}"/>
              </a:ext>
            </a:extLst>
          </p:cNvPr>
          <p:cNvSpPr txBox="1">
            <a:spLocks/>
          </p:cNvSpPr>
          <p:nvPr/>
        </p:nvSpPr>
        <p:spPr>
          <a:xfrm>
            <a:off x="731520" y="5373861"/>
            <a:ext cx="11085342" cy="627181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s-IN" alt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alt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alt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alt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alt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alt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ব্দগুল</a:t>
            </a:r>
            <a:r>
              <a:rPr lang="as-IN" alt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alt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alt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alt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alt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alt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alt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alt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alt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alt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alt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alt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alt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alt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</a:p>
        </p:txBody>
      </p:sp>
    </p:spTree>
    <p:extLst>
      <p:ext uri="{BB962C8B-B14F-4D97-AF65-F5344CB8AC3E}">
        <p14:creationId xmlns:p14="http://schemas.microsoft.com/office/powerpoint/2010/main" val="151649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6148" grpId="0" build="p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F72A2D-7748-4AF3-91C3-B174625975C9}"/>
              </a:ext>
            </a:extLst>
          </p:cNvPr>
          <p:cNvSpPr/>
          <p:nvPr/>
        </p:nvSpPr>
        <p:spPr>
          <a:xfrm>
            <a:off x="349625" y="284480"/>
            <a:ext cx="9983095" cy="10363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ন্টেন্টে</a:t>
            </a:r>
            <a:r>
              <a:rPr lang="en-US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Rectangle: Single Corner Snipped 6">
            <a:extLst>
              <a:ext uri="{FF2B5EF4-FFF2-40B4-BE49-F238E27FC236}">
                <a16:creationId xmlns:a16="http://schemas.microsoft.com/office/drawing/2014/main" id="{4E87B156-510B-48BE-8F20-B975E4049A8E}"/>
              </a:ext>
            </a:extLst>
          </p:cNvPr>
          <p:cNvSpPr/>
          <p:nvPr/>
        </p:nvSpPr>
        <p:spPr>
          <a:xfrm>
            <a:off x="843401" y="1511809"/>
            <a:ext cx="3198247" cy="1450847"/>
          </a:xfrm>
          <a:prstGeom prst="snip1Rect">
            <a:avLst/>
          </a:prstGeom>
          <a:solidFill>
            <a:srgbClr val="FFFF00">
              <a:alpha val="3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তথ্যবহুল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: Single Corner Snipped 11">
            <a:extLst>
              <a:ext uri="{FF2B5EF4-FFF2-40B4-BE49-F238E27FC236}">
                <a16:creationId xmlns:a16="http://schemas.microsoft.com/office/drawing/2014/main" id="{4A714711-C735-462E-82C1-C57DAD921488}"/>
              </a:ext>
            </a:extLst>
          </p:cNvPr>
          <p:cNvSpPr/>
          <p:nvPr/>
        </p:nvSpPr>
        <p:spPr>
          <a:xfrm>
            <a:off x="4693025" y="1511809"/>
            <a:ext cx="3198247" cy="1450847"/>
          </a:xfrm>
          <a:prstGeom prst="snip1Rect">
            <a:avLst/>
          </a:prstGeom>
          <a:solidFill>
            <a:srgbClr val="FFFF00">
              <a:alpha val="3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ক্লিপ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: Single Corner Snipped 12">
            <a:extLst>
              <a:ext uri="{FF2B5EF4-FFF2-40B4-BE49-F238E27FC236}">
                <a16:creationId xmlns:a16="http://schemas.microsoft.com/office/drawing/2014/main" id="{E444BF65-6A8D-4D09-86EA-14ACD8E29556}"/>
              </a:ext>
            </a:extLst>
          </p:cNvPr>
          <p:cNvSpPr/>
          <p:nvPr/>
        </p:nvSpPr>
        <p:spPr>
          <a:xfrm>
            <a:off x="8542649" y="1511809"/>
            <a:ext cx="3198247" cy="1450847"/>
          </a:xfrm>
          <a:prstGeom prst="snip1Rect">
            <a:avLst/>
          </a:prstGeom>
          <a:solidFill>
            <a:srgbClr val="FFFF00">
              <a:alpha val="3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অডিও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ক্লিপ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: Single Corner Snipped 13">
            <a:extLst>
              <a:ext uri="{FF2B5EF4-FFF2-40B4-BE49-F238E27FC236}">
                <a16:creationId xmlns:a16="http://schemas.microsoft.com/office/drawing/2014/main" id="{D9C5C087-E236-49A8-8921-AA534E7168FD}"/>
              </a:ext>
            </a:extLst>
          </p:cNvPr>
          <p:cNvSpPr/>
          <p:nvPr/>
        </p:nvSpPr>
        <p:spPr>
          <a:xfrm>
            <a:off x="843401" y="3669793"/>
            <a:ext cx="3198247" cy="1450847"/>
          </a:xfrm>
          <a:prstGeom prst="snip1Rect">
            <a:avLst/>
          </a:prstGeom>
          <a:solidFill>
            <a:srgbClr val="FFFF00">
              <a:alpha val="3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Bahnschrift" panose="020B0502040204020203" pitchFamily="34" charset="0"/>
                <a:cs typeface="NikoshBAN" panose="02000000000000000000" pitchFamily="2" charset="0"/>
              </a:rPr>
              <a:t>2D </a:t>
            </a:r>
            <a:r>
              <a:rPr lang="en-US" sz="4000" b="1" dirty="0" err="1">
                <a:solidFill>
                  <a:schemeClr val="bg1"/>
                </a:solidFill>
                <a:latin typeface="Bahnschrift" panose="020B0502040204020203" pitchFamily="34" charset="0"/>
                <a:cs typeface="NikoshBAN" panose="02000000000000000000" pitchFamily="2" charset="0"/>
              </a:rPr>
              <a:t>বা</a:t>
            </a:r>
            <a:r>
              <a:rPr lang="en-US" sz="4000" b="1" dirty="0">
                <a:solidFill>
                  <a:schemeClr val="bg1"/>
                </a:solidFill>
                <a:latin typeface="Bahnschrift" panose="020B0502040204020203" pitchFamily="34" charset="0"/>
                <a:cs typeface="NikoshBAN" panose="02000000000000000000" pitchFamily="2" charset="0"/>
              </a:rPr>
              <a:t> 3D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এনিমেশন</a:t>
            </a:r>
            <a:endParaRPr lang="en-US" sz="4000" b="1" dirty="0">
              <a:solidFill>
                <a:schemeClr val="bg1"/>
              </a:solidFill>
              <a:latin typeface="Bahnschrift" panose="020B0502040204020203" pitchFamily="34" charset="0"/>
              <a:cs typeface="NikoshBAN" panose="02000000000000000000" pitchFamily="2" charset="0"/>
            </a:endParaRPr>
          </a:p>
        </p:txBody>
      </p:sp>
      <p:sp>
        <p:nvSpPr>
          <p:cNvPr id="15" name="Rectangle: Single Corner Snipped 14">
            <a:extLst>
              <a:ext uri="{FF2B5EF4-FFF2-40B4-BE49-F238E27FC236}">
                <a16:creationId xmlns:a16="http://schemas.microsoft.com/office/drawing/2014/main" id="{C4F7C6E6-BAA4-48D4-89CE-02618E731574}"/>
              </a:ext>
            </a:extLst>
          </p:cNvPr>
          <p:cNvSpPr/>
          <p:nvPr/>
        </p:nvSpPr>
        <p:spPr>
          <a:xfrm>
            <a:off x="4693025" y="3669793"/>
            <a:ext cx="3198247" cy="1450847"/>
          </a:xfrm>
          <a:prstGeom prst="snip1Rect">
            <a:avLst/>
          </a:prstGeom>
          <a:solidFill>
            <a:srgbClr val="FFFF00">
              <a:alpha val="3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Bahnschrift" panose="020B0502040204020203" pitchFamily="34" charset="0"/>
                <a:cs typeface="NikoshBAN" panose="02000000000000000000" pitchFamily="2" charset="0"/>
              </a:rPr>
              <a:t>PDF </a:t>
            </a:r>
            <a:r>
              <a:rPr lang="en-US" sz="4400" b="1" dirty="0" err="1">
                <a:solidFill>
                  <a:schemeClr val="bg1"/>
                </a:solidFill>
                <a:latin typeface="Bahnschrift" panose="020B0502040204020203" pitchFamily="34" charset="0"/>
                <a:cs typeface="NikoshBAN" panose="02000000000000000000" pitchFamily="2" charset="0"/>
              </a:rPr>
              <a:t>বা</a:t>
            </a:r>
            <a:r>
              <a:rPr lang="en-US" sz="4400" b="1" dirty="0">
                <a:solidFill>
                  <a:schemeClr val="bg1"/>
                </a:solidFill>
                <a:latin typeface="Bahnschrift" panose="020B0502040204020203" pitchFamily="34" charset="0"/>
                <a:cs typeface="NikoshBAN" panose="02000000000000000000" pitchFamily="2" charset="0"/>
              </a:rPr>
              <a:t> Text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: Single Corner Snipped 15">
            <a:extLst>
              <a:ext uri="{FF2B5EF4-FFF2-40B4-BE49-F238E27FC236}">
                <a16:creationId xmlns:a16="http://schemas.microsoft.com/office/drawing/2014/main" id="{A4111585-23ED-4368-9423-C5F6BAB1E6D8}"/>
              </a:ext>
            </a:extLst>
          </p:cNvPr>
          <p:cNvSpPr/>
          <p:nvPr/>
        </p:nvSpPr>
        <p:spPr>
          <a:xfrm>
            <a:off x="8542649" y="3669793"/>
            <a:ext cx="3198247" cy="1450847"/>
          </a:xfrm>
          <a:prstGeom prst="snip1Rect">
            <a:avLst/>
          </a:prstGeom>
          <a:solidFill>
            <a:srgbClr val="FFFF00">
              <a:alpha val="3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7573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  <p:bldP spid="12" grpId="0" uiExpand="1" build="p" animBg="1"/>
      <p:bldP spid="13" grpId="0" uiExpand="1" build="p" animBg="1"/>
      <p:bldP spid="14" grpId="0" uiExpand="1" build="p" animBg="1"/>
      <p:bldP spid="15" grpId="0" uiExpand="1" build="p" animBg="1"/>
      <p:bldP spid="16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F72A2D-7748-4AF3-91C3-B174625975C9}"/>
              </a:ext>
            </a:extLst>
          </p:cNvPr>
          <p:cNvSpPr/>
          <p:nvPr/>
        </p:nvSpPr>
        <p:spPr>
          <a:xfrm>
            <a:off x="378041" y="2751911"/>
            <a:ext cx="12070080" cy="9637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কীভা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as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আম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া ডি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িটাল 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টেন্ট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বানাব</a:t>
            </a:r>
            <a:r>
              <a:rPr lang="as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ো?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F72A2D-7748-4AF3-91C3-B174625975C9}"/>
              </a:ext>
            </a:extLst>
          </p:cNvPr>
          <p:cNvSpPr/>
          <p:nvPr/>
        </p:nvSpPr>
        <p:spPr>
          <a:xfrm>
            <a:off x="146304" y="141803"/>
            <a:ext cx="5687568" cy="80917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ন্টেন্ট</a:t>
            </a:r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</a:t>
            </a:r>
            <a:r>
              <a:rPr lang="as-IN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প্রস্তুতি</a:t>
            </a:r>
            <a:endParaRPr lang="en-US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C1584C1-12BA-4573-809E-7BC6A6BC1E29}"/>
              </a:ext>
            </a:extLst>
          </p:cNvPr>
          <p:cNvSpPr/>
          <p:nvPr/>
        </p:nvSpPr>
        <p:spPr>
          <a:xfrm>
            <a:off x="1666362" y="2802711"/>
            <a:ext cx="9525894" cy="854889"/>
          </a:xfrm>
          <a:prstGeom prst="roundRect">
            <a:avLst/>
          </a:prstGeom>
          <a:solidFill>
            <a:schemeClr val="lt1">
              <a:alpha val="36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কাগজে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স্ক্রিপ্ট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13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67D3C26-77A0-47BE-8BA0-A9A65E9F2A72}"/>
              </a:ext>
            </a:extLst>
          </p:cNvPr>
          <p:cNvSpPr/>
          <p:nvPr/>
        </p:nvSpPr>
        <p:spPr>
          <a:xfrm>
            <a:off x="1666362" y="1531548"/>
            <a:ext cx="9525894" cy="945605"/>
          </a:xfrm>
          <a:prstGeom prst="roundRect">
            <a:avLst/>
          </a:prstGeom>
          <a:solidFill>
            <a:schemeClr val="lt1">
              <a:alpha val="36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টেক্সট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পাঠশিরোনাম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নির্ধারণ</a:t>
            </a:r>
            <a:endParaRPr lang="en-US" sz="13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5D7FA4A-3CED-4975-9553-5A74E349DBA8}"/>
              </a:ext>
            </a:extLst>
          </p:cNvPr>
          <p:cNvSpPr/>
          <p:nvPr/>
        </p:nvSpPr>
        <p:spPr>
          <a:xfrm>
            <a:off x="1666362" y="4059764"/>
            <a:ext cx="9525894" cy="802952"/>
          </a:xfrm>
          <a:prstGeom prst="roundRect">
            <a:avLst/>
          </a:prstGeom>
          <a:solidFill>
            <a:schemeClr val="lt1">
              <a:alpha val="36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নির্ধারণ</a:t>
            </a:r>
            <a:endParaRPr lang="en-US" sz="13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38F3E5E-B1C2-4F6A-9569-F84A06A8D71B}"/>
              </a:ext>
            </a:extLst>
          </p:cNvPr>
          <p:cNvSpPr/>
          <p:nvPr/>
        </p:nvSpPr>
        <p:spPr>
          <a:xfrm>
            <a:off x="620005" y="1531548"/>
            <a:ext cx="1046357" cy="1036319"/>
          </a:xfrm>
          <a:prstGeom prst="ellipse">
            <a:avLst/>
          </a:prstGeom>
          <a:solidFill>
            <a:srgbClr val="92D050">
              <a:alpha val="3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C9550CC-4AE1-4E4B-8737-C69BA6D6031C}"/>
              </a:ext>
            </a:extLst>
          </p:cNvPr>
          <p:cNvSpPr/>
          <p:nvPr/>
        </p:nvSpPr>
        <p:spPr>
          <a:xfrm>
            <a:off x="620005" y="2711995"/>
            <a:ext cx="1046357" cy="1036319"/>
          </a:xfrm>
          <a:prstGeom prst="ellipse">
            <a:avLst/>
          </a:prstGeom>
          <a:solidFill>
            <a:srgbClr val="92D050">
              <a:alpha val="3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BD2E5B1-3BF5-4ECC-8CAB-F1AEEB46D309}"/>
              </a:ext>
            </a:extLst>
          </p:cNvPr>
          <p:cNvSpPr/>
          <p:nvPr/>
        </p:nvSpPr>
        <p:spPr>
          <a:xfrm>
            <a:off x="620005" y="3983156"/>
            <a:ext cx="1046357" cy="1036319"/>
          </a:xfrm>
          <a:prstGeom prst="ellipse">
            <a:avLst/>
          </a:prstGeom>
          <a:solidFill>
            <a:srgbClr val="92D050">
              <a:alpha val="3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E8EF511-8ADE-4C1E-824B-71491D1BE57E}"/>
              </a:ext>
            </a:extLst>
          </p:cNvPr>
          <p:cNvSpPr/>
          <p:nvPr/>
        </p:nvSpPr>
        <p:spPr>
          <a:xfrm>
            <a:off x="1666362" y="5232407"/>
            <a:ext cx="9525894" cy="854889"/>
          </a:xfrm>
          <a:prstGeom prst="roundRect">
            <a:avLst/>
          </a:prstGeom>
          <a:solidFill>
            <a:schemeClr val="lt1">
              <a:alpha val="36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উপযুক্ত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এনিমশেন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endParaRPr lang="en-US" sz="13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7C9C799-DA09-47F6-97B0-4C2049C2FE4E}"/>
              </a:ext>
            </a:extLst>
          </p:cNvPr>
          <p:cNvSpPr/>
          <p:nvPr/>
        </p:nvSpPr>
        <p:spPr>
          <a:xfrm>
            <a:off x="620005" y="5198004"/>
            <a:ext cx="1046357" cy="1036319"/>
          </a:xfrm>
          <a:prstGeom prst="ellipse">
            <a:avLst/>
          </a:prstGeom>
          <a:solidFill>
            <a:srgbClr val="92D050">
              <a:alpha val="3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6E3F41-E733-42DC-AD33-A25AE13603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69" y="1619197"/>
            <a:ext cx="803764" cy="7962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39CABA1-B631-4AF6-B7AA-2FC41230EA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091" y="2840874"/>
            <a:ext cx="722142" cy="77855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82F463B-B1BD-4376-9231-FAF7AF13D5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938" y="5356431"/>
            <a:ext cx="916295" cy="65462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245E413-DF4B-4B60-9DC5-0F14BA7EA4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091" y="4041952"/>
            <a:ext cx="722142" cy="77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5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uiExpand="1" build="p" animBg="1"/>
      <p:bldP spid="5" grpId="0" uiExpand="1" build="p" animBg="1"/>
      <p:bldP spid="6" grpId="0" uiExpand="1" build="p" animBg="1"/>
      <p:bldP spid="7" grpId="0" uiExpand="1" build="p" animBg="1"/>
      <p:bldP spid="8" grpId="0" uiExpand="1" build="p" animBg="1"/>
      <p:bldP spid="9" grpId="0" uiExpand="1" build="p" animBg="1"/>
      <p:bldP spid="10" grpId="0" uiExpand="1" build="p" animBg="1"/>
      <p:bldP spid="11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F72A2D-7748-4AF3-91C3-B174625975C9}"/>
              </a:ext>
            </a:extLst>
          </p:cNvPr>
          <p:cNvSpPr/>
          <p:nvPr/>
        </p:nvSpPr>
        <p:spPr>
          <a:xfrm>
            <a:off x="60960" y="2605607"/>
            <a:ext cx="12070080" cy="9637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পাওয়ারপয়েন্টে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কন্টেন্টে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80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F72A2D-7748-4AF3-91C3-B174625975C9}"/>
              </a:ext>
            </a:extLst>
          </p:cNvPr>
          <p:cNvSpPr/>
          <p:nvPr/>
        </p:nvSpPr>
        <p:spPr>
          <a:xfrm>
            <a:off x="3644856" y="304514"/>
            <a:ext cx="4651248" cy="9637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</a:t>
            </a:r>
            <a:r>
              <a:rPr lang="en-US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CFC423-18D7-49D6-A03B-975072A1BD25}"/>
              </a:ext>
            </a:extLst>
          </p:cNvPr>
          <p:cNvSpPr/>
          <p:nvPr/>
        </p:nvSpPr>
        <p:spPr>
          <a:xfrm>
            <a:off x="1298448" y="1883664"/>
            <a:ext cx="9912096" cy="3986784"/>
          </a:xfrm>
          <a:prstGeom prst="rect">
            <a:avLst/>
          </a:prstGeom>
          <a:solidFill>
            <a:srgbClr val="00B0F0">
              <a:alpha val="20000"/>
            </a:srgbClr>
          </a:solidFill>
          <a:ln w="28575">
            <a:solidFill>
              <a:srgbClr val="7030A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/ </a:t>
            </a:r>
            <a:r>
              <a:rPr lang="as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  <a:p>
            <a:pPr algn="ctr"/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ুল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D2BCCC4-A6A9-41BD-87E6-B227C2879DB9}"/>
              </a:ext>
            </a:extLst>
          </p:cNvPr>
          <p:cNvSpPr/>
          <p:nvPr/>
        </p:nvSpPr>
        <p:spPr>
          <a:xfrm>
            <a:off x="7722529" y="128921"/>
            <a:ext cx="1147151" cy="1136146"/>
          </a:xfrm>
          <a:prstGeom prst="ellipse">
            <a:avLst/>
          </a:prstGeom>
          <a:solidFill>
            <a:srgbClr val="7030A0">
              <a:alpha val="3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</a:p>
        </p:txBody>
      </p:sp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DA5C2595-E771-43F1-8FA1-380CEFBADF1D}"/>
              </a:ext>
            </a:extLst>
          </p:cNvPr>
          <p:cNvSpPr/>
          <p:nvPr/>
        </p:nvSpPr>
        <p:spPr>
          <a:xfrm>
            <a:off x="9713626" y="5951900"/>
            <a:ext cx="1496918" cy="5339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</p:txBody>
      </p:sp>
    </p:spTree>
    <p:extLst>
      <p:ext uri="{BB962C8B-B14F-4D97-AF65-F5344CB8AC3E}">
        <p14:creationId xmlns:p14="http://schemas.microsoft.com/office/powerpoint/2010/main" val="22106551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5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F72A2D-7748-4AF3-91C3-B174625975C9}"/>
              </a:ext>
            </a:extLst>
          </p:cNvPr>
          <p:cNvSpPr/>
          <p:nvPr/>
        </p:nvSpPr>
        <p:spPr>
          <a:xfrm>
            <a:off x="3644856" y="304514"/>
            <a:ext cx="4651248" cy="9637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</a:t>
            </a:r>
            <a:r>
              <a:rPr lang="en-US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CFC423-18D7-49D6-A03B-975072A1BD25}"/>
              </a:ext>
            </a:extLst>
          </p:cNvPr>
          <p:cNvSpPr/>
          <p:nvPr/>
        </p:nvSpPr>
        <p:spPr>
          <a:xfrm>
            <a:off x="1041009" y="1440661"/>
            <a:ext cx="10169535" cy="4988274"/>
          </a:xfrm>
          <a:prstGeom prst="rect">
            <a:avLst/>
          </a:prstGeom>
          <a:solidFill>
            <a:srgbClr val="00B0F0">
              <a:alpha val="20000"/>
            </a:srgbClr>
          </a:solidFill>
          <a:ln w="28575">
            <a:solidFill>
              <a:srgbClr val="7030A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				</a:t>
            </a:r>
            <a:r>
              <a:rPr lang="en-US" sz="6600" b="1" i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b="1" i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পদবী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নাম্বার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	ই-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D2BCCC4-A6A9-41BD-87E6-B227C2879DB9}"/>
              </a:ext>
            </a:extLst>
          </p:cNvPr>
          <p:cNvSpPr/>
          <p:nvPr/>
        </p:nvSpPr>
        <p:spPr>
          <a:xfrm>
            <a:off x="7722529" y="128921"/>
            <a:ext cx="1147151" cy="1136146"/>
          </a:xfrm>
          <a:prstGeom prst="ellipse">
            <a:avLst/>
          </a:prstGeom>
          <a:solidFill>
            <a:srgbClr val="7030A0">
              <a:alpha val="3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6" name="Slide Zoom 5">
                <a:extLst>
                  <a:ext uri="{FF2B5EF4-FFF2-40B4-BE49-F238E27FC236}">
                    <a16:creationId xmlns:a16="http://schemas.microsoft.com/office/drawing/2014/main" id="{8AD30ECB-C777-4ACF-A77C-58784C84CCB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40923072"/>
                  </p:ext>
                </p:extLst>
              </p:nvPr>
            </p:nvGraphicFramePr>
            <p:xfrm>
              <a:off x="11371326" y="0"/>
              <a:ext cx="820674" cy="461629"/>
            </p:xfrm>
            <a:graphic>
              <a:graphicData uri="http://schemas.microsoft.com/office/powerpoint/2016/slidezoom">
                <pslz:sldZm>
                  <pslz:sldZmObj sldId="277" cId="2407692687">
                    <pslz:zmPr id="{8431079E-6B8F-4203-A476-EDA97C2783C5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20674" cy="461629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6" name="Slide Zoom 5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8AD30ECB-C777-4ACF-A77C-58784C84CCB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371326" y="0"/>
                <a:ext cx="820674" cy="46162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35934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build="p" animBg="1"/>
      <p:bldP spid="5" grpId="0" uiExpand="1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6600" b="1" dirty="0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1558</Words>
  <Application>Microsoft Office PowerPoint</Application>
  <PresentationFormat>Widescreen</PresentationFormat>
  <Paragraphs>215</Paragraphs>
  <Slides>32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Bahnschrift</vt:lpstr>
      <vt:lpstr>Calibri</vt:lpstr>
      <vt:lpstr>Calibri Light</vt:lpstr>
      <vt:lpstr>Kalpurush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শিক্ষার্থীরা পারদর্শিতা প্রদর্শন করে এমন আচরণিক ভাষায় লিখতে হবে, যেমন- </vt:lpstr>
      <vt:lpstr>শিখনফলে লিখা যাবে না-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Atiqur Rahman</dc:creator>
  <cp:lastModifiedBy>Atiqur Rahman</cp:lastModifiedBy>
  <cp:revision>66</cp:revision>
  <dcterms:created xsi:type="dcterms:W3CDTF">2019-08-22T02:16:04Z</dcterms:created>
  <dcterms:modified xsi:type="dcterms:W3CDTF">2019-10-13T15:43:55Z</dcterms:modified>
</cp:coreProperties>
</file>