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1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73" r:id="rId13"/>
    <p:sldId id="265" r:id="rId14"/>
    <p:sldId id="266" r:id="rId15"/>
    <p:sldId id="267" r:id="rId16"/>
    <p:sldId id="268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CD98-0CD1-4B84-B388-B2F093F8A12E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2A2FC-80B7-422B-802F-4BE312FCA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075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CD98-0CD1-4B84-B388-B2F093F8A12E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2A2FC-80B7-422B-802F-4BE312FCA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111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CD98-0CD1-4B84-B388-B2F093F8A12E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2A2FC-80B7-422B-802F-4BE312FCA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624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CD98-0CD1-4B84-B388-B2F093F8A12E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2A2FC-80B7-422B-802F-4BE312FCA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CD98-0CD1-4B84-B388-B2F093F8A12E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2A2FC-80B7-422B-802F-4BE312FCA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777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CD98-0CD1-4B84-B388-B2F093F8A12E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2A2FC-80B7-422B-802F-4BE312FCA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406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CD98-0CD1-4B84-B388-B2F093F8A12E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2A2FC-80B7-422B-802F-4BE312FCA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140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CD98-0CD1-4B84-B388-B2F093F8A12E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2A2FC-80B7-422B-802F-4BE312FCA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818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CD98-0CD1-4B84-B388-B2F093F8A12E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2A2FC-80B7-422B-802F-4BE312FCA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856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CD98-0CD1-4B84-B388-B2F093F8A12E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2A2FC-80B7-422B-802F-4BE312FCA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83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CD98-0CD1-4B84-B388-B2F093F8A12E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2A2FC-80B7-422B-802F-4BE312FCA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584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6CD98-0CD1-4B84-B388-B2F093F8A12E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2A2FC-80B7-422B-802F-4BE312FCA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050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05400"/>
            <a:ext cx="6400800" cy="1219200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bn-BD" sz="6600" dirty="0" smtClean="0"/>
              <a:t>শুভেচ্ছা সবাইকে</a:t>
            </a:r>
            <a:endParaRPr lang="en-US" sz="6600" dirty="0"/>
          </a:p>
        </p:txBody>
      </p:sp>
      <p:pic>
        <p:nvPicPr>
          <p:cNvPr id="4" name="Picture 2" descr="C:\Users\DOEL\Desktop\flow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5400"/>
            <a:ext cx="624840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0146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66800" y="304800"/>
            <a:ext cx="6096000" cy="10668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/>
              <a:t>দলীয় কাজ</a:t>
            </a:r>
            <a:endParaRPr lang="en-US" sz="4400" dirty="0"/>
          </a:p>
        </p:txBody>
      </p:sp>
      <p:sp>
        <p:nvSpPr>
          <p:cNvPr id="5" name="Rectangle 4"/>
          <p:cNvSpPr/>
          <p:nvPr/>
        </p:nvSpPr>
        <p:spPr>
          <a:xfrm>
            <a:off x="1371600" y="4038600"/>
            <a:ext cx="6705600" cy="762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rgbClr val="FFFF00"/>
                </a:solidFill>
              </a:rPr>
              <a:t>কয়েকটি মাদকদ্রব্যের নাম </a:t>
            </a:r>
            <a:r>
              <a:rPr lang="bn-BD" sz="3200" dirty="0" smtClean="0">
                <a:solidFill>
                  <a:srgbClr val="FFFF00"/>
                </a:solidFill>
              </a:rPr>
              <a:t>লিখ।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371600" y="4953000"/>
            <a:ext cx="6705600" cy="1066800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/>
              <a:t>মাদকদ্রব্য সেবনের কুফল </a:t>
            </a:r>
            <a:r>
              <a:rPr lang="bn-BD" sz="3600" dirty="0" smtClean="0"/>
              <a:t>লিখ।</a:t>
            </a:r>
            <a:endParaRPr lang="en-US" sz="3600" dirty="0"/>
          </a:p>
        </p:txBody>
      </p:sp>
      <p:sp>
        <p:nvSpPr>
          <p:cNvPr id="7" name="Rounded Rectangle 6"/>
          <p:cNvSpPr/>
          <p:nvPr/>
        </p:nvSpPr>
        <p:spPr>
          <a:xfrm>
            <a:off x="1524000" y="1676400"/>
            <a:ext cx="5029200" cy="2286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 descr="C:\Users\DOEL\Desktop\group wor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905000"/>
            <a:ext cx="42672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0588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remove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remove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animBg="1"/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bn-BD" dirty="0" smtClean="0"/>
              <a:t>মাদকদ্রব্য সেবনের কুফল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33400" y="2209800"/>
            <a:ext cx="8305800" cy="472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DOEL\Desktop\চিন্তা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892829"/>
            <a:ext cx="2036618" cy="2050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DOEL\Desktop\চিন্তা২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878974"/>
            <a:ext cx="2514600" cy="2064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C:\Users\DOEL\Desktop\চিন্তা ৩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892830"/>
            <a:ext cx="2362200" cy="2050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9976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172200"/>
          </a:xfrm>
          <a:solidFill>
            <a:schemeClr val="accent3">
              <a:lumMod val="75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048000" y="1371600"/>
            <a:ext cx="4953000" cy="1066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/>
              <a:t>মানসিক স্বাস্থের ক্ষতি </a:t>
            </a:r>
            <a:r>
              <a:rPr lang="bn-BD" sz="2800" dirty="0" smtClean="0"/>
              <a:t>করে।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3048000" y="2667000"/>
            <a:ext cx="4953000" cy="1143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/>
              <a:t>পারিবারিক ও সামাজিক জীবনে যন্ত্রদায়ক প্রভাব </a:t>
            </a:r>
            <a:r>
              <a:rPr lang="bn-BD" sz="2800" dirty="0" smtClean="0"/>
              <a:t>ফেলে।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3048000" y="4114800"/>
            <a:ext cx="4953000" cy="10668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/>
              <a:t>শারীরিক </a:t>
            </a:r>
            <a:r>
              <a:rPr lang="bn-BD" sz="2800" dirty="0"/>
              <a:t>সুস্থ্যতার ক্ষেত্রে মারাত্নক প্রভাব বিস্তার </a:t>
            </a:r>
            <a:r>
              <a:rPr lang="bn-BD" sz="2800" dirty="0" smtClean="0"/>
              <a:t>করে।</a:t>
            </a:r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3048000" y="5334000"/>
            <a:ext cx="4953000" cy="12192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/>
              <a:t>এইচ আইভি ও হেপাটাইটিস-বি এর সংক্রমনের আশংকা বাড়িয়ে </a:t>
            </a:r>
            <a:r>
              <a:rPr lang="bn-BD" sz="2400" dirty="0" smtClean="0"/>
              <a:t>দেয়।</a:t>
            </a:r>
            <a:endParaRPr lang="en-US" sz="2400" dirty="0"/>
          </a:p>
        </p:txBody>
      </p:sp>
      <p:sp>
        <p:nvSpPr>
          <p:cNvPr id="12" name="Right Arrow 11"/>
          <p:cNvSpPr/>
          <p:nvPr/>
        </p:nvSpPr>
        <p:spPr>
          <a:xfrm>
            <a:off x="1066800" y="1371600"/>
            <a:ext cx="1752600" cy="10668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1066800" y="2667000"/>
            <a:ext cx="1752600" cy="10668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1066800" y="4229100"/>
            <a:ext cx="1752600" cy="8382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1066800" y="5334000"/>
            <a:ext cx="1600200" cy="11430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727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bn-BD" sz="7200" dirty="0" smtClean="0"/>
              <a:t>একক কাজ</a:t>
            </a:r>
            <a:endParaRPr lang="en-US" sz="7200" dirty="0"/>
          </a:p>
        </p:txBody>
      </p:sp>
      <p:pic>
        <p:nvPicPr>
          <p:cNvPr id="4" name="Picture 2" descr="C:\Users\DOEL\Desktop\class room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362200"/>
            <a:ext cx="3890962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1645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bn-BD" dirty="0" smtClean="0"/>
              <a:t>নীচের প্রশ্নগুলির উত্তর খাতায় </a:t>
            </a:r>
            <a:r>
              <a:rPr lang="bn-BD" dirty="0" smtClean="0"/>
              <a:t>লিখ।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90600" y="1905000"/>
            <a:ext cx="6096000" cy="1524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HIV </a:t>
            </a:r>
            <a:r>
              <a:rPr lang="bn-BD" sz="4800" dirty="0" smtClean="0"/>
              <a:t> এর পূর্নরুপ লিখ ?</a:t>
            </a:r>
            <a:endParaRPr lang="en-US" sz="4800" dirty="0"/>
          </a:p>
        </p:txBody>
      </p:sp>
      <p:sp>
        <p:nvSpPr>
          <p:cNvPr id="5" name="Rectangle 4"/>
          <p:cNvSpPr/>
          <p:nvPr/>
        </p:nvSpPr>
        <p:spPr>
          <a:xfrm>
            <a:off x="990600" y="3886200"/>
            <a:ext cx="6096000" cy="16002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FFFF00"/>
                </a:solidFill>
              </a:rPr>
              <a:t>এইচ আইভি কী কী ভাবে ছড়ায় ?</a:t>
            </a:r>
            <a:endParaRPr lang="en-US" sz="4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37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981200" y="228600"/>
            <a:ext cx="5410200" cy="1295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solidFill>
                  <a:srgbClr val="FF0000"/>
                </a:solidFill>
              </a:rPr>
              <a:t>মূল্যায়ন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3000" y="1905000"/>
            <a:ext cx="6858000" cy="1828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মাদক দ্রব্য কী ?</a:t>
            </a:r>
            <a:endParaRPr lang="en-US" sz="7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3000" y="4114800"/>
            <a:ext cx="6858000" cy="160020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/>
              <a:t>মাদকদ্রব্য থেকে দূরে থাকার উপায় কী 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485190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animBg="1"/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  <a:solidFill>
            <a:schemeClr val="accent6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4" name="Left-Right Arrow 3"/>
          <p:cNvSpPr/>
          <p:nvPr/>
        </p:nvSpPr>
        <p:spPr>
          <a:xfrm>
            <a:off x="762000" y="0"/>
            <a:ext cx="7315200" cy="1981200"/>
          </a:xfrm>
          <a:prstGeom prst="left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/>
              <a:t>বাড়ীর কাজ</a:t>
            </a:r>
            <a:endParaRPr lang="en-US" sz="4800" dirty="0"/>
          </a:p>
        </p:txBody>
      </p:sp>
      <p:sp>
        <p:nvSpPr>
          <p:cNvPr id="5" name="Rectangle 4"/>
          <p:cNvSpPr/>
          <p:nvPr/>
        </p:nvSpPr>
        <p:spPr>
          <a:xfrm>
            <a:off x="914400" y="3124200"/>
            <a:ext cx="7620000" cy="24384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bg1"/>
                </a:solidFill>
              </a:rPr>
              <a:t>জনসচেতেনতা-ই</a:t>
            </a:r>
            <a:r>
              <a:rPr lang="bn-BD" sz="4000" dirty="0" smtClean="0"/>
              <a:t> পারে মাদকদ্রব্য থেকে বিরত রাখতে তোমার উত্তরের সপক্ষে যুক্তি দাও 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90307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>
            <a:noAutofit/>
          </a:bodyPr>
          <a:lstStyle/>
          <a:p>
            <a:r>
              <a:rPr lang="bn-BD" sz="8000" dirty="0" smtClean="0"/>
              <a:t>ধন্যবাদ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DOEL\Documents\flow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209800"/>
            <a:ext cx="4724400" cy="304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8199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bn-BD" dirty="0" smtClean="0"/>
              <a:t> </a:t>
            </a:r>
            <a:r>
              <a:rPr lang="bn-BD" dirty="0" smtClean="0">
                <a:solidFill>
                  <a:srgbClr val="FFFF00"/>
                </a:solidFill>
              </a:rPr>
              <a:t>পরিচিতি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  <a:solidFill>
            <a:srgbClr val="00B0F0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>
            <a:off x="4076700" y="1371600"/>
            <a:ext cx="647700" cy="9144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38200" y="2590800"/>
            <a:ext cx="3429000" cy="23622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19200" y="2693158"/>
            <a:ext cx="2438400" cy="2107442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38200" y="5105400"/>
            <a:ext cx="3429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chemeClr val="accent2"/>
                </a:solidFill>
              </a:rPr>
              <a:t>মোঃ আসলাম উদ্দিন</a:t>
            </a:r>
          </a:p>
          <a:p>
            <a:pPr algn="ctr"/>
            <a:r>
              <a:rPr lang="bn-BD" dirty="0" smtClean="0">
                <a:solidFill>
                  <a:schemeClr val="accent2"/>
                </a:solidFill>
              </a:rPr>
              <a:t>সহকারী শিক্ষক </a:t>
            </a:r>
          </a:p>
          <a:p>
            <a:pPr algn="ctr"/>
            <a:r>
              <a:rPr lang="bn-BD" dirty="0" smtClean="0">
                <a:solidFill>
                  <a:schemeClr val="accent2"/>
                </a:solidFill>
              </a:rPr>
              <a:t>সোন্দাহ নন্দলালপুর মাঃ বিঃ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876800" y="2693158"/>
            <a:ext cx="3657600" cy="325044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800" dirty="0" smtClean="0">
                <a:solidFill>
                  <a:srgbClr val="92D050"/>
                </a:solidFill>
              </a:rPr>
              <a:t>শ্রেণি :নবম/দশম</a:t>
            </a:r>
          </a:p>
          <a:p>
            <a:r>
              <a:rPr lang="bn-BD" sz="2800" dirty="0" smtClean="0">
                <a:solidFill>
                  <a:srgbClr val="92D050"/>
                </a:solidFill>
              </a:rPr>
              <a:t>বিষয় :শারীরিক শিক্ষা</a:t>
            </a:r>
          </a:p>
          <a:p>
            <a:r>
              <a:rPr lang="bn-BD" sz="2800" dirty="0" smtClean="0">
                <a:solidFill>
                  <a:srgbClr val="92D050"/>
                </a:solidFill>
              </a:rPr>
              <a:t>পাঠের বিষয় :মাদকাক্তি ও এইডস</a:t>
            </a:r>
          </a:p>
          <a:p>
            <a:r>
              <a:rPr lang="bn-BD" sz="2800" dirty="0" smtClean="0">
                <a:solidFill>
                  <a:srgbClr val="92D050"/>
                </a:solidFill>
              </a:rPr>
              <a:t>তাং :১৩/০৮/২০১৪</a:t>
            </a:r>
          </a:p>
          <a:p>
            <a:r>
              <a:rPr lang="bn-BD" sz="2800" dirty="0" smtClean="0">
                <a:solidFill>
                  <a:srgbClr val="92D050"/>
                </a:solidFill>
              </a:rPr>
              <a:t>সময় :৫০ মিণিট</a:t>
            </a:r>
            <a:endParaRPr lang="en-US" sz="28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822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bn-BD" sz="5400" dirty="0" smtClean="0"/>
              <a:t>নীচের ছবিগুলো লক্ষ্য কর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743200"/>
            <a:ext cx="8153400" cy="3886200"/>
          </a:xfrm>
          <a:solidFill>
            <a:srgbClr val="92D050"/>
          </a:solidFill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DOEL\Desktop\ধুমপান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429000"/>
            <a:ext cx="2133600" cy="2270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OEL\Desktop\injecti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429000"/>
            <a:ext cx="2209800" cy="2270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DOEL\Desktop\উপাদান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1254" y="3401291"/>
            <a:ext cx="2272145" cy="2298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0222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71600"/>
          </a:xfrm>
          <a:solidFill>
            <a:schemeClr val="accent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bn-BD" sz="3200" dirty="0" smtClean="0">
                <a:solidFill>
                  <a:schemeClr val="bg1"/>
                </a:solidFill>
              </a:rPr>
              <a:t>কতিপয় সাধারণ </a:t>
            </a:r>
            <a:r>
              <a:rPr lang="bn-BD" sz="3200" dirty="0" smtClean="0">
                <a:solidFill>
                  <a:schemeClr val="bg1"/>
                </a:solidFill>
              </a:rPr>
              <a:t>রোগের নাম বলতে পারবে 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914400" y="1905000"/>
            <a:ext cx="2133600" cy="838200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/>
              <a:t>জ্বর</a:t>
            </a:r>
            <a:endParaRPr lang="en-US" sz="2400" dirty="0"/>
          </a:p>
        </p:txBody>
      </p:sp>
      <p:sp>
        <p:nvSpPr>
          <p:cNvPr id="5" name="Right Arrow 4"/>
          <p:cNvSpPr/>
          <p:nvPr/>
        </p:nvSpPr>
        <p:spPr>
          <a:xfrm>
            <a:off x="914400" y="2667000"/>
            <a:ext cx="2133600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/>
              <a:t>কাশি</a:t>
            </a:r>
            <a:endParaRPr lang="en-US" sz="2400" dirty="0"/>
          </a:p>
        </p:txBody>
      </p:sp>
      <p:sp>
        <p:nvSpPr>
          <p:cNvPr id="6" name="Right Arrow 5"/>
          <p:cNvSpPr/>
          <p:nvPr/>
        </p:nvSpPr>
        <p:spPr>
          <a:xfrm>
            <a:off x="914400" y="3581400"/>
            <a:ext cx="2133600" cy="914400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/>
              <a:t>কলেরা</a:t>
            </a:r>
            <a:endParaRPr lang="en-US" sz="2400" dirty="0"/>
          </a:p>
        </p:txBody>
      </p:sp>
      <p:sp>
        <p:nvSpPr>
          <p:cNvPr id="7" name="Right Arrow 6"/>
          <p:cNvSpPr/>
          <p:nvPr/>
        </p:nvSpPr>
        <p:spPr>
          <a:xfrm>
            <a:off x="914400" y="4495800"/>
            <a:ext cx="21336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/>
              <a:t>টাইফয়েড</a:t>
            </a:r>
            <a:endParaRPr lang="en-US" sz="2400" dirty="0"/>
          </a:p>
        </p:txBody>
      </p:sp>
      <p:sp>
        <p:nvSpPr>
          <p:cNvPr id="8" name="Right Arrow 7"/>
          <p:cNvSpPr/>
          <p:nvPr/>
        </p:nvSpPr>
        <p:spPr>
          <a:xfrm>
            <a:off x="914400" y="5257800"/>
            <a:ext cx="2133600" cy="838200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dirty="0" smtClean="0"/>
              <a:t>ডায়রিয়া</a:t>
            </a:r>
            <a:endParaRPr lang="en-US" sz="2000" dirty="0"/>
          </a:p>
        </p:txBody>
      </p:sp>
      <p:sp>
        <p:nvSpPr>
          <p:cNvPr id="9" name="Oval 8"/>
          <p:cNvSpPr/>
          <p:nvPr/>
        </p:nvSpPr>
        <p:spPr>
          <a:xfrm>
            <a:off x="4495800" y="2819400"/>
            <a:ext cx="4114800" cy="2057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rgbClr val="C00000"/>
                </a:solidFill>
              </a:rPr>
              <a:t>সাধারন রোগ</a:t>
            </a:r>
            <a:endParaRPr lang="en-US" sz="4800" dirty="0">
              <a:solidFill>
                <a:srgbClr val="C000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048000" y="2324100"/>
            <a:ext cx="2209800" cy="9525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3"/>
          </p:cNvCxnSpPr>
          <p:nvPr/>
        </p:nvCxnSpPr>
        <p:spPr>
          <a:xfrm>
            <a:off x="3048000" y="3124200"/>
            <a:ext cx="1905000" cy="457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048000" y="4038600"/>
            <a:ext cx="19050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7" idx="3"/>
          </p:cNvCxnSpPr>
          <p:nvPr/>
        </p:nvCxnSpPr>
        <p:spPr>
          <a:xfrm flipV="1">
            <a:off x="3048000" y="4267200"/>
            <a:ext cx="1905000" cy="609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3"/>
          </p:cNvCxnSpPr>
          <p:nvPr/>
        </p:nvCxnSpPr>
        <p:spPr>
          <a:xfrm flipV="1">
            <a:off x="3048000" y="4495800"/>
            <a:ext cx="2209800" cy="11811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9446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eft-Right Arrow 4"/>
          <p:cNvSpPr/>
          <p:nvPr/>
        </p:nvSpPr>
        <p:spPr>
          <a:xfrm>
            <a:off x="3048000" y="0"/>
            <a:ext cx="5867400" cy="2133600"/>
          </a:xfrm>
          <a:prstGeom prst="leftRight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rgbClr val="FFFF00"/>
                </a:solidFill>
              </a:rPr>
              <a:t>মরণব্যাধি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8" name="Action Button: Help 7">
            <a:hlinkClick r:id="" action="ppaction://noaction" highlightClick="1"/>
          </p:cNvPr>
          <p:cNvSpPr/>
          <p:nvPr/>
        </p:nvSpPr>
        <p:spPr>
          <a:xfrm>
            <a:off x="304800" y="114300"/>
            <a:ext cx="2286000" cy="2019300"/>
          </a:xfrm>
          <a:prstGeom prst="actionButtonHelp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Punched Tape 8"/>
          <p:cNvSpPr/>
          <p:nvPr/>
        </p:nvSpPr>
        <p:spPr>
          <a:xfrm>
            <a:off x="1143000" y="3124200"/>
            <a:ext cx="6477000" cy="2819400"/>
          </a:xfrm>
          <a:prstGeom prst="flowChartPunchedTap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1500" dirty="0" smtClean="0"/>
              <a:t>এইডস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41711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bn-BD" dirty="0" smtClean="0"/>
              <a:t>তাহলে আজকে পাঠের বিষয়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47800" y="1981200"/>
            <a:ext cx="5029200" cy="13716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solidFill>
                  <a:srgbClr val="FF0000"/>
                </a:solidFill>
              </a:rPr>
              <a:t>মাদকাসক্তি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971800" y="3505200"/>
            <a:ext cx="1981200" cy="9906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/>
              <a:t>ও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600200" y="4648200"/>
            <a:ext cx="5029200" cy="1066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rgbClr val="FF0000"/>
                </a:solidFill>
              </a:rPr>
              <a:t>এইডস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261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75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533400" y="228600"/>
            <a:ext cx="8077200" cy="12192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/>
              <a:t>শিখনফল</a:t>
            </a:r>
            <a:endParaRPr lang="en-US" sz="4800" dirty="0"/>
          </a:p>
        </p:txBody>
      </p:sp>
      <p:sp>
        <p:nvSpPr>
          <p:cNvPr id="6" name="Right Arrow 5"/>
          <p:cNvSpPr/>
          <p:nvPr/>
        </p:nvSpPr>
        <p:spPr>
          <a:xfrm>
            <a:off x="914400" y="1981200"/>
            <a:ext cx="1905000" cy="1066800"/>
          </a:xfrm>
          <a:prstGeom prst="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76600" y="1981200"/>
            <a:ext cx="50292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/>
              <a:t>মাদকাসক্তির কারণ ও লক্ষন বর্ননা করতে </a:t>
            </a:r>
            <a:r>
              <a:rPr lang="bn-BD" sz="2800" dirty="0" smtClean="0"/>
              <a:t>পারবে।</a:t>
            </a:r>
            <a:endParaRPr lang="en-US" sz="2800" dirty="0"/>
          </a:p>
        </p:txBody>
      </p:sp>
      <p:sp>
        <p:nvSpPr>
          <p:cNvPr id="8" name="Right Arrow 7"/>
          <p:cNvSpPr/>
          <p:nvPr/>
        </p:nvSpPr>
        <p:spPr>
          <a:xfrm>
            <a:off x="914400" y="3276600"/>
            <a:ext cx="1905000" cy="1143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276600" y="3276600"/>
            <a:ext cx="5029200" cy="1143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/>
              <a:t>উহার  কুফল ব্যখ্যা করতে </a:t>
            </a:r>
            <a:r>
              <a:rPr lang="bn-BD" sz="3200" dirty="0" smtClean="0"/>
              <a:t>পারবে।</a:t>
            </a:r>
            <a:endParaRPr lang="en-US" sz="3200" dirty="0"/>
          </a:p>
        </p:txBody>
      </p:sp>
      <p:sp>
        <p:nvSpPr>
          <p:cNvPr id="10" name="Right Arrow 9"/>
          <p:cNvSpPr/>
          <p:nvPr/>
        </p:nvSpPr>
        <p:spPr>
          <a:xfrm>
            <a:off x="838200" y="4648200"/>
            <a:ext cx="1981200" cy="10668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276600" y="4648200"/>
            <a:ext cx="50292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HIV-AIDS </a:t>
            </a:r>
            <a:r>
              <a:rPr lang="bn-BD" sz="3200" dirty="0" smtClean="0"/>
              <a:t>এর ধারনা ব্যখ্যা করতে </a:t>
            </a:r>
            <a:r>
              <a:rPr lang="bn-BD" sz="3200" dirty="0" smtClean="0"/>
              <a:t>পারবে।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36456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1143000"/>
          </a:xfrm>
          <a:solidFill>
            <a:schemeClr val="accent3"/>
          </a:solidFill>
        </p:spPr>
        <p:txBody>
          <a:bodyPr>
            <a:noAutofit/>
          </a:bodyPr>
          <a:lstStyle/>
          <a:p>
            <a:r>
              <a:rPr lang="bn-BD" sz="6600" dirty="0" smtClean="0"/>
              <a:t>আলোচনা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1524000"/>
            <a:ext cx="7848600" cy="1676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/>
              <a:t>মাদকাসক্তি: যে দ্রব্য গ্রহনের ফলে মানুষের শারীরিক ও মানসিক অবস্থার উল্লেখযোগ্য নেতিবাচক পরিবর্তন ঘটে এবং দ্রব্যটির প্রতি আসক্তি হয়ে পড়ে তখন ব্যক্তির এই অবস্থাকে মাদকাসক্তি বলে।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685800" y="3276600"/>
            <a:ext cx="7848600" cy="1143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/>
              <a:t>নেশাযুক্ত দ্রব্য: সিগারেট, মদ, গাঁজা, আফিম, হেরোইন,ফেনডিল,ইত্যাদি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685800" y="4572000"/>
            <a:ext cx="7848600" cy="1524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38200" y="4572000"/>
            <a:ext cx="7467600" cy="533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HIV: Human Immunodeficiency Virus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838200" y="5334000"/>
            <a:ext cx="7467600" cy="6858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AIDS: Acquired Immune Deficiency Syndrome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48230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85800" y="457200"/>
            <a:ext cx="7772400" cy="838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/>
              <a:t>এইডস এর লক্ষনসমুহ</a:t>
            </a:r>
            <a:endParaRPr lang="en-US" sz="4400" dirty="0"/>
          </a:p>
        </p:txBody>
      </p:sp>
      <p:sp>
        <p:nvSpPr>
          <p:cNvPr id="11" name="Left-Right Arrow 10"/>
          <p:cNvSpPr/>
          <p:nvPr/>
        </p:nvSpPr>
        <p:spPr>
          <a:xfrm>
            <a:off x="1752600" y="1600200"/>
            <a:ext cx="6400800" cy="1447800"/>
          </a:xfrm>
          <a:prstGeom prst="left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/>
              <a:t>শরীরের </a:t>
            </a:r>
            <a:r>
              <a:rPr lang="bn-BD" sz="3600" dirty="0" smtClean="0"/>
              <a:t>ওজন দ্রুত হ্রাস</a:t>
            </a:r>
            <a:endParaRPr lang="en-US" sz="3600" dirty="0"/>
          </a:p>
        </p:txBody>
      </p:sp>
      <p:sp>
        <p:nvSpPr>
          <p:cNvPr id="12" name="Left-Right Arrow 11"/>
          <p:cNvSpPr/>
          <p:nvPr/>
        </p:nvSpPr>
        <p:spPr>
          <a:xfrm>
            <a:off x="1752600" y="3048000"/>
            <a:ext cx="6400800" cy="15240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/>
              <a:t>একমাসের বেশি সময় ধরে পাতলা পায়খানা</a:t>
            </a:r>
            <a:endParaRPr lang="en-US" sz="2400" dirty="0"/>
          </a:p>
        </p:txBody>
      </p:sp>
      <p:sp>
        <p:nvSpPr>
          <p:cNvPr id="13" name="Left-Right Arrow 12"/>
          <p:cNvSpPr/>
          <p:nvPr/>
        </p:nvSpPr>
        <p:spPr>
          <a:xfrm>
            <a:off x="1752600" y="4572000"/>
            <a:ext cx="6400800" cy="1676400"/>
          </a:xfrm>
          <a:prstGeom prst="left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/>
              <a:t>বার </a:t>
            </a:r>
            <a:r>
              <a:rPr lang="bn-BD" sz="4400" dirty="0" smtClean="0"/>
              <a:t>বার জ্বর হওয়া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48917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remove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remove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5" grpId="0" animBg="1"/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244</Words>
  <Application>Microsoft Office PowerPoint</Application>
  <PresentationFormat>On-screen Show (4:3)</PresentationFormat>
  <Paragraphs>55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 পরিচিতি</vt:lpstr>
      <vt:lpstr>নীচের ছবিগুলো লক্ষ্য কর</vt:lpstr>
      <vt:lpstr>কতিপয় সাধারণ রোগের নাম বলতে পারবে ?</vt:lpstr>
      <vt:lpstr>PowerPoint Presentation</vt:lpstr>
      <vt:lpstr>তাহলে আজকে পাঠের বিষয়</vt:lpstr>
      <vt:lpstr>PowerPoint Presentation</vt:lpstr>
      <vt:lpstr>আলোচনা</vt:lpstr>
      <vt:lpstr>PowerPoint Presentation</vt:lpstr>
      <vt:lpstr>PowerPoint Presentation</vt:lpstr>
      <vt:lpstr>মাদকদ্রব্য সেবনের কুফল</vt:lpstr>
      <vt:lpstr>PowerPoint Presentation</vt:lpstr>
      <vt:lpstr>একক কাজ</vt:lpstr>
      <vt:lpstr>নীচের প্রশ্নগুলির উত্তর খাতায় লিখ।</vt:lpstr>
      <vt:lpstr>PowerPoint Presentation</vt:lpstr>
      <vt:lpstr>PowerPoint Presentation</vt:lpstr>
      <vt:lpstr>ধন্যবাদ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নীচের ছবিগুলো লক্ষ্য কর</dc:title>
  <dc:creator>DOEL</dc:creator>
  <cp:lastModifiedBy>DOEL</cp:lastModifiedBy>
  <cp:revision>43</cp:revision>
  <dcterms:created xsi:type="dcterms:W3CDTF">2014-08-12T06:10:58Z</dcterms:created>
  <dcterms:modified xsi:type="dcterms:W3CDTF">2014-08-12T17:20:16Z</dcterms:modified>
</cp:coreProperties>
</file>