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6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370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28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70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7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82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65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5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48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0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2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88398-42E3-4228-AC31-6143A7E639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DF754-A891-48FC-B1CF-22679B905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5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06" y="436728"/>
            <a:ext cx="11313994" cy="6045959"/>
          </a:xfrm>
          <a:prstGeom prst="rect">
            <a:avLst/>
          </a:prstGeom>
          <a:ln w="2286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726442" y="2362903"/>
            <a:ext cx="900752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</a:t>
            </a:r>
          </a:p>
          <a:p>
            <a:pPr algn="ctr"/>
            <a:r>
              <a:rPr lang="en-US" sz="8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TODAYS CLASS</a:t>
            </a:r>
            <a:endParaRPr lang="en-US" sz="8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284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03390" y="286603"/>
            <a:ext cx="2852382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294" y="1302266"/>
            <a:ext cx="1617828" cy="25327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83358" y="4124866"/>
            <a:ext cx="5363570" cy="18158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Md.Mobarak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Ali 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 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Ramkhana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ML High School</a:t>
            </a:r>
          </a:p>
          <a:p>
            <a:pPr algn="ctr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Nageswari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Kurigram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74257" y="4003485"/>
            <a:ext cx="4053385" cy="206210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Tag Questions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Unit : 09  Lesson : 05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Class: </a:t>
            </a:r>
            <a:r>
              <a:rPr lang="en-US" sz="2400" b="1" dirty="0">
                <a:solidFill>
                  <a:srgbClr val="00B050"/>
                </a:solidFill>
              </a:rPr>
              <a:t>9 &amp; </a:t>
            </a:r>
            <a:r>
              <a:rPr lang="en-US" sz="2400" b="1" dirty="0" smtClean="0">
                <a:solidFill>
                  <a:srgbClr val="00B050"/>
                </a:solidFill>
              </a:rPr>
              <a:t>10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Time: 50 </a:t>
            </a:r>
            <a:r>
              <a:rPr lang="en-US" sz="2400" b="1" dirty="0" err="1" smtClean="0">
                <a:solidFill>
                  <a:srgbClr val="00B050"/>
                </a:solidFill>
              </a:rPr>
              <a:t>Munites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US" sz="2400" b="1" dirty="0" smtClean="0">
                <a:solidFill>
                  <a:srgbClr val="00B050"/>
                </a:solidFill>
              </a:rPr>
              <a:t>Date</a:t>
            </a:r>
            <a:r>
              <a:rPr lang="en-US" sz="3200" b="1" dirty="0" smtClean="0">
                <a:solidFill>
                  <a:srgbClr val="00B050"/>
                </a:solidFill>
              </a:rPr>
              <a:t>: </a:t>
            </a:r>
            <a:endParaRPr lang="en-US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23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1200" y="2652986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</a:rPr>
              <a:t>It is very cold today, </a:t>
            </a:r>
            <a:r>
              <a:rPr lang="en-US" sz="3600" b="1" u="sng" dirty="0" smtClean="0">
                <a:solidFill>
                  <a:srgbClr val="7030A0"/>
                </a:solidFill>
              </a:rPr>
              <a:t>isn’t it </a:t>
            </a:r>
            <a:r>
              <a:rPr lang="en-US" sz="3600" b="1" dirty="0" smtClean="0">
                <a:solidFill>
                  <a:srgbClr val="7030A0"/>
                </a:solidFill>
              </a:rPr>
              <a:t>?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3628234"/>
            <a:ext cx="6553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There rains heavily, </a:t>
            </a:r>
            <a:r>
              <a:rPr lang="en-US" sz="3200" b="1" u="sng" dirty="0" smtClean="0">
                <a:solidFill>
                  <a:srgbClr val="7030A0"/>
                </a:solidFill>
              </a:rPr>
              <a:t>doesn’t there ?</a:t>
            </a:r>
            <a:endParaRPr lang="en-US" sz="3200" b="1" u="sng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81199" y="4380636"/>
            <a:ext cx="7012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The mother rose in her, </a:t>
            </a:r>
            <a:r>
              <a:rPr lang="en-US" sz="3200" b="1" u="sng" dirty="0" smtClean="0">
                <a:solidFill>
                  <a:srgbClr val="7030A0"/>
                </a:solidFill>
              </a:rPr>
              <a:t>didn’t it </a:t>
            </a:r>
            <a:r>
              <a:rPr lang="en-US" sz="3200" b="1" dirty="0" smtClean="0">
                <a:solidFill>
                  <a:srgbClr val="7030A0"/>
                </a:solidFill>
              </a:rPr>
              <a:t>?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0154" y="5199215"/>
            <a:ext cx="10468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Can you guess what the uses of the underlined  part  in the above  sentences are? </a:t>
            </a:r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345139" y="5785120"/>
            <a:ext cx="6189262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</a:rPr>
              <a:t>Ans</a:t>
            </a:r>
            <a:r>
              <a:rPr lang="en-US" sz="2800" b="1" dirty="0" smtClean="0">
                <a:solidFill>
                  <a:srgbClr val="00B050"/>
                </a:solidFill>
              </a:rPr>
              <a:t> : Yes, they  are called tag questions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87103" y="573206"/>
            <a:ext cx="10522425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(?)</a:t>
            </a:r>
            <a:r>
              <a:rPr lang="en-US" sz="2400" b="1" dirty="0" smtClean="0"/>
              <a:t> Marks use two ways, There are to interrogative sentences and Tag questions 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0154" y="1548137"/>
            <a:ext cx="10836322" cy="52322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When we apply statement, answer is shortly. So It is called Tag question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0154" y="2068211"/>
            <a:ext cx="1808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Example</a:t>
            </a:r>
            <a:r>
              <a:rPr lang="en-US" dirty="0" smtClean="0">
                <a:solidFill>
                  <a:srgbClr val="00B050"/>
                </a:solidFill>
              </a:rPr>
              <a:t>: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41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36594" y="549159"/>
            <a:ext cx="8918812" cy="19389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Yes ! </a:t>
            </a:r>
          </a:p>
          <a:p>
            <a:pPr algn="ctr"/>
            <a:r>
              <a:rPr lang="en-US" sz="6000" b="1" dirty="0" smtClean="0"/>
              <a:t>Our Today’s </a:t>
            </a:r>
            <a:r>
              <a:rPr lang="en-US" sz="6000" b="1" dirty="0" smtClean="0"/>
              <a:t>Topic is </a:t>
            </a:r>
            <a:r>
              <a:rPr lang="en-US" sz="6000" b="1" dirty="0" smtClean="0"/>
              <a:t>on 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2046" y="3768770"/>
            <a:ext cx="41150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</a:rPr>
              <a:t>Tag Questions</a:t>
            </a:r>
          </a:p>
        </p:txBody>
      </p:sp>
    </p:spTree>
    <p:extLst>
      <p:ext uri="{BB962C8B-B14F-4D97-AF65-F5344CB8AC3E}">
        <p14:creationId xmlns:p14="http://schemas.microsoft.com/office/powerpoint/2010/main" val="3524432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11084" y="509825"/>
            <a:ext cx="4836994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78821" y="2301740"/>
            <a:ext cx="6182437" cy="2246769"/>
          </a:xfrm>
          <a:prstGeom prst="rect">
            <a:avLst/>
          </a:prstGeom>
          <a:ln>
            <a:solidFill>
              <a:schemeClr val="tx1"/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SS </a:t>
            </a:r>
            <a:r>
              <a:rPr lang="en-US" sz="2800" b="1" dirty="0">
                <a:solidFill>
                  <a:srgbClr val="7030A0"/>
                </a:solidFill>
              </a:rPr>
              <a:t>will be able to </a:t>
            </a:r>
            <a:r>
              <a:rPr lang="en-US" sz="2800" b="1" dirty="0" smtClean="0">
                <a:solidFill>
                  <a:srgbClr val="7030A0"/>
                </a:solidFill>
              </a:rPr>
              <a:t>___</a:t>
            </a:r>
          </a:p>
          <a:p>
            <a:r>
              <a:rPr lang="en-US" sz="2800" b="1" dirty="0" smtClean="0">
                <a:solidFill>
                  <a:srgbClr val="7030A0"/>
                </a:solidFill>
                <a:sym typeface="Wingdings 2" panose="05020102010507070707" pitchFamily="18" charset="2"/>
              </a:rPr>
              <a:t>  </a:t>
            </a:r>
            <a:r>
              <a:rPr lang="en-US" sz="2800" b="1" dirty="0" smtClean="0">
                <a:solidFill>
                  <a:srgbClr val="7030A0"/>
                </a:solidFill>
              </a:rPr>
              <a:t>Define of Tag </a:t>
            </a:r>
            <a:endParaRPr lang="en-US" sz="2800" b="1" dirty="0">
              <a:solidFill>
                <a:srgbClr val="7030A0"/>
              </a:solidFill>
            </a:endParaRPr>
          </a:p>
          <a:p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sym typeface="Wingdings 2" panose="05020102010507070707" pitchFamily="18" charset="2"/>
              </a:rPr>
              <a:t> </a:t>
            </a:r>
            <a:r>
              <a:rPr lang="en-US" sz="2800" b="1" dirty="0" smtClean="0">
                <a:solidFill>
                  <a:srgbClr val="7030A0"/>
                </a:solidFill>
              </a:rPr>
              <a:t>know </a:t>
            </a:r>
            <a:r>
              <a:rPr lang="en-US" sz="2800" b="1" dirty="0">
                <a:solidFill>
                  <a:srgbClr val="7030A0"/>
                </a:solidFill>
              </a:rPr>
              <a:t>the use of tag questions clearly.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sym typeface="Wingdings 2" panose="05020102010507070707" pitchFamily="18" charset="2"/>
              </a:rPr>
              <a:t> </a:t>
            </a:r>
            <a:r>
              <a:rPr lang="en-US" sz="2800" b="1" dirty="0" smtClean="0">
                <a:solidFill>
                  <a:srgbClr val="7030A0"/>
                </a:solidFill>
              </a:rPr>
              <a:t>use  </a:t>
            </a:r>
            <a:r>
              <a:rPr lang="en-US" sz="2800" b="1" dirty="0">
                <a:solidFill>
                  <a:srgbClr val="7030A0"/>
                </a:solidFill>
              </a:rPr>
              <a:t>the questions in their real life.</a:t>
            </a:r>
          </a:p>
          <a:p>
            <a:r>
              <a:rPr lang="en-US" sz="2800" b="1" dirty="0" smtClean="0">
                <a:solidFill>
                  <a:srgbClr val="7030A0"/>
                </a:solidFill>
                <a:sym typeface="Wingdings 2" panose="05020102010507070707" pitchFamily="18" charset="2"/>
              </a:rPr>
              <a:t></a:t>
            </a: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>
                <a:solidFill>
                  <a:srgbClr val="7030A0"/>
                </a:solidFill>
              </a:rPr>
              <a:t>apply  them  in dialogue  making.</a:t>
            </a:r>
          </a:p>
        </p:txBody>
      </p:sp>
    </p:spTree>
    <p:extLst>
      <p:ext uri="{BB962C8B-B14F-4D97-AF65-F5344CB8AC3E}">
        <p14:creationId xmlns:p14="http://schemas.microsoft.com/office/powerpoint/2010/main" val="279185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87606" y="553654"/>
            <a:ext cx="9771797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 questions are used for justifying the whole statement whether they are true or false. </a:t>
            </a:r>
            <a:endParaRPr lang="en-US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1268" y="2133014"/>
            <a:ext cx="86094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After the statement  you should use –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a comma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auxiliary verb/operator  of the statement.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pronoun form of the subject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 a note of interrogation mark.</a:t>
            </a:r>
          </a:p>
          <a:p>
            <a:endParaRPr lang="en-US" sz="2400" dirty="0"/>
          </a:p>
          <a:p>
            <a:r>
              <a:rPr lang="en-US" sz="2400" dirty="0" smtClean="0"/>
              <a:t>But when there is an affirmative statement, the tag question will be negative. Then short negative auxiliary  form  will be used such as-</a:t>
            </a:r>
          </a:p>
          <a:p>
            <a:r>
              <a:rPr lang="en-US" sz="2400" b="1" dirty="0" smtClean="0"/>
              <a:t>Rina is a student, </a:t>
            </a:r>
            <a:r>
              <a:rPr lang="en-US" sz="2400" b="1" u="sng" dirty="0" smtClean="0"/>
              <a:t>isn’t she 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629469" y="1237560"/>
            <a:ext cx="7239000" cy="5232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How to make tag questions  generally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464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0503" y="3425125"/>
            <a:ext cx="4844954" cy="2183048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a student,...................?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 burns,.....................?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Everybody believes him,......?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 father rose in him,.......?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will explain it,......?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4519145" y="390307"/>
            <a:ext cx="3220871" cy="10668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Group Work</a:t>
            </a:r>
            <a:endParaRPr lang="en-US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2112967"/>
            <a:ext cx="8229600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Try to add tag questions on the following statements :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200363" y="3425125"/>
            <a:ext cx="5117912" cy="193899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Something happened,.........?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moon shines at night,....?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 nice bird it is,...?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tell a lie is a great sin,......?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Walking is a good exercise,..?</a:t>
            </a:r>
          </a:p>
        </p:txBody>
      </p:sp>
    </p:spTree>
    <p:extLst>
      <p:ext uri="{BB962C8B-B14F-4D97-AF65-F5344CB8AC3E}">
        <p14:creationId xmlns:p14="http://schemas.microsoft.com/office/powerpoint/2010/main" val="2789529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09579" y="1522154"/>
            <a:ext cx="786679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am a student,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aren’t I?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Fire burns,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doesn’t it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Everybody believes  him,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don’t they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 father rose in him,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didn’t it?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will explain it,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won’t he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Something happened,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didn’t it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moon shines at night,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doesn’t she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 nice bird it is,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isn’t it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tell a lie is a great sin, 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isn’t it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Walking is a good exercise,</a:t>
            </a:r>
            <a:r>
              <a:rPr lang="en-US" sz="32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isn’t it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6662" y="484626"/>
            <a:ext cx="4544705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Let`s see the answer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07597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819132" y="426339"/>
            <a:ext cx="7784910" cy="6687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rgbClr val="7030A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7030A0"/>
                </a:solidFill>
              </a:rPr>
              <a:t>Let us think about imperative tag questions</a:t>
            </a:r>
          </a:p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02005" y="1337221"/>
            <a:ext cx="6619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Imperative sentences  &amp; Tag forms :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3832" y="1981200"/>
            <a:ext cx="72105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sz="2400" b="1" dirty="0" smtClean="0"/>
              <a:t>Verb +Extension, </a:t>
            </a:r>
            <a:r>
              <a:rPr lang="en-US" sz="2400" b="1" u="sng" dirty="0" smtClean="0"/>
              <a:t>won’t you </a:t>
            </a:r>
            <a:r>
              <a:rPr lang="en-US" sz="2400" b="1" dirty="0" smtClean="0"/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 Don’t/Do not/never +verb+ Extension, </a:t>
            </a:r>
            <a:r>
              <a:rPr lang="en-US" sz="2400" b="1" u="sng" dirty="0" smtClean="0"/>
              <a:t>will you </a:t>
            </a:r>
            <a:r>
              <a:rPr lang="en-US" sz="2400" b="1" dirty="0" smtClean="0"/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 Please/</a:t>
            </a:r>
            <a:r>
              <a:rPr lang="en-US" sz="2400" b="1" dirty="0" err="1" smtClean="0"/>
              <a:t>kindly+verb+Extension</a:t>
            </a:r>
            <a:r>
              <a:rPr lang="en-US" sz="2400" b="1" dirty="0" smtClean="0"/>
              <a:t>, </a:t>
            </a:r>
            <a:r>
              <a:rPr lang="en-US" sz="2400" b="1" u="sng" dirty="0" smtClean="0"/>
              <a:t>will you </a:t>
            </a:r>
            <a:r>
              <a:rPr lang="en-US" sz="2400" b="1" dirty="0" smtClean="0"/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 </a:t>
            </a:r>
            <a:r>
              <a:rPr lang="en-US" sz="2400" b="1" dirty="0" err="1" smtClean="0"/>
              <a:t>Let+me</a:t>
            </a:r>
            <a:r>
              <a:rPr lang="en-US" sz="2400" b="1" dirty="0" smtClean="0"/>
              <a:t>/him/her/</a:t>
            </a:r>
            <a:r>
              <a:rPr lang="en-US" sz="2400" b="1" dirty="0" err="1" smtClean="0"/>
              <a:t>them+verb+Extension</a:t>
            </a:r>
            <a:r>
              <a:rPr lang="en-US" sz="2400" b="1" dirty="0" smtClean="0"/>
              <a:t>, </a:t>
            </a:r>
            <a:r>
              <a:rPr lang="en-US" sz="2400" b="1" u="sng" dirty="0" smtClean="0"/>
              <a:t>will you </a:t>
            </a:r>
            <a:r>
              <a:rPr lang="en-US" sz="2400" b="1" dirty="0" smtClean="0"/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2400" b="1" dirty="0" smtClean="0"/>
              <a:t> Let’s/let </a:t>
            </a:r>
            <a:r>
              <a:rPr lang="en-US" sz="2400" b="1" dirty="0" err="1" smtClean="0"/>
              <a:t>us+verb+Extension</a:t>
            </a:r>
            <a:r>
              <a:rPr lang="en-US" sz="2400" b="1" dirty="0" smtClean="0"/>
              <a:t>, </a:t>
            </a:r>
            <a:r>
              <a:rPr lang="en-US" sz="2400" b="1" u="sng" dirty="0" smtClean="0"/>
              <a:t>will you ?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759424" y="4153568"/>
            <a:ext cx="5936776" cy="2308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Examples 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Take care of your health, won’t you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Never gossip in the class, will you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Please , help me, will you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Let him do it, will you 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Let’s go now, shall we ?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61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85981" y="154983"/>
            <a:ext cx="11887200" cy="654028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256710" y="519112"/>
            <a:ext cx="3745742" cy="91440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</a:rPr>
              <a:t>Group Work </a:t>
            </a:r>
            <a:endParaRPr lang="en-US" sz="48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5469" y="1752600"/>
            <a:ext cx="9949218" cy="52322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Now, add tag questions  on the following  imperative statements :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727278" y="2820888"/>
            <a:ext cx="6705600" cy="3539430"/>
          </a:xfrm>
          <a:prstGeom prst="rect">
            <a:avLst/>
          </a:prstGeom>
          <a:gradFill flip="none" rotWithShape="1">
            <a:gsLst>
              <a:gs pos="72560">
                <a:srgbClr val="BC9E8D"/>
              </a:gs>
              <a:gs pos="34000">
                <a:schemeClr val="accent2">
                  <a:lumMod val="7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72000">
                <a:srgbClr val="BE8C6D"/>
              </a:gs>
              <a:gs pos="3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</a:rPr>
              <a:t>Follow the examples.............?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</a:rPr>
              <a:t>Change  the voices,.........?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</a:rPr>
              <a:t>Don’t  tell a lie,.............?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</a:rPr>
              <a:t>Please , go to your seat,..............?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</a:rPr>
              <a:t>Let me go now,.............?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</a:rPr>
              <a:t>Let’s discuss us,..............?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7030A0"/>
                </a:solidFill>
              </a:rPr>
              <a:t>Work hard,.............?</a:t>
            </a:r>
            <a:endParaRPr lang="en-US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253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7623" y="242247"/>
            <a:ext cx="11796753" cy="6373505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00400" y="713483"/>
            <a:ext cx="5486400" cy="914400"/>
          </a:xfrm>
          <a:prstGeom prst="rect">
            <a:avLst/>
          </a:prstGeom>
          <a:gradFill>
            <a:gsLst>
              <a:gs pos="72560">
                <a:srgbClr val="BC9E8D"/>
              </a:gs>
              <a:gs pos="11000">
                <a:schemeClr val="accent2">
                  <a:lumMod val="7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72000">
                <a:srgbClr val="BE8C6D"/>
              </a:gs>
              <a:gs pos="3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Match your answers :</a:t>
            </a: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01871" y="2543653"/>
            <a:ext cx="6400800" cy="3539430"/>
          </a:xfrm>
          <a:prstGeom prst="rect">
            <a:avLst/>
          </a:prstGeom>
          <a:gradFill>
            <a:gsLst>
              <a:gs pos="72560">
                <a:srgbClr val="00B0F0"/>
              </a:gs>
              <a:gs pos="11000">
                <a:schemeClr val="accent2">
                  <a:lumMod val="7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94000">
                <a:srgbClr val="BE8C6D"/>
              </a:gs>
              <a:gs pos="3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</a:rPr>
              <a:t>Follow the examples, </a:t>
            </a:r>
            <a:r>
              <a:rPr lang="en-US" sz="3200" b="1" u="sng" dirty="0" smtClean="0">
                <a:solidFill>
                  <a:srgbClr val="002060"/>
                </a:solidFill>
              </a:rPr>
              <a:t>won’t you</a:t>
            </a:r>
            <a:r>
              <a:rPr lang="en-US" sz="3200" b="1" dirty="0" smtClean="0">
                <a:solidFill>
                  <a:srgbClr val="00206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</a:rPr>
              <a:t>Change  the voices, </a:t>
            </a:r>
            <a:r>
              <a:rPr lang="en-US" sz="3200" b="1" u="sng" dirty="0" smtClean="0">
                <a:solidFill>
                  <a:srgbClr val="002060"/>
                </a:solidFill>
              </a:rPr>
              <a:t>won’t you</a:t>
            </a:r>
            <a:r>
              <a:rPr lang="en-US" sz="3200" b="1" dirty="0" smtClean="0">
                <a:solidFill>
                  <a:srgbClr val="00206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</a:rPr>
              <a:t>Don’t  tell a lie, </a:t>
            </a:r>
            <a:r>
              <a:rPr lang="en-US" sz="3200" b="1" u="sng" dirty="0" smtClean="0">
                <a:solidFill>
                  <a:srgbClr val="002060"/>
                </a:solidFill>
              </a:rPr>
              <a:t>will you</a:t>
            </a:r>
            <a:r>
              <a:rPr lang="en-US" sz="3200" b="1" dirty="0" smtClean="0">
                <a:solidFill>
                  <a:srgbClr val="00206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</a:rPr>
              <a:t>Please , go to your seat, </a:t>
            </a:r>
            <a:r>
              <a:rPr lang="en-US" sz="3200" b="1" u="sng" dirty="0" smtClean="0">
                <a:solidFill>
                  <a:srgbClr val="002060"/>
                </a:solidFill>
              </a:rPr>
              <a:t>will you</a:t>
            </a:r>
            <a:r>
              <a:rPr lang="en-US" sz="3200" b="1" dirty="0" smtClean="0">
                <a:solidFill>
                  <a:srgbClr val="00206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</a:rPr>
              <a:t>Let me go now, </a:t>
            </a:r>
            <a:r>
              <a:rPr lang="en-US" sz="3200" b="1" u="sng" dirty="0" smtClean="0">
                <a:solidFill>
                  <a:srgbClr val="002060"/>
                </a:solidFill>
              </a:rPr>
              <a:t>will you</a:t>
            </a:r>
            <a:r>
              <a:rPr lang="en-US" sz="3200" b="1" dirty="0" smtClean="0">
                <a:solidFill>
                  <a:srgbClr val="00206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</a:rPr>
              <a:t>Let’s discuss us, </a:t>
            </a:r>
            <a:r>
              <a:rPr lang="en-US" sz="3200" b="1" u="sng" dirty="0" smtClean="0">
                <a:solidFill>
                  <a:srgbClr val="002060"/>
                </a:solidFill>
              </a:rPr>
              <a:t>shall we</a:t>
            </a:r>
            <a:r>
              <a:rPr lang="en-US" sz="3200" b="1" dirty="0" smtClean="0">
                <a:solidFill>
                  <a:srgbClr val="002060"/>
                </a:solidFill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</a:rPr>
              <a:t>Work hard, </a:t>
            </a:r>
            <a:r>
              <a:rPr lang="en-US" sz="3200" b="1" u="sng" dirty="0" smtClean="0">
                <a:solidFill>
                  <a:srgbClr val="002060"/>
                </a:solidFill>
              </a:rPr>
              <a:t>won’t you</a:t>
            </a:r>
            <a:r>
              <a:rPr lang="en-US" sz="3200" b="1" dirty="0" smtClean="0">
                <a:solidFill>
                  <a:srgbClr val="002060"/>
                </a:solidFill>
              </a:rPr>
              <a:t>?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240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4952" y="217843"/>
            <a:ext cx="11762096" cy="6422313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91000" y="699700"/>
            <a:ext cx="3810000" cy="101566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</a:rPr>
              <a:t>Evaluation</a:t>
            </a:r>
            <a:endParaRPr lang="en-US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1764" y="2737256"/>
            <a:ext cx="9054519" cy="1815882"/>
          </a:xfrm>
          <a:prstGeom prst="rect">
            <a:avLst/>
          </a:prstGeom>
          <a:gradFill>
            <a:gsLst>
              <a:gs pos="72560">
                <a:srgbClr val="00B0F0"/>
              </a:gs>
              <a:gs pos="53000">
                <a:schemeClr val="accent1">
                  <a:lumMod val="45000"/>
                  <a:lumOff val="55000"/>
                </a:schemeClr>
              </a:gs>
              <a:gs pos="94000">
                <a:srgbClr val="BE8C6D"/>
              </a:gs>
              <a:gs pos="30000">
                <a:schemeClr val="accent1">
                  <a:lumMod val="45000"/>
                  <a:lumOff val="55000"/>
                </a:schemeClr>
              </a:gs>
              <a:gs pos="46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7030A0"/>
                </a:solidFill>
              </a:rPr>
              <a:t> What is tag question ?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7030A0"/>
                </a:solidFill>
              </a:rPr>
              <a:t> Why is it used ?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7030A0"/>
                </a:solidFill>
              </a:rPr>
              <a:t> Give some examples  and explain them 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7030A0"/>
                </a:solidFill>
              </a:rPr>
              <a:t> Apply  imperative  tag questions and </a:t>
            </a:r>
            <a:r>
              <a:rPr lang="en-US" sz="2800" dirty="0" smtClean="0">
                <a:solidFill>
                  <a:srgbClr val="7030A0"/>
                </a:solidFill>
              </a:rPr>
              <a:t>explain  </a:t>
            </a:r>
            <a:r>
              <a:rPr lang="en-US" sz="2800" dirty="0" smtClean="0">
                <a:solidFill>
                  <a:srgbClr val="7030A0"/>
                </a:solidFill>
              </a:rPr>
              <a:t>them .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48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4952" y="217843"/>
            <a:ext cx="11762096" cy="6422313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890074" y="489466"/>
            <a:ext cx="3938227" cy="718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HOME  WORK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694841" y="5092592"/>
            <a:ext cx="10802318" cy="1077218"/>
          </a:xfrm>
          <a:prstGeom prst="rect">
            <a:avLst/>
          </a:prstGeom>
          <a:gradFill flip="none" rotWithShape="1">
            <a:gsLst>
              <a:gs pos="8000">
                <a:schemeClr val="accent1">
                  <a:tint val="66000"/>
                  <a:satMod val="160000"/>
                </a:schemeClr>
              </a:gs>
              <a:gs pos="66000">
                <a:schemeClr val="accent2">
                  <a:lumMod val="54000"/>
                  <a:lumOff val="46000"/>
                </a:schemeClr>
              </a:gs>
              <a:gs pos="5000">
                <a:srgbClr val="00206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Write 20 sentences on assertive, exclamatory &amp; imperative sentences and add tag questions on them properly.</a:t>
            </a:r>
            <a:endParaRPr lang="en-US" sz="32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2716905" y="1394072"/>
            <a:ext cx="6284563" cy="3456591"/>
            <a:chOff x="3053166" y="1425375"/>
            <a:chExt cx="6284563" cy="3456591"/>
          </a:xfrm>
        </p:grpSpPr>
        <p:sp>
          <p:nvSpPr>
            <p:cNvPr id="4" name="Rectangle 3"/>
            <p:cNvSpPr/>
            <p:nvPr/>
          </p:nvSpPr>
          <p:spPr>
            <a:xfrm>
              <a:off x="3073831" y="2782477"/>
              <a:ext cx="6263898" cy="2092271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3053166" y="1425375"/>
              <a:ext cx="6284563" cy="1317825"/>
            </a:xfrm>
            <a:prstGeom prst="triangle">
              <a:avLst>
                <a:gd name="adj" fmla="val 50740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03376" y="3378631"/>
              <a:ext cx="1115878" cy="15033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951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413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4952" y="217843"/>
            <a:ext cx="11762096" cy="6422313"/>
          </a:xfrm>
          <a:prstGeom prst="rect">
            <a:avLst/>
          </a:prstGeom>
          <a:noFill/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382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</p:txBody>
      </p:sp>
      <p:sp>
        <p:nvSpPr>
          <p:cNvPr id="21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516AF4B2-9EFA-4A52-BEDD-AD89E669FDA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62" y="371959"/>
            <a:ext cx="11636085" cy="62479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1513">
            <a:off x="1861987" y="2675784"/>
            <a:ext cx="874511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4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675</Words>
  <Application>Microsoft Office PowerPoint</Application>
  <PresentationFormat>Widescreen</PresentationFormat>
  <Paragraphs>122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MOBARAK</dc:creator>
  <cp:lastModifiedBy>MOBARAK</cp:lastModifiedBy>
  <cp:revision>15</cp:revision>
  <dcterms:created xsi:type="dcterms:W3CDTF">2019-10-22T01:23:44Z</dcterms:created>
  <dcterms:modified xsi:type="dcterms:W3CDTF">2019-10-22T15:56:03Z</dcterms:modified>
</cp:coreProperties>
</file>