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7" r:id="rId12"/>
    <p:sldId id="270" r:id="rId13"/>
    <p:sldId id="269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78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4" d="100"/>
        <a:sy n="84" d="100"/>
      </p:scale>
      <p:origin x="0" y="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38200" y="152400"/>
            <a:ext cx="6553200" cy="19050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1"/>
            <a:ext cx="86868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44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81000"/>
            <a:ext cx="4038600" cy="40386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36" y="381000"/>
            <a:ext cx="4308764" cy="4038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3181" y="5181600"/>
            <a:ext cx="4308764" cy="10668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41718" y="5181600"/>
            <a:ext cx="4308764" cy="10668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মূল্যও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পাচ্ছে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402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309254" y="152400"/>
            <a:ext cx="6386945" cy="2362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nip and Round Single Corner Rectangle 3"/>
          <p:cNvSpPr/>
          <p:nvPr/>
        </p:nvSpPr>
        <p:spPr>
          <a:xfrm>
            <a:off x="762000" y="2971800"/>
            <a:ext cx="8001000" cy="3352800"/>
          </a:xfrm>
          <a:prstGeom prst="snip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সুদের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১০%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১০০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ভবিষ্যত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কীসের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53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133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89466"/>
            <a:ext cx="3657600" cy="2177534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89466"/>
            <a:ext cx="3886200" cy="2177534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2"/>
          <a:stretch/>
        </p:blipFill>
        <p:spPr>
          <a:xfrm>
            <a:off x="2133600" y="2819400"/>
            <a:ext cx="4572000" cy="1752600"/>
          </a:xfrm>
          <a:prstGeom prst="rect">
            <a:avLst/>
          </a:prstGeom>
        </p:spPr>
      </p:pic>
      <p:sp>
        <p:nvSpPr>
          <p:cNvPr id="9" name="Bevel 8"/>
          <p:cNvSpPr/>
          <p:nvPr/>
        </p:nvSpPr>
        <p:spPr>
          <a:xfrm>
            <a:off x="304800" y="4724400"/>
            <a:ext cx="3657600" cy="1905000"/>
          </a:xfrm>
          <a:prstGeom prst="bevel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2000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সোনার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৭০০০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Bevel 9"/>
          <p:cNvSpPr/>
          <p:nvPr/>
        </p:nvSpPr>
        <p:spPr>
          <a:xfrm>
            <a:off x="4953000" y="4651663"/>
            <a:ext cx="3886200" cy="2050473"/>
          </a:xfrm>
          <a:prstGeom prst="bevel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২০১৫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সোনার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৪৪০০০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895600" y="2667000"/>
            <a:ext cx="533400" cy="533400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6172200" y="2667000"/>
            <a:ext cx="533400" cy="609600"/>
          </a:xfrm>
          <a:prstGeom prst="up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5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92280" y="3200400"/>
            <a:ext cx="2209801" cy="10668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ভবিষ্যত মূল্য (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FV)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Equal 8"/>
          <p:cNvSpPr/>
          <p:nvPr/>
        </p:nvSpPr>
        <p:spPr>
          <a:xfrm>
            <a:off x="2895600" y="2971800"/>
            <a:ext cx="1143000" cy="1371600"/>
          </a:xfrm>
          <a:prstGeom prst="mathEqual">
            <a:avLst>
              <a:gd name="adj1" fmla="val 23520"/>
              <a:gd name="adj2" fmla="val 5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66309" y="2781300"/>
            <a:ext cx="4572000" cy="1905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বর্তমান মূল্য(১+সুদের  হার)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36427" y="2971800"/>
            <a:ext cx="1143000" cy="6096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বাৎসরিক মেয়াদ</a:t>
            </a:r>
            <a:endParaRPr lang="en-US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Notched Right Arrow 4"/>
          <p:cNvSpPr/>
          <p:nvPr/>
        </p:nvSpPr>
        <p:spPr>
          <a:xfrm>
            <a:off x="1219200" y="76200"/>
            <a:ext cx="6934200" cy="2438400"/>
          </a:xfrm>
          <a:prstGeom prst="notched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ভবিষ্যত মূল্য নির্ণয়ের সূত্র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838200" y="4876800"/>
            <a:ext cx="7467600" cy="1752600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FV = PV(1+i)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39395" y="5084618"/>
            <a:ext cx="578427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n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10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1524000" y="228600"/>
            <a:ext cx="6324600" cy="1676400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438400"/>
            <a:ext cx="8229600" cy="4114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 algn="ctr">
              <a:buFont typeface="Wingdings" pitchFamily="2" charset="2"/>
              <a:buChar char="q"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বার্ষিক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১০%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সুদে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৫০,০০০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রাখলে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50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71600" y="381000"/>
            <a:ext cx="5715000" cy="21336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457200" y="3276600"/>
            <a:ext cx="7848600" cy="3352800"/>
          </a:xfrm>
          <a:prstGeom prst="flowChartAlternateProcess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ভবিষ্যত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মূল্যের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সূত্রে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m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51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" action="ppaction://noaction" highlightClick="1"/>
          </p:cNvPr>
          <p:cNvSpPr/>
          <p:nvPr/>
        </p:nvSpPr>
        <p:spPr>
          <a:xfrm>
            <a:off x="1600200" y="152400"/>
            <a:ext cx="5368636" cy="2743200"/>
          </a:xfrm>
          <a:prstGeom prst="actionButtonHom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33400" y="3581400"/>
            <a:ext cx="8305800" cy="2819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itchFamily="2" charset="2"/>
              <a:buChar char="v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বার্ষিক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৮%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সুদে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৬০,০০০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5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914400" y="152400"/>
            <a:ext cx="7010400" cy="2057400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362200"/>
            <a:ext cx="8610600" cy="419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74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75" y="304800"/>
            <a:ext cx="1338850" cy="1676400"/>
          </a:xfrm>
          <a:prstGeom prst="rect">
            <a:avLst/>
          </a:prstGeom>
        </p:spPr>
      </p:pic>
      <p:sp>
        <p:nvSpPr>
          <p:cNvPr id="3" name="Horizontal Scroll 2"/>
          <p:cNvSpPr/>
          <p:nvPr/>
        </p:nvSpPr>
        <p:spPr>
          <a:xfrm>
            <a:off x="2590800" y="76200"/>
            <a:ext cx="6019800" cy="2133600"/>
          </a:xfrm>
          <a:prstGeom prst="horizontalScroll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2362200"/>
            <a:ext cx="8534400" cy="4343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মিজানুর রহমান</a:t>
            </a:r>
            <a:endParaRPr lang="en-US" sz="9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বলইবুনিয়া মাধ্যমিক বিদ্যালয়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বেতাগী-বরগুনা।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88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>
            <a:off x="914400" y="2743200"/>
            <a:ext cx="7543800" cy="381000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ফিন্যান্স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ব্যাংকিং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: ৫০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18/০9/২০১9খ্রি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914400" y="228600"/>
            <a:ext cx="6858000" cy="236220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18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4267200" cy="2438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76200"/>
            <a:ext cx="4114800" cy="2286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276600"/>
            <a:ext cx="4267200" cy="2590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276600"/>
            <a:ext cx="4114800" cy="2590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00" y="2611582"/>
            <a:ext cx="42672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অন্যজনকে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দিচ্ছে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05400" y="2611582"/>
            <a:ext cx="36576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উত্তোলন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6109854"/>
            <a:ext cx="4114800" cy="5957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দিচ্ছে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0600" y="6109855"/>
            <a:ext cx="3962400" cy="59574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কিনছে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79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046018" y="284018"/>
            <a:ext cx="6705600" cy="22098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শিরোনাম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838200" y="3048000"/>
            <a:ext cx="7696200" cy="2819400"/>
          </a:xfrm>
          <a:prstGeom prst="flowChartTerminato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u="sng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96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u="sng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96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u="sng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endParaRPr lang="en-US" sz="9600" u="sng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83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uble Wave 3"/>
          <p:cNvSpPr/>
          <p:nvPr/>
        </p:nvSpPr>
        <p:spPr>
          <a:xfrm>
            <a:off x="1143000" y="228600"/>
            <a:ext cx="6705600" cy="2133600"/>
          </a:xfrm>
          <a:prstGeom prst="doubleWave">
            <a:avLst>
              <a:gd name="adj1" fmla="val 6250"/>
              <a:gd name="adj2" fmla="val 708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--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228600" y="2667000"/>
            <a:ext cx="8763000" cy="3962400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ভবিষ্যত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ধারণা</a:t>
            </a:r>
          </a:p>
          <a:p>
            <a:r>
              <a:rPr lang="bn-BD" sz="360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ব্যাখ্যা করতে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মূল্যের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ভবিষ্যত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মূল্যের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বের করতে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864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8534400" cy="40386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28600" y="4419600"/>
            <a:ext cx="4114800" cy="1600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২০15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বাড়িটির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12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24400" y="4419600"/>
            <a:ext cx="4114800" cy="1600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২০১9সালে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22লক্ষ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7273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5"/>
              <p:cNvSpPr txBox="1"/>
              <p:nvPr/>
            </p:nvSpPr>
            <p:spPr>
              <a:xfrm>
                <a:off x="1758183" y="1443965"/>
                <a:ext cx="4353636" cy="1284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𝑃𝑉</m:t>
                      </m:r>
                      <m:r>
                        <a:rPr lang="en-US" sz="36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solidFill>
                                <a:srgbClr val="00B0F0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     </m:t>
                          </m:r>
                          <m:r>
                            <a:rPr lang="en-US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𝐹𝑉</m:t>
                          </m:r>
                          <m:r>
                            <a:rPr lang="en-US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   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   (</m:t>
                          </m:r>
                          <m:r>
                            <a:rPr lang="en-US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1</m:t>
                          </m:r>
                          <m:r>
                            <a:rPr lang="en-US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+</m:t>
                          </m:r>
                          <m:r>
                            <a:rPr lang="en-US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𝑟</m:t>
                          </m:r>
                          <m:r>
                            <a:rPr lang="en-US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)</m:t>
                          </m:r>
                          <m:sPre>
                            <m:sPrePr>
                              <m:ctrlPr>
                                <a:rPr lang="en-US" sz="3600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  <a:cs typeface="NikoshBAN" panose="02000000000000000000" pitchFamily="2" charset="0"/>
                                </a:rPr>
                              </m:ctrlPr>
                            </m:sPrePr>
                            <m:sub/>
                            <m:sup>
                              <m:r>
                                <a:rPr lang="en-US" sz="36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𝑛</m:t>
                              </m:r>
                            </m:sup>
                            <m:e/>
                          </m:sPre>
                        </m:den>
                      </m:f>
                    </m:oMath>
                  </m:oMathPara>
                </a14:m>
                <a:endParaRPr lang="en-US" sz="3600" b="0" dirty="0" smtClean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8183" y="1443965"/>
                <a:ext cx="4353636" cy="128406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7"/>
          <p:cNvSpPr txBox="1"/>
          <p:nvPr/>
        </p:nvSpPr>
        <p:spPr>
          <a:xfrm>
            <a:off x="2057400" y="3070171"/>
            <a:ext cx="5254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Pv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অ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র্থের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মূল্য ।</a:t>
            </a:r>
          </a:p>
        </p:txBody>
      </p:sp>
      <p:sp>
        <p:nvSpPr>
          <p:cNvPr id="4" name="TextBox 8"/>
          <p:cNvSpPr txBox="1"/>
          <p:nvPr/>
        </p:nvSpPr>
        <p:spPr>
          <a:xfrm>
            <a:off x="1758184" y="3949749"/>
            <a:ext cx="5133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Fv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অর্থের ভ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বিষ্যত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মূল্য ।</a:t>
            </a:r>
          </a:p>
          <a:p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9"/>
          <p:cNvSpPr txBox="1"/>
          <p:nvPr/>
        </p:nvSpPr>
        <p:spPr>
          <a:xfrm>
            <a:off x="2057400" y="4549914"/>
            <a:ext cx="3234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= 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সুদের হার ।</a:t>
            </a:r>
          </a:p>
        </p:txBody>
      </p:sp>
      <p:sp>
        <p:nvSpPr>
          <p:cNvPr id="6" name="TextBox 10"/>
          <p:cNvSpPr txBox="1"/>
          <p:nvPr/>
        </p:nvSpPr>
        <p:spPr>
          <a:xfrm>
            <a:off x="1758183" y="5257800"/>
            <a:ext cx="5627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bn-BD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n </a:t>
            </a:r>
            <a:r>
              <a:rPr lang="bn-BD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bn-BD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বাৎসরিক </a:t>
            </a:r>
            <a:r>
              <a:rPr lang="bn-BD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মেয়াদ বা  </a:t>
            </a:r>
            <a:r>
              <a:rPr lang="bn-BD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 ।</a:t>
            </a:r>
            <a:endParaRPr lang="en-US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848545" y="304800"/>
            <a:ext cx="5867400" cy="91056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2297848"/>
            <a:ext cx="1524000" cy="86037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Up Ribbon 1"/>
          <p:cNvSpPr/>
          <p:nvPr/>
        </p:nvSpPr>
        <p:spPr>
          <a:xfrm>
            <a:off x="1143000" y="304800"/>
            <a:ext cx="6705600" cy="1828800"/>
          </a:xfrm>
          <a:prstGeom prst="ellipseRibbon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304800" y="2438400"/>
            <a:ext cx="8382000" cy="3886200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v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পার্থক্যের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মূল্যকে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064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320</Words>
  <Application>Microsoft Office PowerPoint</Application>
  <PresentationFormat>On-screen Show (4:3)</PresentationFormat>
  <Paragraphs>59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</dc:creator>
  <cp:lastModifiedBy>BBHS</cp:lastModifiedBy>
  <cp:revision>60</cp:revision>
  <dcterms:created xsi:type="dcterms:W3CDTF">2006-08-16T00:00:00Z</dcterms:created>
  <dcterms:modified xsi:type="dcterms:W3CDTF">2019-10-22T05:31:18Z</dcterms:modified>
</cp:coreProperties>
</file>