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4" r:id="rId9"/>
    <p:sldId id="272" r:id="rId10"/>
    <p:sldId id="273" r:id="rId11"/>
    <p:sldId id="265" r:id="rId12"/>
    <p:sldId id="267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3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9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5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08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0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8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1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1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14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13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1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15B78-4F38-480E-8395-07DEF6031C6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4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620000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10447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/>
              <a:t>সবাইকে শুভেচ্ছা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5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97620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chemeClr val="tx2"/>
                </a:solidFill>
              </a:rPr>
              <a:t>চিত্রগুলো লক্ষ কর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5493"/>
            <a:ext cx="3200400" cy="2206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39813"/>
            <a:ext cx="2971800" cy="2397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4343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81126"/>
            <a:ext cx="4191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49083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199" y="4724400"/>
            <a:ext cx="8382000" cy="1142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>
              <a:spcBef>
                <a:spcPct val="0"/>
              </a:spcBef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শব্দের সঞ্চালণের মাধ্যমগুলো আলোচনা করে উপস্থাপণ কর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399" y="500929"/>
            <a:ext cx="28956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470272"/>
            <a:ext cx="4724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1" y="862751"/>
            <a:ext cx="4343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দিকে লক্ষ করি</a:t>
            </a:r>
            <a:endParaRPr lang="en-US" sz="32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879522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4648200"/>
            <a:ext cx="8382000" cy="1142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>
              <a:spcBef>
                <a:spcPct val="0"/>
              </a:spcBef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দূষণের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কারণগুলো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নিজেদের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03746"/>
            <a:ext cx="2819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29" y="1441530"/>
            <a:ext cx="4484141" cy="25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1600201"/>
            <a:ext cx="8534400" cy="4571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? (ক)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শক্তি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(খ)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তাপ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(ঘ)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বিদ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ু্ৎ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উত্তর- ক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২। শব্দ সঞ্চালণ কী ? (ক)  স্কুল  (খ) কলেজ (গ) হাসপাতাল (ঘ) শব্দের এক স্থান থেকে অন্যস্থানের যাতায়াতকে শব্দ সঞ্চালণ বলে ।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উত্তর- ঘ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৩। শব্দ সঞ্চালণের মাধ্যম কয়টি ? (ক) ২টি (খ) ৪টি (গ) ৫টি (ঘ) ৩টি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উত্তর- ঘ</a:t>
            </a:r>
          </a:p>
          <a:p>
            <a:pPr marL="231775" algn="ctr">
              <a:spcBef>
                <a:spcPct val="0"/>
              </a:spcBef>
            </a:pP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199" y="500929"/>
            <a:ext cx="2438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524001"/>
            <a:ext cx="8153400" cy="441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789058"/>
            <a:ext cx="3810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2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কয়েকটি সুরেলা যন্ত্র ও বেসুরো যন্ত্রের নাম লিখে আনবে ।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5" y="2062678"/>
            <a:ext cx="4408869" cy="199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524001"/>
            <a:ext cx="8153400" cy="441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739640"/>
            <a:ext cx="30480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77200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242997" y="3203224"/>
            <a:ext cx="3582901" cy="289440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শিউলী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 পার্বতীপুর, দিনাজপুর ।</a:t>
            </a:r>
            <a:endParaRPr lang="bn-IN" sz="20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bn-IN" sz="2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01788093620</a:t>
            </a:r>
            <a:endParaRPr lang="bn-IN" sz="20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5006629" y="2755965"/>
            <a:ext cx="3268085" cy="334166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শ্রেণী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কথা</a:t>
            </a:r>
          </a:p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অধ্যায় </a:t>
            </a:r>
          </a:p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13641" y="474747"/>
            <a:ext cx="2558759" cy="515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6173" y="485128"/>
            <a:ext cx="3103874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3"/>
          <p:cNvGrpSpPr/>
          <p:nvPr/>
        </p:nvGrpSpPr>
        <p:grpSpPr>
          <a:xfrm>
            <a:off x="4283469" y="625526"/>
            <a:ext cx="616525" cy="5669280"/>
            <a:chOff x="5670191" y="625526"/>
            <a:chExt cx="904236" cy="566928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5684742" y="625526"/>
              <a:ext cx="175847" cy="4797083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4329" y="1086112"/>
              <a:ext cx="175847" cy="4797083"/>
            </a:xfrm>
            <a:prstGeom prst="rect">
              <a:avLst/>
            </a:prstGeom>
            <a:grpFill/>
            <a:ln>
              <a:solidFill>
                <a:srgbClr val="FEB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9896" y="1359415"/>
              <a:ext cx="175847" cy="4935391"/>
            </a:xfrm>
            <a:prstGeom prst="rect">
              <a:avLst/>
            </a:prstGeom>
            <a:grpFill/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9"/>
            <p:cNvGrpSpPr/>
            <p:nvPr/>
          </p:nvGrpSpPr>
          <p:grpSpPr>
            <a:xfrm>
              <a:off x="5670191" y="1162485"/>
              <a:ext cx="904236" cy="4644335"/>
              <a:chOff x="5596099" y="1272337"/>
              <a:chExt cx="966673" cy="4746380"/>
            </a:xfrm>
            <a:grpFill/>
          </p:grpSpPr>
          <p:sp>
            <p:nvSpPr>
              <p:cNvPr id="31" name="Quad Arrow Callout 30"/>
              <p:cNvSpPr/>
              <p:nvPr/>
            </p:nvSpPr>
            <p:spPr>
              <a:xfrm>
                <a:off x="5596099" y="1272337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Donut 31"/>
              <p:cNvSpPr/>
              <p:nvPr/>
            </p:nvSpPr>
            <p:spPr>
              <a:xfrm>
                <a:off x="5898523" y="1545467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Quad Arrow Callout 32"/>
              <p:cNvSpPr/>
              <p:nvPr/>
            </p:nvSpPr>
            <p:spPr>
              <a:xfrm>
                <a:off x="5596099" y="2221613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Donut 33"/>
              <p:cNvSpPr/>
              <p:nvPr/>
            </p:nvSpPr>
            <p:spPr>
              <a:xfrm>
                <a:off x="5898523" y="2494743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Quad Arrow Callout 34"/>
              <p:cNvSpPr/>
              <p:nvPr/>
            </p:nvSpPr>
            <p:spPr>
              <a:xfrm>
                <a:off x="5596099" y="3170889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Donut 35"/>
              <p:cNvSpPr/>
              <p:nvPr/>
            </p:nvSpPr>
            <p:spPr>
              <a:xfrm>
                <a:off x="5898523" y="3444019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Quad Arrow Callout 36"/>
              <p:cNvSpPr/>
              <p:nvPr/>
            </p:nvSpPr>
            <p:spPr>
              <a:xfrm>
                <a:off x="5596099" y="4120165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Donut 37"/>
              <p:cNvSpPr/>
              <p:nvPr/>
            </p:nvSpPr>
            <p:spPr>
              <a:xfrm>
                <a:off x="5898523" y="4393295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Quad Arrow Callout 38"/>
              <p:cNvSpPr/>
              <p:nvPr/>
            </p:nvSpPr>
            <p:spPr>
              <a:xfrm>
                <a:off x="5596099" y="5069441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Donut 39"/>
              <p:cNvSpPr/>
              <p:nvPr/>
            </p:nvSpPr>
            <p:spPr>
              <a:xfrm>
                <a:off x="5898523" y="5342571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5" name="Picture 2" descr="C:\Users\HP\Downloads\received_9404419396271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16019"/>
            <a:ext cx="1828800" cy="1600200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74" y="1032756"/>
            <a:ext cx="2152066" cy="15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00226"/>
      </p:ext>
    </p:extLst>
  </p:cSld>
  <p:clrMapOvr>
    <a:masterClrMapping/>
  </p:clrMapOvr>
  <p:transition spd="slow"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60" y="3902899"/>
            <a:ext cx="1570204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72" y="1290700"/>
            <a:ext cx="2224747" cy="1753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58" y="3902899"/>
            <a:ext cx="2097114" cy="192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8" y="4038600"/>
            <a:ext cx="1746062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62" y="1600200"/>
            <a:ext cx="2381250" cy="1372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69" y="4038600"/>
            <a:ext cx="150775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" y="1723340"/>
            <a:ext cx="2075866" cy="1553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87387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চিত্রগুলো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12413"/>
      </p:ext>
    </p:extLst>
  </p:cSld>
  <p:clrMapOvr>
    <a:masterClrMapping/>
  </p:clrMapOvr>
  <p:transition spd="slow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3653" y="4038600"/>
            <a:ext cx="2686548" cy="7831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কথা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676400" y="1143000"/>
            <a:ext cx="5371106" cy="1695217"/>
          </a:xfrm>
          <a:prstGeom prst="wedgeRoundRectCallout">
            <a:avLst>
              <a:gd name="adj1" fmla="val -13872"/>
              <a:gd name="adj2" fmla="val 102736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63841194"/>
      </p:ext>
    </p:extLst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259" y="1017657"/>
            <a:ext cx="4631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spc="15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–</a:t>
            </a:r>
            <a:r>
              <a:rPr lang="bn-BD" sz="40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spc="150" dirty="0" smtClean="0">
              <a:ln w="11430"/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1582803"/>
            <a:ext cx="807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tx2"/>
                </a:solidFill>
              </a:rPr>
              <a:t>১। </a:t>
            </a:r>
            <a:r>
              <a:rPr lang="en-US" sz="3600" dirty="0" err="1" smtClean="0">
                <a:solidFill>
                  <a:schemeClr val="tx2"/>
                </a:solidFill>
              </a:rPr>
              <a:t>শব্দ</a:t>
            </a:r>
            <a:r>
              <a:rPr lang="en-US" sz="3600" dirty="0" smtClean="0">
                <a:solidFill>
                  <a:schemeClr val="tx2"/>
                </a:solidFill>
              </a:rPr>
              <a:t> ও </a:t>
            </a:r>
            <a:r>
              <a:rPr lang="en-US" sz="3600" dirty="0" err="1" smtClean="0">
                <a:solidFill>
                  <a:schemeClr val="tx2"/>
                </a:solidFill>
              </a:rPr>
              <a:t>শব্দের</a:t>
            </a:r>
            <a:r>
              <a:rPr lang="en-US" sz="3600" dirty="0" smtClean="0">
                <a:solidFill>
                  <a:schemeClr val="tx2"/>
                </a:solidFill>
              </a:rPr>
              <a:t> উ</a:t>
            </a:r>
            <a:r>
              <a:rPr lang="bn-IN" sz="3600" dirty="0" smtClean="0">
                <a:solidFill>
                  <a:schemeClr val="tx2"/>
                </a:solidFill>
              </a:rPr>
              <a:t>ৎপত্তির কারণ বলতে পারবে;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8949" y="533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শিখণ ফল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198" y="2229134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২। শব্দ সঞ্চালণ ব্যাখ্যা করতে পারবে;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৩।শ্রাব্যতার সীমা ও নয়েজ ব্যাখ্যা করতে পারবে;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9431" y="4648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৪।শব্দ উৎপাদনকারী যন্ত্র শব্দ সৃষ্টির কারণ ব্যাখ্যা করতে পারবে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09844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10200" y="566538"/>
            <a:ext cx="23793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20481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/>
              <a:t>আমরা যা কিছু শুনী তাই হলো শব্দ । শব্দ এক প্রকার শক্তি, যা আমাদের শ্রবণের অনুভূতি জন্মায় ।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1" y="2057400"/>
            <a:ext cx="7573818" cy="266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" y="4932233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যখন স্কুলের ঘন্টা বাজানো হয়, তখন তা স্পর্শ করে দেখ । ঘন্টাটি যে কাঁপে তা কী অনুভব করতে পার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0887"/>
      </p:ext>
    </p:extLst>
  </p:cSld>
  <p:clrMapOvr>
    <a:masterClrMapping/>
  </p:clrMapOvr>
  <p:transition spd="slow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0" y="4343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838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2"/>
                </a:solidFill>
              </a:rPr>
              <a:t>একক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কাজ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2" descr="C:\Users\HP\Pictures\একক কা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647" y="1774686"/>
            <a:ext cx="4190353" cy="26449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492817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শব্দ ও শব্দের উৎপত্তির কারণ কী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685800"/>
            <a:ext cx="8229600" cy="25657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>
              <a:spcBef>
                <a:spcPct val="0"/>
              </a:spcBef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একটা লম্বা স্প্রিং নিয়ে এর এক প্রান্তে আঘাত করলে দেখবে স্প্রিংটির সংকোচন ও প্রসারণের ফলে শক্তি সঞ্চালিত হচ্ছে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শব্দের ঢেউ ঠিক এভাবেই সঞ্চালিত হয়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শব্দের এক স্থান থেকে অন্যস্থানে যাতায়াতকে শব্দ সঞ্চালণ বলে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8229600" cy="180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25719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/>
              <a:t>স্প্রিংয়ের সংকোচন ও প্রসারণের দ্বারা শক্তি সঞ্চালণ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0" y="4343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97620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2"/>
                </a:solidFill>
              </a:rPr>
              <a:t>চিত্রটি লক্ষ কর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7886700" cy="396240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211811190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604</TotalTime>
  <Words>317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162</cp:revision>
  <dcterms:created xsi:type="dcterms:W3CDTF">2019-08-21T03:59:49Z</dcterms:created>
  <dcterms:modified xsi:type="dcterms:W3CDTF">2019-10-21T12:25:07Z</dcterms:modified>
</cp:coreProperties>
</file>