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98B2C-C315-443A-B1C9-DA2CAE5073C4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0C559-480A-4BD1-BEA1-3E43B7CF0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8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নিজের মত করে বলতে হবে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0C559-480A-4BD1-BEA1-3E43B7CF0E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1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0692-85CB-45AB-B449-45C3D3A016E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0A05-EAE6-40F4-9024-20166042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8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0692-85CB-45AB-B449-45C3D3A016E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0A05-EAE6-40F4-9024-20166042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0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0692-85CB-45AB-B449-45C3D3A016E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0A05-EAE6-40F4-9024-20166042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3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0692-85CB-45AB-B449-45C3D3A016E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0A05-EAE6-40F4-9024-20166042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0692-85CB-45AB-B449-45C3D3A016E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0A05-EAE6-40F4-9024-20166042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04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0692-85CB-45AB-B449-45C3D3A016E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0A05-EAE6-40F4-9024-20166042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0692-85CB-45AB-B449-45C3D3A016E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0A05-EAE6-40F4-9024-20166042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0692-85CB-45AB-B449-45C3D3A016E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0A05-EAE6-40F4-9024-20166042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5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0692-85CB-45AB-B449-45C3D3A016E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0A05-EAE6-40F4-9024-20166042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5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0692-85CB-45AB-B449-45C3D3A016E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0A05-EAE6-40F4-9024-20166042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2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0692-85CB-45AB-B449-45C3D3A016E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80A05-EAE6-40F4-9024-20166042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6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C0692-85CB-45AB-B449-45C3D3A016E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80A05-EAE6-40F4-9024-20166042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6624" y="2213819"/>
            <a:ext cx="889698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8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8313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সবাইকে</a:t>
            </a:r>
            <a:r>
              <a:rPr lang="bn-BD" sz="8800" dirty="0"/>
              <a:t> </a:t>
            </a:r>
            <a:r>
              <a:rPr lang="bn-BD" sz="8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8313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স্বাগতম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32717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338" y="877400"/>
            <a:ext cx="4548040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500" b="1" dirty="0"/>
              <a:t>সাহায়ক গ্রন্থ/সূত্র</a:t>
            </a:r>
            <a:endParaRPr lang="en-US" sz="45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357920" y="3545115"/>
            <a:ext cx="4302269" cy="2897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38" b="1" dirty="0"/>
              <a:t>জীববিজ্ঞান ১ম পত্র</a:t>
            </a:r>
          </a:p>
          <a:p>
            <a:r>
              <a:rPr lang="bn-BD" sz="3038" b="1" dirty="0"/>
              <a:t>             </a:t>
            </a:r>
            <a:r>
              <a:rPr lang="bn-BD" sz="2250" b="1" dirty="0"/>
              <a:t>-গাজী আজমল</a:t>
            </a:r>
          </a:p>
          <a:p>
            <a:r>
              <a:rPr lang="bn-BD" sz="3038" b="1" dirty="0"/>
              <a:t>কাজল ব্রাদার্স</a:t>
            </a:r>
          </a:p>
          <a:p>
            <a:r>
              <a:rPr lang="bn-BD" sz="3038" b="1" dirty="0"/>
              <a:t>ইন্টারনেট</a:t>
            </a:r>
          </a:p>
          <a:p>
            <a:r>
              <a:rPr lang="bn-BD" sz="3038" b="1" dirty="0"/>
              <a:t>         </a:t>
            </a:r>
          </a:p>
          <a:p>
            <a:endParaRPr lang="en-US" sz="3038" b="1" dirty="0"/>
          </a:p>
        </p:txBody>
      </p:sp>
    </p:spTree>
    <p:extLst>
      <p:ext uri="{BB962C8B-B14F-4D97-AF65-F5344CB8AC3E}">
        <p14:creationId xmlns:p14="http://schemas.microsoft.com/office/powerpoint/2010/main" val="422333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8837" y="1885958"/>
            <a:ext cx="184731" cy="279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16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981200" y="1114424"/>
            <a:ext cx="82296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  <a:defRPr/>
            </a:pPr>
            <a:r>
              <a:rPr lang="bn-BD" sz="13500" b="1" kern="0"/>
              <a:t>ধন্যবাদ </a:t>
            </a:r>
            <a:r>
              <a:rPr lang="bn-BD" sz="13500" b="1" kern="0" dirty="0"/>
              <a:t>সবাইকে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13500" b="1" kern="0" dirty="0"/>
          </a:p>
        </p:txBody>
      </p:sp>
    </p:spTree>
    <p:extLst>
      <p:ext uri="{BB962C8B-B14F-4D97-AF65-F5344CB8AC3E}">
        <p14:creationId xmlns:p14="http://schemas.microsoft.com/office/powerpoint/2010/main" val="235665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37884" y="244928"/>
            <a:ext cx="12054115" cy="1028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950" b="1" smtClean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উপস্থপনায়</a:t>
            </a:r>
            <a:r>
              <a:rPr lang="en-US" sz="4950" b="1" smtClean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/>
            </a:r>
            <a:br>
              <a:rPr lang="en-US" sz="4950" b="1" smtClean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644571" y="2766786"/>
            <a:ext cx="7010400" cy="3886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056" lvl="2" indent="0">
              <a:spcAft>
                <a:spcPts val="169"/>
              </a:spcAft>
              <a:buClr>
                <a:srgbClr val="6F6C7D">
                  <a:lumMod val="75000"/>
                </a:srgbClr>
              </a:buClr>
              <a:buSzPct val="130000"/>
              <a:buFont typeface="Arial" panose="020B0604020202020204" pitchFamily="34" charset="0"/>
              <a:buNone/>
            </a:pPr>
            <a:r>
              <a:rPr lang="bn-BD" sz="2925" b="1" smtClean="0">
                <a:solidFill>
                  <a:srgbClr val="94147C"/>
                </a:solidFill>
                <a:latin typeface="Trebuchet MS"/>
              </a:rPr>
              <a:t>আ.স.ম. তৌহিদুর রহমান</a:t>
            </a:r>
          </a:p>
          <a:p>
            <a:pPr marL="450056" lvl="2" indent="0">
              <a:spcAft>
                <a:spcPts val="169"/>
              </a:spcAft>
              <a:buClr>
                <a:srgbClr val="6F6C7D">
                  <a:lumMod val="75000"/>
                </a:srgbClr>
              </a:buClr>
              <a:buSzPct val="130000"/>
              <a:buFont typeface="Arial" panose="020B0604020202020204" pitchFamily="34" charset="0"/>
              <a:buNone/>
            </a:pPr>
            <a:endParaRPr lang="en-US" sz="100" b="1" smtClean="0">
              <a:solidFill>
                <a:srgbClr val="6F6C7D">
                  <a:lumMod val="50000"/>
                </a:srgbClr>
              </a:solidFill>
              <a:latin typeface="Trebuchet MS"/>
            </a:endParaRPr>
          </a:p>
          <a:p>
            <a:pPr marL="450056" lvl="2" indent="0">
              <a:spcAft>
                <a:spcPts val="169"/>
              </a:spcAft>
              <a:buClr>
                <a:srgbClr val="6F6C7D">
                  <a:lumMod val="75000"/>
                </a:srgbClr>
              </a:buClr>
              <a:buSzPct val="130000"/>
              <a:buFont typeface="Arial" panose="020B0604020202020204" pitchFamily="34" charset="0"/>
              <a:buNone/>
            </a:pPr>
            <a:r>
              <a:rPr lang="bn-BD" sz="900" b="1" smtClean="0">
                <a:solidFill>
                  <a:prstClr val="black"/>
                </a:solidFill>
                <a:latin typeface="Trebuchet MS"/>
              </a:rPr>
              <a:t>পিএইচ. ডি. গবেষক</a:t>
            </a:r>
            <a:endParaRPr lang="en-US" sz="900" b="1" smtClean="0">
              <a:solidFill>
                <a:prstClr val="black"/>
              </a:solidFill>
              <a:latin typeface="Trebuchet MS"/>
            </a:endParaRPr>
          </a:p>
          <a:p>
            <a:pPr marL="450056" lvl="2" indent="0">
              <a:spcAft>
                <a:spcPts val="169"/>
              </a:spcAft>
              <a:buClr>
                <a:srgbClr val="6F6C7D">
                  <a:lumMod val="75000"/>
                </a:srgbClr>
              </a:buClr>
              <a:buSzPct val="130000"/>
              <a:buFont typeface="Arial" panose="020B0604020202020204" pitchFamily="34" charset="0"/>
              <a:buNone/>
            </a:pPr>
            <a:endParaRPr lang="en-US" sz="788" b="1" smtClean="0">
              <a:solidFill>
                <a:srgbClr val="6F6C7D">
                  <a:lumMod val="50000"/>
                </a:srgbClr>
              </a:solidFill>
              <a:latin typeface="Trebuchet MS"/>
            </a:endParaRPr>
          </a:p>
          <a:p>
            <a:pPr marL="450056" lvl="2" indent="0">
              <a:spcAft>
                <a:spcPts val="169"/>
              </a:spcAft>
              <a:buClr>
                <a:srgbClr val="6F6C7D">
                  <a:lumMod val="75000"/>
                </a:srgbClr>
              </a:buClr>
              <a:buSzPct val="130000"/>
              <a:buFont typeface="Arial" panose="020B0604020202020204" pitchFamily="34" charset="0"/>
              <a:buNone/>
            </a:pPr>
            <a:r>
              <a:rPr lang="en-US" sz="1575" b="1" smtClean="0">
                <a:solidFill>
                  <a:srgbClr val="C00000"/>
                </a:solidFill>
                <a:latin typeface="Trebuchet MS"/>
              </a:rPr>
              <a:t>সহকারী অধ্যাপক </a:t>
            </a:r>
            <a:endParaRPr lang="bn-IN" sz="1575" b="1" smtClean="0">
              <a:solidFill>
                <a:srgbClr val="C00000"/>
              </a:solidFill>
              <a:latin typeface="Trebuchet MS"/>
            </a:endParaRPr>
          </a:p>
          <a:p>
            <a:pPr marL="450056" lvl="2" indent="0">
              <a:spcAft>
                <a:spcPts val="169"/>
              </a:spcAft>
              <a:buClr>
                <a:srgbClr val="6F6C7D">
                  <a:lumMod val="75000"/>
                </a:srgbClr>
              </a:buClr>
              <a:buSzPct val="130000"/>
              <a:buFont typeface="Arial" panose="020B0604020202020204" pitchFamily="34" charset="0"/>
              <a:buNone/>
            </a:pPr>
            <a:r>
              <a:rPr lang="bn-BD" sz="1575" b="1" smtClean="0">
                <a:solidFill>
                  <a:srgbClr val="002060"/>
                </a:solidFill>
                <a:latin typeface="Trebuchet MS"/>
              </a:rPr>
              <a:t>জীববিজ্ঞান বিভাগ </a:t>
            </a:r>
          </a:p>
          <a:p>
            <a:pPr marL="450056" lvl="2" indent="0">
              <a:spcAft>
                <a:spcPts val="169"/>
              </a:spcAft>
              <a:buClr>
                <a:srgbClr val="6F6C7D">
                  <a:lumMod val="75000"/>
                </a:srgbClr>
              </a:buClr>
              <a:buSzPct val="130000"/>
              <a:buFont typeface="Arial" panose="020B0604020202020204" pitchFamily="34" charset="0"/>
              <a:buNone/>
            </a:pPr>
            <a:r>
              <a:rPr lang="bn-BD" sz="1575" b="1" smtClean="0">
                <a:solidFill>
                  <a:srgbClr val="002060"/>
                </a:solidFill>
                <a:latin typeface="Trebuchet MS"/>
              </a:rPr>
              <a:t>বঙ্গবন্ধু কলেজ </a:t>
            </a:r>
            <a:endParaRPr lang="en-US" sz="1575" b="1" smtClean="0">
              <a:solidFill>
                <a:srgbClr val="002060"/>
              </a:solidFill>
              <a:latin typeface="Trebuchet MS"/>
            </a:endParaRPr>
          </a:p>
          <a:p>
            <a:pPr marL="450056" lvl="2" indent="0">
              <a:spcAft>
                <a:spcPts val="169"/>
              </a:spcAft>
              <a:buClr>
                <a:srgbClr val="6F6C7D">
                  <a:lumMod val="75000"/>
                </a:srgbClr>
              </a:buClr>
              <a:buSzPct val="130000"/>
              <a:buFont typeface="Arial" panose="020B0604020202020204" pitchFamily="34" charset="0"/>
              <a:buNone/>
            </a:pPr>
            <a:r>
              <a:rPr lang="bn-BD" sz="1575" b="1" smtClean="0">
                <a:solidFill>
                  <a:srgbClr val="002060"/>
                </a:solidFill>
                <a:latin typeface="Trebuchet MS"/>
              </a:rPr>
              <a:t>বোয়ালমারি- ফরিদপুর</a:t>
            </a:r>
          </a:p>
          <a:p>
            <a:pPr marL="450056" lvl="2" indent="0">
              <a:spcAft>
                <a:spcPts val="169"/>
              </a:spcAft>
              <a:buClr>
                <a:srgbClr val="6F6C7D">
                  <a:lumMod val="75000"/>
                </a:srgbClr>
              </a:buClr>
              <a:buSzPct val="130000"/>
              <a:buFont typeface="Arial" panose="020B0604020202020204" pitchFamily="34" charset="0"/>
              <a:buNone/>
            </a:pPr>
            <a:r>
              <a:rPr lang="bn-BD" sz="2925" b="1" smtClean="0">
                <a:solidFill>
                  <a:srgbClr val="FF0000"/>
                </a:solidFill>
                <a:latin typeface="Trebuchet MS"/>
              </a:rPr>
              <a:t>০১৭১৫-২৮০১০০ </a:t>
            </a:r>
            <a:endParaRPr lang="en-US" sz="2925" b="1" dirty="0">
              <a:solidFill>
                <a:srgbClr val="FF0000"/>
              </a:solidFill>
              <a:latin typeface="Trebuchet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172" y="3144157"/>
            <a:ext cx="2472871" cy="247287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2" descr="D:\Photos\cnv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150" y="255815"/>
            <a:ext cx="1085850" cy="81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51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NS\Pictures\vlcsnap-2016-07-12-16h54m57s8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034" y="435428"/>
            <a:ext cx="7848943" cy="430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-1654627" y="3164114"/>
            <a:ext cx="1059542" cy="60959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79600" y="5411450"/>
            <a:ext cx="7620000" cy="1446550"/>
          </a:xfrm>
          <a:prstGeom prst="rect">
            <a:avLst/>
          </a:prstGeom>
          <a:solidFill>
            <a:srgbClr val="DE7E18">
              <a:lumMod val="75000"/>
            </a:srgbClr>
          </a:solidFill>
        </p:spPr>
        <p:txBody>
          <a:bodyPr wrap="square">
            <a:spAutoFit/>
          </a:bodyPr>
          <a:lstStyle/>
          <a:p>
            <a:pPr marL="0" marR="0" lvl="0" indent="0" algn="ctr" defTabSz="7132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8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</a:rPr>
              <a:t>মাইটোকন্ড্রিয়া</a:t>
            </a:r>
            <a:endParaRPr kumimoji="0" lang="en-US" sz="88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14511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37 -0.0169 L 0.62032 -0.044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91" y="-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60474" y="910771"/>
            <a:ext cx="5143500" cy="6429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bn-BD" sz="4050" b="1" kern="0" dirty="0">
                <a:solidFill>
                  <a:sysClr val="windowText" lastClr="000000"/>
                </a:solidFill>
              </a:rPr>
              <a:t>শিখনফল</a:t>
            </a:r>
            <a:r>
              <a:rPr lang="en-US" sz="4050" b="1" kern="0" dirty="0">
                <a:solidFill>
                  <a:sysClr val="windowText" lastClr="000000"/>
                </a:solidFill>
              </a:rPr>
              <a:t/>
            </a:r>
            <a:br>
              <a:rPr lang="en-US" sz="4050" b="1" kern="0" dirty="0">
                <a:solidFill>
                  <a:sysClr val="windowText" lastClr="000000"/>
                </a:solidFill>
              </a:rPr>
            </a:br>
            <a:endParaRPr lang="en-US" sz="40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822575" y="3068865"/>
            <a:ext cx="6472238" cy="254585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6F6C7D">
                  <a:lumMod val="75000"/>
                </a:srgbClr>
              </a:buClr>
            </a:pPr>
            <a:r>
              <a:rPr lang="bn-BD" sz="2475" b="1" dirty="0">
                <a:solidFill>
                  <a:srgbClr val="7030A0"/>
                </a:solidFill>
              </a:rPr>
              <a:t> মাইটোকন্ড্রিয়া</a:t>
            </a:r>
            <a:r>
              <a:rPr lang="bn-BD" sz="2475" b="1" dirty="0">
                <a:solidFill>
                  <a:srgbClr val="002060"/>
                </a:solidFill>
              </a:rPr>
              <a:t> </a:t>
            </a:r>
            <a:r>
              <a:rPr lang="bn-BD" sz="2475" b="1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/>
                <a:cs typeface="Vrinda"/>
              </a:rPr>
              <a:t>কি বলতে পারবে</a:t>
            </a:r>
          </a:p>
          <a:p>
            <a:pPr>
              <a:buClr>
                <a:srgbClr val="6F6C7D">
                  <a:lumMod val="75000"/>
                </a:srgbClr>
              </a:buClr>
            </a:pPr>
            <a:r>
              <a:rPr lang="bn-BD" sz="2475" b="1" dirty="0">
                <a:solidFill>
                  <a:srgbClr val="7030A0"/>
                </a:solidFill>
              </a:rPr>
              <a:t> মাইটোকন্ড্রিয়া</a:t>
            </a:r>
            <a:r>
              <a:rPr lang="bn-BD" sz="2475" b="1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/>
                <a:cs typeface="Vrinda"/>
              </a:rPr>
              <a:t> এর ছবি আকতে   পারবে</a:t>
            </a:r>
          </a:p>
          <a:p>
            <a:pPr>
              <a:buClr>
                <a:srgbClr val="6F6C7D">
                  <a:lumMod val="75000"/>
                </a:srgbClr>
              </a:buClr>
            </a:pPr>
            <a:r>
              <a:rPr lang="bn-BD" sz="2475" b="1" dirty="0">
                <a:solidFill>
                  <a:srgbClr val="7030A0"/>
                </a:solidFill>
              </a:rPr>
              <a:t> মাইটোকন্ড্রিয়ার ভৌত গঠন </a:t>
            </a:r>
            <a:r>
              <a:rPr lang="bn-BD" sz="2475" b="1" dirty="0">
                <a:solidFill>
                  <a:srgbClr val="002060"/>
                </a:solidFill>
              </a:rPr>
              <a:t>ব্যাখ্যা </a:t>
            </a:r>
            <a:r>
              <a:rPr lang="bn-BD" sz="2475" b="1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/>
                <a:cs typeface="Vrinda"/>
              </a:rPr>
              <a:t>করতে পারবে</a:t>
            </a:r>
          </a:p>
          <a:p>
            <a:pPr>
              <a:buClr>
                <a:srgbClr val="6F6C7D">
                  <a:lumMod val="75000"/>
                </a:srgbClr>
              </a:buClr>
              <a:defRPr/>
            </a:pPr>
            <a:endParaRPr lang="en-US" sz="2475" b="1" dirty="0">
              <a:solidFill>
                <a:sysClr val="windowText" lastClr="000000">
                  <a:lumMod val="75000"/>
                  <a:lumOff val="25000"/>
                </a:sys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36054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0858" y="1351643"/>
            <a:ext cx="10682514" cy="4281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6000" b="1" dirty="0">
                <a:solidFill>
                  <a:srgbClr val="002060"/>
                </a:solidFill>
              </a:rPr>
              <a:t>বলতে কী বুঝি ?  </a:t>
            </a:r>
          </a:p>
          <a:p>
            <a:pPr algn="just"/>
            <a:r>
              <a:rPr lang="bn-BD" sz="4800" dirty="0"/>
              <a:t>যে অঙ্গাণুতে ক্রেবস চক্র, ফ্যাটি এসিড চক্র, ইলেক্ট্রন ট্রান্সপোর্ট প্রকৃয়ার মাধ্যমে শক্তি উত্পন্ন হয় তাকে </a:t>
            </a:r>
            <a:r>
              <a:rPr lang="bn-BD" sz="4800" b="1" dirty="0">
                <a:solidFill>
                  <a:srgbClr val="7030A0"/>
                </a:solidFill>
              </a:rPr>
              <a:t>মাইটোকন্ড্রিয়া </a:t>
            </a:r>
            <a:r>
              <a:rPr lang="bn-BD" sz="4800" dirty="0"/>
              <a:t>বলে।</a:t>
            </a:r>
            <a:endParaRPr lang="en-US" sz="4800" dirty="0"/>
          </a:p>
          <a:p>
            <a:pPr algn="just"/>
            <a:r>
              <a:rPr lang="bn-BD" sz="2025" dirty="0"/>
              <a:t> </a:t>
            </a:r>
            <a:endParaRPr lang="en-US" sz="2025" dirty="0"/>
          </a:p>
        </p:txBody>
      </p:sp>
    </p:spTree>
    <p:extLst>
      <p:ext uri="{BB962C8B-B14F-4D97-AF65-F5344CB8AC3E}">
        <p14:creationId xmlns:p14="http://schemas.microsoft.com/office/powerpoint/2010/main" val="428742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5754" y="1160246"/>
            <a:ext cx="9192532" cy="4481483"/>
          </a:xfrm>
          <a:prstGeom prst="rect">
            <a:avLst/>
          </a:prstGeom>
          <a:solidFill>
            <a:schemeClr val="tx1"/>
          </a:solidFill>
          <a:ln w="152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lvl="3">
              <a:lnSpc>
                <a:spcPct val="130000"/>
              </a:lnSpc>
            </a:pPr>
            <a:r>
              <a:rPr lang="bn-BD" sz="3038" b="1" dirty="0">
                <a:solidFill>
                  <a:schemeClr val="bg1"/>
                </a:solidFill>
              </a:rPr>
              <a:t>আবিষ্কার</a:t>
            </a:r>
          </a:p>
          <a:p>
            <a:pPr lvl="3">
              <a:lnSpc>
                <a:spcPct val="130000"/>
              </a:lnSpc>
            </a:pPr>
            <a:r>
              <a:rPr lang="bn-BD" sz="3038" b="1" dirty="0">
                <a:solidFill>
                  <a:schemeClr val="bg1"/>
                </a:solidFill>
              </a:rPr>
              <a:t>সংখ্যা ও </a:t>
            </a:r>
            <a:r>
              <a:rPr lang="bn-IN" sz="3713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বিস্তৃতি</a:t>
            </a:r>
            <a:endParaRPr lang="bn-BD" sz="3713" b="1" dirty="0">
              <a:solidFill>
                <a:schemeClr val="bg1"/>
              </a:solidFill>
            </a:endParaRPr>
          </a:p>
          <a:p>
            <a:pPr lvl="3">
              <a:lnSpc>
                <a:spcPct val="130000"/>
              </a:lnSpc>
            </a:pPr>
            <a:r>
              <a:rPr lang="bn-BD" sz="3038" b="1" dirty="0">
                <a:solidFill>
                  <a:schemeClr val="bg1"/>
                </a:solidFill>
              </a:rPr>
              <a:t>আকৃতি</a:t>
            </a:r>
          </a:p>
          <a:p>
            <a:pPr lvl="3">
              <a:lnSpc>
                <a:spcPct val="130000"/>
              </a:lnSpc>
            </a:pPr>
            <a:r>
              <a:rPr lang="bn-BD" sz="3038" b="1" dirty="0">
                <a:solidFill>
                  <a:schemeClr val="bg1"/>
                </a:solidFill>
              </a:rPr>
              <a:t>অবস্থান</a:t>
            </a:r>
          </a:p>
          <a:p>
            <a:pPr lvl="3">
              <a:lnSpc>
                <a:spcPct val="130000"/>
              </a:lnSpc>
            </a:pPr>
            <a:r>
              <a:rPr lang="bn-BD" sz="3038" b="1" dirty="0">
                <a:solidFill>
                  <a:schemeClr val="bg1"/>
                </a:solidFill>
              </a:rPr>
              <a:t>আকার ও আয়তন </a:t>
            </a:r>
            <a:r>
              <a:rPr lang="bn-BD" sz="1575" b="1" dirty="0">
                <a:solidFill>
                  <a:schemeClr val="bg1"/>
                </a:solidFill>
              </a:rPr>
              <a:t>০.২-২.০</a:t>
            </a:r>
            <a:r>
              <a:rPr lang="en-US" sz="1575" b="1" dirty="0">
                <a:solidFill>
                  <a:schemeClr val="bg1"/>
                </a:solidFill>
              </a:rPr>
              <a:t>µ</a:t>
            </a:r>
            <a:endParaRPr lang="bn-BD" sz="1575" b="1" dirty="0">
              <a:solidFill>
                <a:schemeClr val="bg1"/>
              </a:solidFill>
            </a:endParaRPr>
          </a:p>
          <a:p>
            <a:pPr lvl="3">
              <a:lnSpc>
                <a:spcPct val="130000"/>
              </a:lnSpc>
            </a:pPr>
            <a:r>
              <a:rPr lang="bn-BD" sz="3038" b="1" dirty="0">
                <a:solidFill>
                  <a:schemeClr val="bg1"/>
                </a:solidFill>
              </a:rPr>
              <a:t>কাজ</a:t>
            </a:r>
          </a:p>
          <a:p>
            <a:pPr lvl="3">
              <a:lnSpc>
                <a:spcPct val="130000"/>
              </a:lnSpc>
            </a:pPr>
            <a:endParaRPr lang="bn-BD" sz="3038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80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NS\Pictures\vlcsnap-2016-07-12-16h44m41s6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1269" y="1093546"/>
            <a:ext cx="5810916" cy="416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88648" y="892183"/>
            <a:ext cx="2195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/>
              <a:t>বহি:ঝিল্লি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016078" y="1490925"/>
            <a:ext cx="2195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/>
              <a:t>অন্ত:ঝিল্লি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016077" y="2522792"/>
            <a:ext cx="2195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/>
              <a:t>বহি:প্রকোষ্ঠ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958021" y="3110628"/>
            <a:ext cx="2926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/>
              <a:t>রাইবোজোম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03484" y="4004392"/>
            <a:ext cx="2195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/>
              <a:t>ক্রিস্টি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28089" y="4858665"/>
            <a:ext cx="2965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/>
              <a:t>ম্যাট্রিক্স/ধাত্র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04755" y="6202412"/>
            <a:ext cx="3414998" cy="43858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2250" b="1" dirty="0"/>
              <a:t>মাইটোকন্ড্রিয়ার গঠন</a:t>
            </a:r>
            <a:endParaRPr lang="en-US" sz="2250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404675" y="1030514"/>
            <a:ext cx="3417039" cy="358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376327" y="1668469"/>
            <a:ext cx="3329273" cy="297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957063" y="2772229"/>
            <a:ext cx="3821108" cy="313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364138" y="3157544"/>
            <a:ext cx="3326948" cy="1662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680612" y="4165600"/>
            <a:ext cx="3908874" cy="453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014441" y="4655463"/>
            <a:ext cx="3473445" cy="4245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40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OEL\Downloads\tak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315" y="1638292"/>
            <a:ext cx="4013200" cy="4326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rot="19093140">
            <a:off x="594148" y="2605501"/>
            <a:ext cx="5632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>
                <a:solidFill>
                  <a:srgbClr val="7030A0"/>
                </a:solidFill>
              </a:rPr>
              <a:t>প্রশ্ন-উত্তর</a:t>
            </a:r>
            <a:r>
              <a:rPr lang="bn-IN" sz="6000" b="1" dirty="0">
                <a:solidFill>
                  <a:srgbClr val="7030A0"/>
                </a:solidFill>
              </a:rPr>
              <a:t> </a:t>
            </a:r>
            <a:r>
              <a:rPr lang="bn-BD" sz="6000" b="1" dirty="0">
                <a:solidFill>
                  <a:srgbClr val="7030A0"/>
                </a:solidFill>
              </a:rPr>
              <a:t>পর্ব</a:t>
            </a:r>
            <a:endParaRPr lang="en-U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2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9095" y="1127805"/>
            <a:ext cx="4711167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950" b="1" dirty="0"/>
              <a:t>বাড়ির কাজ</a:t>
            </a:r>
            <a:endParaRPr lang="en-US" sz="495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09056" y="4073071"/>
            <a:ext cx="10163630" cy="559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38" b="1" dirty="0"/>
              <a:t>মাইটোকন্ড্রিয়ার চিহ্নিত চিত্র</a:t>
            </a:r>
            <a:r>
              <a:rPr lang="bn-BD" sz="3038" dirty="0">
                <a:solidFill>
                  <a:srgbClr val="FFC000"/>
                </a:solidFill>
              </a:rPr>
              <a:t> একে নিয়ে আসবে </a:t>
            </a:r>
            <a:endParaRPr lang="en-US" sz="3038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92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117</Words>
  <Application>Microsoft Office PowerPoint</Application>
  <PresentationFormat>Widescreen</PresentationFormat>
  <Paragraphs>44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Georgia</vt:lpstr>
      <vt:lpstr>NikoshBAN</vt:lpstr>
      <vt:lpstr>Trebuchet MS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JJQBN72</dc:creator>
  <cp:lastModifiedBy>JJQBN72</cp:lastModifiedBy>
  <cp:revision>5</cp:revision>
  <dcterms:created xsi:type="dcterms:W3CDTF">2019-10-18T06:20:55Z</dcterms:created>
  <dcterms:modified xsi:type="dcterms:W3CDTF">2019-10-19T12:51:52Z</dcterms:modified>
</cp:coreProperties>
</file>