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6"/>
  </p:notesMasterIdLst>
  <p:sldIdLst>
    <p:sldId id="291" r:id="rId2"/>
    <p:sldId id="299" r:id="rId3"/>
    <p:sldId id="300" r:id="rId4"/>
    <p:sldId id="301" r:id="rId5"/>
    <p:sldId id="302" r:id="rId6"/>
    <p:sldId id="303" r:id="rId7"/>
    <p:sldId id="304" r:id="rId8"/>
    <p:sldId id="334" r:id="rId9"/>
    <p:sldId id="333" r:id="rId10"/>
    <p:sldId id="335" r:id="rId11"/>
    <p:sldId id="336" r:id="rId12"/>
    <p:sldId id="340" r:id="rId13"/>
    <p:sldId id="310" r:id="rId14"/>
    <p:sldId id="337" r:id="rId15"/>
    <p:sldId id="308" r:id="rId16"/>
    <p:sldId id="339" r:id="rId17"/>
    <p:sldId id="341" r:id="rId18"/>
    <p:sldId id="338" r:id="rId19"/>
    <p:sldId id="342" r:id="rId20"/>
    <p:sldId id="343" r:id="rId21"/>
    <p:sldId id="319" r:id="rId22"/>
    <p:sldId id="320" r:id="rId23"/>
    <p:sldId id="322" r:id="rId24"/>
    <p:sldId id="321" r:id="rId25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2C8A265-7A59-4248-BF9F-E41B9A346768}">
          <p14:sldIdLst>
            <p14:sldId id="291"/>
            <p14:sldId id="299"/>
            <p14:sldId id="300"/>
            <p14:sldId id="301"/>
            <p14:sldId id="302"/>
            <p14:sldId id="303"/>
            <p14:sldId id="304"/>
            <p14:sldId id="334"/>
            <p14:sldId id="333"/>
            <p14:sldId id="335"/>
            <p14:sldId id="336"/>
            <p14:sldId id="340"/>
            <p14:sldId id="310"/>
            <p14:sldId id="337"/>
            <p14:sldId id="308"/>
            <p14:sldId id="339"/>
            <p14:sldId id="341"/>
            <p14:sldId id="338"/>
            <p14:sldId id="342"/>
            <p14:sldId id="343"/>
            <p14:sldId id="319"/>
            <p14:sldId id="320"/>
            <p14:sldId id="322"/>
            <p14:sldId id="321"/>
          </p14:sldIdLst>
        </p14:section>
        <p14:section name="Untitled Section" id="{51BF218D-377E-426B-8BDC-85BADB57B77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8" autoAdjust="0"/>
    <p:restoredTop sz="86182" autoAdjust="0"/>
  </p:normalViewPr>
  <p:slideViewPr>
    <p:cSldViewPr>
      <p:cViewPr varScale="1">
        <p:scale>
          <a:sx n="73" d="100"/>
          <a:sy n="73" d="100"/>
        </p:scale>
        <p:origin x="858" y="72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E63F9-A3EC-4E7F-B3B0-D0E0272ED29F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C1EE8-5806-46F1-9392-CA0862073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71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36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08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39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05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8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97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41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68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66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2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05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57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772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8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727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6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4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5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1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44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1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1EE8-5806-46F1-9392-CA0862073D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6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6693" y="243842"/>
            <a:ext cx="1099185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608" y="882376"/>
            <a:ext cx="934402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75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2686" y="3869636"/>
            <a:ext cx="8219868" cy="1388165"/>
          </a:xfrm>
        </p:spPr>
        <p:txBody>
          <a:bodyPr>
            <a:normAutofit/>
          </a:bodyPr>
          <a:lstStyle>
            <a:lvl1pPr marL="0" indent="0" algn="ctr">
              <a:buNone/>
              <a:defRPr sz="2063">
                <a:solidFill>
                  <a:srgbClr val="FFFFFF"/>
                </a:solidFill>
              </a:defRPr>
            </a:lvl1pPr>
            <a:lvl2pPr marL="428634" indent="0" algn="ctr">
              <a:buNone/>
              <a:defRPr sz="2063"/>
            </a:lvl2pPr>
            <a:lvl3pPr marL="857267" indent="0" algn="ctr">
              <a:buNone/>
              <a:defRPr sz="2063"/>
            </a:lvl3pPr>
            <a:lvl4pPr marL="1285901" indent="0" algn="ctr">
              <a:buNone/>
              <a:defRPr sz="1875"/>
            </a:lvl4pPr>
            <a:lvl5pPr marL="1714534" indent="0" algn="ctr">
              <a:buNone/>
              <a:defRPr sz="1875"/>
            </a:lvl5pPr>
            <a:lvl6pPr marL="2143168" indent="0" algn="ctr">
              <a:buNone/>
              <a:defRPr sz="1875"/>
            </a:lvl6pPr>
            <a:lvl7pPr marL="2571801" indent="0" algn="ctr">
              <a:buNone/>
              <a:defRPr sz="1875"/>
            </a:lvl7pPr>
            <a:lvl8pPr marL="3000435" indent="0" algn="ctr">
              <a:buNone/>
              <a:defRPr sz="1875"/>
            </a:lvl8pPr>
            <a:lvl9pPr marL="3429069" indent="0" algn="ctr">
              <a:buNone/>
              <a:defRPr sz="187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854996" y="3733800"/>
            <a:ext cx="7715252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52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2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5" y="762000"/>
            <a:ext cx="2178843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1563" y="762000"/>
            <a:ext cx="6965157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4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5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274" y="1173575"/>
            <a:ext cx="934402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75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3058" y="4154520"/>
            <a:ext cx="8221028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063">
                <a:solidFill>
                  <a:schemeClr val="accent1"/>
                </a:solidFill>
              </a:defRPr>
            </a:lvl1pPr>
            <a:lvl2pPr marL="428634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2pPr>
            <a:lvl3pPr marL="8572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85901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4pPr>
            <a:lvl5pPr marL="1714534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5pPr>
            <a:lvl6pPr marL="2143168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6pPr>
            <a:lvl7pPr marL="2571801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7pPr>
            <a:lvl8pPr marL="3000435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8pPr>
            <a:lvl9pPr marL="3429069" indent="0">
              <a:buNone/>
              <a:defRPr sz="1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857376" y="4020408"/>
            <a:ext cx="771525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25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1563" y="2057399"/>
            <a:ext cx="4457700" cy="402336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5887" y="2057400"/>
            <a:ext cx="4457700" cy="402336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8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63" y="2001511"/>
            <a:ext cx="445770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50" b="1"/>
            </a:lvl1pPr>
            <a:lvl2pPr marL="428634" indent="0">
              <a:buNone/>
              <a:defRPr sz="1875" b="1"/>
            </a:lvl2pPr>
            <a:lvl3pPr marL="857267" indent="0">
              <a:buNone/>
              <a:defRPr sz="1688" b="1"/>
            </a:lvl3pPr>
            <a:lvl4pPr marL="1285901" indent="0">
              <a:buNone/>
              <a:defRPr sz="1500" b="1"/>
            </a:lvl4pPr>
            <a:lvl5pPr marL="1714534" indent="0">
              <a:buNone/>
              <a:defRPr sz="1500" b="1"/>
            </a:lvl5pPr>
            <a:lvl6pPr marL="2143168" indent="0">
              <a:buNone/>
              <a:defRPr sz="1500" b="1"/>
            </a:lvl6pPr>
            <a:lvl7pPr marL="2571801" indent="0">
              <a:buNone/>
              <a:defRPr sz="1500" b="1"/>
            </a:lvl7pPr>
            <a:lvl8pPr marL="3000435" indent="0">
              <a:buNone/>
              <a:defRPr sz="1500" b="1"/>
            </a:lvl8pPr>
            <a:lvl9pPr marL="3429069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1563" y="2721483"/>
            <a:ext cx="4457700" cy="338328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7350" y="1999032"/>
            <a:ext cx="445770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50" b="1"/>
            </a:lvl1pPr>
            <a:lvl2pPr marL="428634" indent="0">
              <a:buNone/>
              <a:defRPr sz="1875" b="1"/>
            </a:lvl2pPr>
            <a:lvl3pPr marL="857267" indent="0">
              <a:buNone/>
              <a:defRPr sz="1688" b="1"/>
            </a:lvl3pPr>
            <a:lvl4pPr marL="1285901" indent="0">
              <a:buNone/>
              <a:defRPr sz="1500" b="1"/>
            </a:lvl4pPr>
            <a:lvl5pPr marL="1714534" indent="0">
              <a:buNone/>
              <a:defRPr sz="1500" b="1"/>
            </a:lvl5pPr>
            <a:lvl6pPr marL="2143168" indent="0">
              <a:buNone/>
              <a:defRPr sz="1500" b="1"/>
            </a:lvl6pPr>
            <a:lvl7pPr marL="2571801" indent="0">
              <a:buNone/>
              <a:defRPr sz="1500" b="1"/>
            </a:lvl7pPr>
            <a:lvl8pPr marL="3000435" indent="0">
              <a:buNone/>
              <a:defRPr sz="1500" b="1"/>
            </a:lvl8pPr>
            <a:lvl9pPr marL="3429069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7350" y="2719322"/>
            <a:ext cx="4457700" cy="3383280"/>
          </a:xfrm>
        </p:spPr>
        <p:txBody>
          <a:bodyPr/>
          <a:lstStyle>
            <a:lvl1pPr>
              <a:defRPr sz="2063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6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1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0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4" y="1097280"/>
            <a:ext cx="368617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1" y="1097280"/>
            <a:ext cx="4886325" cy="4663440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564" y="2834640"/>
            <a:ext cx="3686175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593"/>
            </a:lvl1pPr>
            <a:lvl2pPr marL="428634" indent="0">
              <a:buNone/>
              <a:defRPr sz="1125"/>
            </a:lvl2pPr>
            <a:lvl3pPr marL="857267" indent="0">
              <a:buNone/>
              <a:defRPr sz="938"/>
            </a:lvl3pPr>
            <a:lvl4pPr marL="1285901" indent="0">
              <a:buNone/>
              <a:defRPr sz="843"/>
            </a:lvl4pPr>
            <a:lvl5pPr marL="1714534" indent="0">
              <a:buNone/>
              <a:defRPr sz="843"/>
            </a:lvl5pPr>
            <a:lvl6pPr marL="2143168" indent="0">
              <a:buNone/>
              <a:defRPr sz="843"/>
            </a:lvl6pPr>
            <a:lvl7pPr marL="2571801" indent="0">
              <a:buNone/>
              <a:defRPr sz="843"/>
            </a:lvl7pPr>
            <a:lvl8pPr marL="3000435" indent="0">
              <a:buNone/>
              <a:defRPr sz="843"/>
            </a:lvl8pPr>
            <a:lvl9pPr marL="3429069" indent="0">
              <a:buNone/>
              <a:defRPr sz="8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8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64" y="1097280"/>
            <a:ext cx="3686175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74921" y="1069847"/>
            <a:ext cx="571785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625"/>
            </a:lvl1pPr>
            <a:lvl2pPr marL="428634" indent="0">
              <a:buNone/>
              <a:defRPr sz="2625"/>
            </a:lvl2pPr>
            <a:lvl3pPr marL="857267" indent="0">
              <a:buNone/>
              <a:defRPr sz="2250"/>
            </a:lvl3pPr>
            <a:lvl4pPr marL="1285901" indent="0">
              <a:buNone/>
              <a:defRPr sz="1875"/>
            </a:lvl4pPr>
            <a:lvl5pPr marL="1714534" indent="0">
              <a:buNone/>
              <a:defRPr sz="1875"/>
            </a:lvl5pPr>
            <a:lvl6pPr marL="2143168" indent="0">
              <a:buNone/>
              <a:defRPr sz="1875"/>
            </a:lvl6pPr>
            <a:lvl7pPr marL="2571801" indent="0">
              <a:buNone/>
              <a:defRPr sz="1875"/>
            </a:lvl7pPr>
            <a:lvl8pPr marL="3000435" indent="0">
              <a:buNone/>
              <a:defRPr sz="1875"/>
            </a:lvl8pPr>
            <a:lvl9pPr marL="3429069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1564" y="2834640"/>
            <a:ext cx="3686175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38"/>
              </a:spcBef>
              <a:buNone/>
              <a:defRPr sz="1593"/>
            </a:lvl1pPr>
            <a:lvl2pPr marL="428634" indent="0">
              <a:buNone/>
              <a:defRPr sz="1125"/>
            </a:lvl2pPr>
            <a:lvl3pPr marL="857267" indent="0">
              <a:buNone/>
              <a:defRPr sz="938"/>
            </a:lvl3pPr>
            <a:lvl4pPr marL="1285901" indent="0">
              <a:buNone/>
              <a:defRPr sz="843"/>
            </a:lvl4pPr>
            <a:lvl5pPr marL="1714534" indent="0">
              <a:buNone/>
              <a:defRPr sz="843"/>
            </a:lvl5pPr>
            <a:lvl6pPr marL="2143168" indent="0">
              <a:buNone/>
              <a:defRPr sz="843"/>
            </a:lvl6pPr>
            <a:lvl7pPr marL="2571801" indent="0">
              <a:buNone/>
              <a:defRPr sz="843"/>
            </a:lvl7pPr>
            <a:lvl8pPr marL="3000435" indent="0">
              <a:buNone/>
              <a:defRPr sz="843"/>
            </a:lvl8pPr>
            <a:lvl9pPr marL="3429069" indent="0">
              <a:buNone/>
              <a:defRPr sz="84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6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7030A0"/>
            </a:gs>
            <a:gs pos="17000">
              <a:schemeClr val="bg1"/>
            </a:gs>
            <a:gs pos="54000">
              <a:schemeClr val="bg1"/>
            </a:gs>
            <a:gs pos="0">
              <a:schemeClr val="bg1"/>
            </a:gs>
            <a:gs pos="0">
              <a:srgbClr val="00B0F0"/>
            </a:gs>
            <a:gs pos="95000">
              <a:srgbClr val="DCD1BD"/>
            </a:gs>
            <a:gs pos="35000">
              <a:srgbClr val="835E17"/>
            </a:gs>
            <a:gs pos="0">
              <a:schemeClr val="bg1"/>
            </a:gs>
            <a:gs pos="100000">
              <a:srgbClr val="7030A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6693" y="243842"/>
            <a:ext cx="1099185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1563" y="609600"/>
            <a:ext cx="925830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63" y="2057400"/>
            <a:ext cx="9255817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1560" y="6223830"/>
            <a:ext cx="2183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2327" y="6223830"/>
            <a:ext cx="4422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6436" y="6223830"/>
            <a:ext cx="159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6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857267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4318" indent="-171453" algn="l" defTabSz="857267" rtl="0" eaLnBrk="1" latinLnBrk="0" hangingPunct="1">
        <a:lnSpc>
          <a:spcPct val="90000"/>
        </a:lnSpc>
        <a:spcBef>
          <a:spcPts val="1313"/>
        </a:spcBef>
        <a:buClr>
          <a:schemeClr val="accent1"/>
        </a:buClr>
        <a:buSzPct val="80000"/>
        <a:buFont typeface="Corbel" pitchFamily="34" charset="0"/>
        <a:buChar char="•"/>
        <a:defRPr sz="2063" kern="1200">
          <a:solidFill>
            <a:schemeClr val="accent1"/>
          </a:solidFill>
          <a:latin typeface="+mn-lt"/>
          <a:ea typeface="+mn-ea"/>
          <a:cs typeface="+mn-cs"/>
        </a:defRPr>
      </a:lvl1pPr>
      <a:lvl2pPr marL="428634" indent="-171453" algn="l" defTabSz="857267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875" kern="1200">
          <a:solidFill>
            <a:schemeClr val="accent1"/>
          </a:solidFill>
          <a:latin typeface="+mn-lt"/>
          <a:ea typeface="+mn-ea"/>
          <a:cs typeface="+mn-cs"/>
        </a:defRPr>
      </a:lvl2pPr>
      <a:lvl3pPr marL="685814" indent="-171453" algn="l" defTabSz="857267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688" kern="1200">
          <a:solidFill>
            <a:schemeClr val="accent1"/>
          </a:solidFill>
          <a:latin typeface="+mn-lt"/>
          <a:ea typeface="+mn-ea"/>
          <a:cs typeface="+mn-cs"/>
        </a:defRPr>
      </a:lvl3pPr>
      <a:lvl4pPr marL="942994" indent="-171453" algn="l" defTabSz="857267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00174" indent="-171453" algn="l" defTabSz="857267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00030" indent="-214318" algn="l" defTabSz="857267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781286" indent="-214318" algn="l" defTabSz="857267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62541" indent="-214318" algn="l" defTabSz="857267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3797" indent="-214318" algn="l" defTabSz="857267" rtl="0" eaLnBrk="1" latinLnBrk="0" hangingPunct="1">
        <a:lnSpc>
          <a:spcPct val="90000"/>
        </a:lnSpc>
        <a:spcBef>
          <a:spcPts val="188"/>
        </a:spcBef>
        <a:spcAft>
          <a:spcPts val="375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6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34" algn="l" defTabSz="85726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67" algn="l" defTabSz="85726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901" algn="l" defTabSz="85726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34" algn="l" defTabSz="85726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68" algn="l" defTabSz="85726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801" algn="l" defTabSz="85726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435" algn="l" defTabSz="85726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69" algn="l" defTabSz="857267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AB895-EB48-46F7-BD30-8DF27B4B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9458-876D-4449-AEDD-EFD1D896DCF2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1F24A-77D4-4F17-AF5D-EF5A5FBE2D97}"/>
              </a:ext>
            </a:extLst>
          </p:cNvPr>
          <p:cNvSpPr/>
          <p:nvPr/>
        </p:nvSpPr>
        <p:spPr>
          <a:xfrm>
            <a:off x="304800" y="685800"/>
            <a:ext cx="10685202" cy="621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31535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শ্রেণিতে </a:t>
            </a: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358392"/>
            <a:ext cx="3124199" cy="30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39" y="1752600"/>
            <a:ext cx="5516380" cy="365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5165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4277333" y="5661631"/>
            <a:ext cx="2713299" cy="1010058"/>
            <a:chOff x="4815068" y="179401"/>
            <a:chExt cx="2407534" cy="1010058"/>
          </a:xfrm>
        </p:grpSpPr>
        <p:sp>
          <p:nvSpPr>
            <p:cNvPr id="18" name="Rectangle 17"/>
            <p:cNvSpPr/>
            <p:nvPr/>
          </p:nvSpPr>
          <p:spPr>
            <a:xfrm>
              <a:off x="4815068" y="179401"/>
              <a:ext cx="2407534" cy="6539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67448" y="235352"/>
              <a:ext cx="16310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ঔষধি উদ্ভিদ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20212" y="228600"/>
            <a:ext cx="560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82173" y="4762799"/>
            <a:ext cx="2089230" cy="954107"/>
            <a:chOff x="1169042" y="1065010"/>
            <a:chExt cx="1701479" cy="954107"/>
          </a:xfrm>
        </p:grpSpPr>
        <p:sp>
          <p:nvSpPr>
            <p:cNvPr id="21" name="Rectangle 20"/>
            <p:cNvSpPr/>
            <p:nvPr/>
          </p:nvSpPr>
          <p:spPr>
            <a:xfrm>
              <a:off x="1169042" y="106680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12113" y="1065010"/>
              <a:ext cx="12616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ঘৃতকুমারী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69635" y="4707524"/>
            <a:ext cx="2097588" cy="954107"/>
            <a:chOff x="4876800" y="1101660"/>
            <a:chExt cx="1701479" cy="954107"/>
          </a:xfrm>
        </p:grpSpPr>
        <p:sp>
          <p:nvSpPr>
            <p:cNvPr id="24" name="Rectangle 23"/>
            <p:cNvSpPr/>
            <p:nvPr/>
          </p:nvSpPr>
          <p:spPr>
            <a:xfrm>
              <a:off x="4876800" y="110345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39152" y="1101660"/>
              <a:ext cx="12384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তেলাকুচা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6" name="Picture 25" descr="gritokumari.jpg"/>
          <p:cNvPicPr>
            <a:picLocks noChangeAspect="1"/>
          </p:cNvPicPr>
          <p:nvPr/>
        </p:nvPicPr>
        <p:blipFill>
          <a:blip r:embed="rId3"/>
          <a:srcRect l="7300" r="7156"/>
          <a:stretch>
            <a:fillRect/>
          </a:stretch>
        </p:blipFill>
        <p:spPr>
          <a:xfrm>
            <a:off x="1385751" y="1056287"/>
            <a:ext cx="3936670" cy="3451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" name="Picture 26" descr="talkuchi_508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056288"/>
            <a:ext cx="3987659" cy="3451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6073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4277333" y="5661631"/>
            <a:ext cx="2713299" cy="1010058"/>
            <a:chOff x="4815068" y="179401"/>
            <a:chExt cx="2407534" cy="1010058"/>
          </a:xfrm>
        </p:grpSpPr>
        <p:sp>
          <p:nvSpPr>
            <p:cNvPr id="18" name="Rectangle 17"/>
            <p:cNvSpPr/>
            <p:nvPr/>
          </p:nvSpPr>
          <p:spPr>
            <a:xfrm>
              <a:off x="4815068" y="179401"/>
              <a:ext cx="2407534" cy="6539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67448" y="235352"/>
              <a:ext cx="16310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ঔষধি উদ্ভিদ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20212" y="228600"/>
            <a:ext cx="560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24000" y="4687050"/>
            <a:ext cx="1525925" cy="984007"/>
            <a:chOff x="8831484" y="1143000"/>
            <a:chExt cx="1527858" cy="984007"/>
          </a:xfrm>
        </p:grpSpPr>
        <p:sp>
          <p:nvSpPr>
            <p:cNvPr id="15" name="Rectangle 14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003175" y="1172900"/>
              <a:ext cx="11941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বহেড়া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031613" y="4687050"/>
            <a:ext cx="1676400" cy="984007"/>
            <a:chOff x="8831484" y="1143000"/>
            <a:chExt cx="1527858" cy="984007"/>
          </a:xfrm>
        </p:grpSpPr>
        <p:sp>
          <p:nvSpPr>
            <p:cNvPr id="29" name="Rectangle 28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003175" y="1172900"/>
              <a:ext cx="11941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হরিতকি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379880" y="4677624"/>
            <a:ext cx="1820120" cy="984007"/>
            <a:chOff x="8831484" y="1143000"/>
            <a:chExt cx="1527858" cy="984007"/>
          </a:xfrm>
        </p:grpSpPr>
        <p:sp>
          <p:nvSpPr>
            <p:cNvPr id="32" name="Rectangle 31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03175" y="1172900"/>
              <a:ext cx="11941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আমলকি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4" name="Picture 33" descr="horitaki.jpg"/>
          <p:cNvPicPr>
            <a:picLocks noChangeAspect="1"/>
          </p:cNvPicPr>
          <p:nvPr/>
        </p:nvPicPr>
        <p:blipFill>
          <a:blip r:embed="rId3"/>
          <a:srcRect l="16301" r="19395"/>
          <a:stretch>
            <a:fillRect/>
          </a:stretch>
        </p:blipFill>
        <p:spPr>
          <a:xfrm>
            <a:off x="4516423" y="1505933"/>
            <a:ext cx="2706781" cy="2645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5" name="Picture 34" descr="maxresdefault (4).jpg"/>
          <p:cNvPicPr>
            <a:picLocks noChangeAspect="1"/>
          </p:cNvPicPr>
          <p:nvPr/>
        </p:nvPicPr>
        <p:blipFill>
          <a:blip r:embed="rId4"/>
          <a:srcRect l="7215" r="9810"/>
          <a:stretch>
            <a:fillRect/>
          </a:stretch>
        </p:blipFill>
        <p:spPr>
          <a:xfrm>
            <a:off x="1018184" y="1472253"/>
            <a:ext cx="2785174" cy="267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6" name="Picture 35" descr="amlok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8120" y="1484380"/>
            <a:ext cx="2697383" cy="2697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03232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0800" y="6096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1400" y="2438400"/>
            <a:ext cx="5610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11" indent="-571511">
              <a:buFont typeface="Wingdings" panose="05000000000000000000" pitchFamily="2" charset="2"/>
              <a:buChar char="q"/>
            </a:pP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ভেষজ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438400"/>
            <a:ext cx="26289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6AD698-2FE6-43D0-A513-A79663B2EDA0}"/>
              </a:ext>
            </a:extLst>
          </p:cNvPr>
          <p:cNvSpPr/>
          <p:nvPr/>
        </p:nvSpPr>
        <p:spPr>
          <a:xfrm>
            <a:off x="8382000" y="433179"/>
            <a:ext cx="2590800" cy="176861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8616"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56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6262" y="211498"/>
            <a:ext cx="5460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নিচের ছবিতে কী কী দেখতে পাচ্ছ?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9509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14" y="748214"/>
            <a:ext cx="2362199" cy="14339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08" y="975592"/>
            <a:ext cx="43434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8010008" y="3087309"/>
            <a:ext cx="2716398" cy="58477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আয়ুবর্ধক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01001" y="4310260"/>
            <a:ext cx="2631414" cy="58477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স্মৃতিবর্ধক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01" y="5444808"/>
            <a:ext cx="2725405" cy="58477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চর্মরো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নাশক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7708" y="5524498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থানকুনি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8821541" y="922620"/>
            <a:ext cx="1259542" cy="125954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915401" y="922619"/>
            <a:ext cx="1259541" cy="125954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00694" y="2334242"/>
            <a:ext cx="2362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পেটের অসুখ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1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9509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8638"/>
            <a:ext cx="3276600" cy="261161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8" name="TextBox 17"/>
          <p:cNvSpPr txBox="1"/>
          <p:nvPr/>
        </p:nvSpPr>
        <p:spPr>
          <a:xfrm>
            <a:off x="990600" y="2841724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তুলস</a:t>
            </a:r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পাতা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0" y="518160"/>
            <a:ext cx="5715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rbel" pitchFamily="34" charset="0"/>
              <a:buNone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তুলসি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ঔষুধিগুনঃ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জ্বর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সর্দি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হাঁ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সারাতে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457200" y="6204957"/>
            <a:ext cx="3429000" cy="659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4318" indent="-171453" algn="l" defTabSz="857267" rtl="0" eaLnBrk="1" latinLnBrk="0" hangingPunct="1">
              <a:lnSpc>
                <a:spcPct val="90000"/>
              </a:lnSpc>
              <a:spcBef>
                <a:spcPts val="1313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6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28634" indent="-171453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7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14" indent="-171453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42994" indent="-171453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00174" indent="-171453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00030" indent="-214318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781286" indent="-214318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62541" indent="-214318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3797" indent="-214318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5" indent="0" algn="ctr">
              <a:buNone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ঘৃত কুমারী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6" y="3456027"/>
            <a:ext cx="3229303" cy="275497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0" name="Rectangle 29"/>
          <p:cNvSpPr/>
          <p:nvPr/>
        </p:nvSpPr>
        <p:spPr>
          <a:xfrm>
            <a:off x="5334000" y="3742171"/>
            <a:ext cx="495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rbel" pitchFamily="34" charset="0"/>
              <a:buNone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ঘৃ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কুমারীর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ঔষুধিগুনঃ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হজমে সহায়তা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কোষ্ঠকাঠিন্যতা দূর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সাদা ব্লাড সেল গঠন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52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40469"/>
            <a:ext cx="2802015" cy="21972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459" y="3054079"/>
            <a:ext cx="2466975" cy="2518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13560" y="1092786"/>
            <a:ext cx="226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অর্জুন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459480" y="1225452"/>
            <a:ext cx="1393773" cy="3810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8572" y="1153936"/>
            <a:ext cx="2649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ছালের মিহি গুড়া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Quad Arrow 14"/>
          <p:cNvSpPr/>
          <p:nvPr/>
        </p:nvSpPr>
        <p:spPr>
          <a:xfrm>
            <a:off x="7694876" y="1829789"/>
            <a:ext cx="1216152" cy="1216152"/>
          </a:xfrm>
          <a:prstGeom prst="quadArrow">
            <a:avLst>
              <a:gd name="adj1" fmla="val 10174"/>
              <a:gd name="adj2" fmla="val 6476"/>
              <a:gd name="adj3" fmla="val 225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5833516" y="4111708"/>
            <a:ext cx="1061491" cy="40309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76877" y="5567471"/>
            <a:ext cx="2205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মেচতা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459480" y="3122629"/>
            <a:ext cx="2126417" cy="2381250"/>
            <a:chOff x="6938572" y="3105909"/>
            <a:chExt cx="2126417" cy="23812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8572" y="3105909"/>
              <a:ext cx="2126417" cy="2381250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7010400" y="3429000"/>
              <a:ext cx="1905000" cy="17350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288499" y="3375830"/>
              <a:ext cx="1524000" cy="1905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751241" y="5952191"/>
            <a:ext cx="5662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হৃদরোগে অর্জুনের চাল অনেক উপকারি</a:t>
            </a:r>
            <a:endParaRPr lang="bn-IN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25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32560" y="4724400"/>
            <a:ext cx="2362200" cy="1143000"/>
          </a:xfrm>
        </p:spPr>
        <p:txBody>
          <a:bodyPr/>
          <a:lstStyle/>
          <a:p>
            <a:r>
              <a:rPr lang="bn-BD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হরিতকি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3"/>
          <p:cNvSpPr>
            <a:spLocks noGrp="1"/>
          </p:cNvSpPr>
          <p:nvPr>
            <p:ph sz="half" idx="4294967295"/>
          </p:nvPr>
        </p:nvSpPr>
        <p:spPr>
          <a:xfrm>
            <a:off x="5562600" y="891540"/>
            <a:ext cx="4038600" cy="4434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2865" indent="0">
              <a:buNone/>
            </a:pPr>
            <a:r>
              <a:rPr lang="bn-BD" sz="35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আমাশয়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রক্তশূন্যতা,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পিত্তরোগ,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হৃদরোগ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BD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দন্তরোগ</a:t>
            </a: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4" descr="horitaki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7820" r="21758"/>
          <a:stretch>
            <a:fillRect/>
          </a:stretch>
        </p:blipFill>
        <p:spPr>
          <a:xfrm>
            <a:off x="594360" y="762000"/>
            <a:ext cx="4038600" cy="3546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84034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200" y="5410200"/>
            <a:ext cx="8229600" cy="1143000"/>
          </a:xfrm>
        </p:spPr>
        <p:txBody>
          <a:bodyPr/>
          <a:lstStyle/>
          <a:p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আমলকি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5715000" y="1901797"/>
            <a:ext cx="4953000" cy="443484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ব্যবহারঃ 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ফলের রস যকৃত, </a:t>
            </a:r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পেটের পীড়া,হজম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কাশিতে বিশেষ উপকারী।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2" name="Content Placeholder 4" descr="download (2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6800" y="1600200"/>
            <a:ext cx="31242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8719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9509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012927" y="3125179"/>
            <a:ext cx="2744266" cy="45241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e‡niv</a:t>
            </a: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Content Placeholder 7" descr="images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6800" y="457200"/>
            <a:ext cx="2362200" cy="254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5257800" y="1024698"/>
            <a:ext cx="4819199" cy="4653372"/>
          </a:xfrm>
          <a:prstGeom prst="rect">
            <a:avLst/>
          </a:prstGeom>
        </p:spPr>
        <p:txBody>
          <a:bodyPr/>
          <a:lstStyle>
            <a:lvl1pPr marL="214318" indent="-171453" algn="l" defTabSz="857267" rtl="0" eaLnBrk="1" latinLnBrk="0" hangingPunct="1">
              <a:lnSpc>
                <a:spcPct val="90000"/>
              </a:lnSpc>
              <a:spcBef>
                <a:spcPts val="1313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6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28634" indent="-171453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75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85814" indent="-171453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88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42994" indent="-171453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00174" indent="-171453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00030" indent="-214318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781286" indent="-214318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62541" indent="-214318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3797" indent="-214318" algn="l" defTabSz="857267" rtl="0" eaLnBrk="1" latinLnBrk="0" hangingPunct="1">
              <a:lnSpc>
                <a:spcPct val="90000"/>
              </a:lnSpc>
              <a:spcBef>
                <a:spcPts val="188"/>
              </a:spcBef>
              <a:spcAft>
                <a:spcPts val="375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rbel" pitchFamily="34" charset="0"/>
              <a:buNone/>
            </a:pPr>
            <a:r>
              <a:rPr lang="bn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বহেরার ঔষুধিগুনঃ</a:t>
            </a:r>
            <a:endParaRPr lang="bn-IN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কোষ্ঠকাঠিন্য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bn-IN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হাঁপানি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ডায়রিয়া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মাথার টাক সারাতে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" name="Picture 3" descr="C:\Users\DELL\Desktop\New folder (2)ww\index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9460" y="3682215"/>
            <a:ext cx="2811200" cy="2543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379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9509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6400" y="46870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বাসক পাতা </a:t>
            </a:r>
            <a:br>
              <a:rPr lang="en-US" sz="5400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4294967295"/>
          </p:nvPr>
        </p:nvSpPr>
        <p:spPr>
          <a:xfrm>
            <a:off x="5715000" y="1066800"/>
            <a:ext cx="4191000" cy="472440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ব্যবহারঃ</a:t>
            </a: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কাশি নিরাময়ে অধিক ব্যবহৃত হয়। </a:t>
            </a:r>
            <a:endParaRPr lang="bn-IN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সমপরিমান আদার রস ও মধুসহ বাসক পাতার রস খেলে কার্যকরী হয়।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4" name="Content Placeholder 4" descr="maxresdefault (3)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4241" r="12468" b="3797"/>
          <a:stretch>
            <a:fillRect/>
          </a:stretch>
        </p:blipFill>
        <p:spPr>
          <a:xfrm>
            <a:off x="1234440" y="1097280"/>
            <a:ext cx="34290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7733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AB895-EB48-46F7-BD30-8DF27B4B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169458-876D-4449-AEDD-EFD1D896DCF2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409627" y="528345"/>
            <a:ext cx="3347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90600" y="1578790"/>
            <a:ext cx="3957523" cy="3374209"/>
          </a:xfrm>
          <a:prstGeom prst="roundRect">
            <a:avLst>
              <a:gd name="adj" fmla="val 16069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আমির হোসেন 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ষক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  </a:t>
            </a:r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চাটখিল-নোয়া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05012" y="2935605"/>
            <a:ext cx="7220188" cy="327660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ণি: নব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৪র্থ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118759" y="1776412"/>
            <a:ext cx="76200" cy="335280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6151738" y="2209799"/>
            <a:ext cx="83305" cy="3276601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15000" y="2231168"/>
            <a:ext cx="76200" cy="3352800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796" y="539298"/>
            <a:ext cx="1838325" cy="2486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56113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15200" y="6950943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0" y="49225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সর্পগন্ধা</a:t>
            </a:r>
            <a:br>
              <a:rPr lang="en-US" sz="5400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4294967295"/>
          </p:nvPr>
        </p:nvSpPr>
        <p:spPr>
          <a:xfrm>
            <a:off x="5181600" y="1600200"/>
            <a:ext cx="5486400" cy="443484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ব্যবহারঃ 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সর্পগন্ধার ফলের রস উচ্চ রক্তচাপে ব্যবহৃত হয়।</a:t>
            </a:r>
            <a:endParaRPr lang="bn-IN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পাগলের চিকিৎসায়ও এটি ব্যবহৃত হয়।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0" name="Content Placeholder 4" descr="snake-root-1-720x450 (1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6800" y="1447800"/>
            <a:ext cx="353568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8057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0" y="990600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23622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৪টি ভেষজ উদ্ভিদের নাম ও ব্যবহার লিখ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nasir\Desktop\29515925-fresh-flavoring-herbs-oregano-in-black-flower-pot-isolated-on-white-backgrou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990600"/>
            <a:ext cx="12954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20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0600" y="399455"/>
            <a:ext cx="14029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102162"/>
            <a:ext cx="7620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থানকুনির কোন অংশটি ব্যবহার করা হয়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সমস্ত উদ্ভিদ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বাসক পাতার রস কোন রোগের জন্য ব্যবহার করা হয়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কাশি নিরাময়ে ব্যবহার করা 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আমলকিতে কোন ভিটামিন থাকে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ভিটামিন সি থাকে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কোন ফলগুলোকে ত্রিফলা বলা হয়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হরিতকি, আমলকি ও বহেড়াকে ত্রিফলা বলা 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ঘৃতকুমারির কোন অংশ ব্যবহার করা হয়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পাতা থেকে নির্গত ঘন পেচ্ছিল রস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৬। তুলসী পাতা কোন রোগের জন্য বেশি উপকারি ?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উঃ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সর্দি কাশির জন্য বেশি উপকারি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7503" y="4343400"/>
            <a:ext cx="1051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‍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ভেষজ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নিরাময়ে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রাখে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- বিশ্লেষণ কর।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1607" y="609600"/>
            <a:ext cx="2447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764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78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441081"/>
            <a:ext cx="96011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আজকের শ্রেণিতে সবাইকে ধন্যবাদ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64496-02E4-4775-B7D2-C1859F18A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77" y="1295400"/>
            <a:ext cx="11060623" cy="552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7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AB895-EB48-46F7-BD30-8DF27B4B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00" y="4526280"/>
            <a:ext cx="10763250" cy="1981199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কিসের ?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নিম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গাছ ,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থানকুনি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 এবং তুলসী গাছ এর ছবি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এগুলো কোন ধরনের উদ্ভিদ </a:t>
            </a:r>
          </a:p>
          <a:p>
            <a:pPr algn="ctr"/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ঔষধি উদ্ভিদ।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304800"/>
            <a:ext cx="8763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 করঃ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00600" y="1122501"/>
            <a:ext cx="2667000" cy="3200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77200" y="1082040"/>
            <a:ext cx="2819400" cy="3352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295400" y="1003860"/>
            <a:ext cx="2590800" cy="343768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effectLst>
            <a:outerShdw blurRad="228600" dist="12700" dir="480000" sx="99000" sy="99000" algn="tl" rotWithShape="0">
              <a:prstClr val="black">
                <a:alpha val="74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74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hop-plant-border-18902888.jpg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8000"/>
          </a:blip>
          <a:srcRect r="8029"/>
          <a:stretch/>
        </p:blipFill>
        <p:spPr>
          <a:xfrm rot="10800000">
            <a:off x="486550" y="381000"/>
            <a:ext cx="10706100" cy="6248398"/>
          </a:xfrm>
        </p:spPr>
      </p:pic>
      <p:sp>
        <p:nvSpPr>
          <p:cNvPr id="2" name="Rectangle 1"/>
          <p:cNvSpPr/>
          <p:nvPr/>
        </p:nvSpPr>
        <p:spPr>
          <a:xfrm>
            <a:off x="2133600" y="12192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ভেষজ উদ্ভিদের ঔষধি গুনাগুন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910022"/>
            <a:ext cx="8631201" cy="1981200"/>
          </a:xfrm>
          <a:prstGeom prst="roundRect">
            <a:avLst/>
          </a:prstGeom>
          <a:noFill/>
          <a:ln w="666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0" y="2209800"/>
            <a:ext cx="6629400" cy="0"/>
          </a:xfrm>
          <a:prstGeom prst="line">
            <a:avLst/>
          </a:prstGeom>
          <a:ln w="793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457200"/>
            <a:ext cx="91440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r>
              <a:rPr lang="en-US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21" lvl="1" indent="-57151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ঔষধি উদ্ভিদ কী তা বলতে পারবে</a:t>
            </a:r>
            <a:r>
              <a:rPr lang="bn-BD" sz="36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1485930" lvl="2" indent="-57151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n-BD" sz="36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ঔষধি উদ্ভিদ শনাক্ত করতে পারবে</a:t>
            </a:r>
            <a:r>
              <a:rPr lang="bn-BD" sz="36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1943139" lvl="3" indent="-57151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ঔষধি উদ্ভিদের ব্যবহার বর্ণনা করতে পার</a:t>
            </a:r>
            <a:r>
              <a:rPr lang="bn-IN" sz="36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2562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55114" y="236349"/>
            <a:ext cx="71627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দেখতে পাচ্ছ?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6019311"/>
            <a:ext cx="1059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ব্যাধি নিরাময়ে এ সকল উদ্ভিদ ব্যবহৃত হয় বলে এরা ঔষুধি উদ্ভিদ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66" y="838200"/>
            <a:ext cx="2413713" cy="1582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64" y="885001"/>
            <a:ext cx="2234149" cy="1652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65" y="3556764"/>
            <a:ext cx="2413713" cy="18073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89" y="3480564"/>
            <a:ext cx="2458017" cy="18073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93" y="3556764"/>
            <a:ext cx="2348772" cy="18073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19" y="929595"/>
            <a:ext cx="2348772" cy="15820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1300167" y="2400457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আমলকি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0838" y="250366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বহেড়া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0577" y="548061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অর্জুন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7279" y="540070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হরিতকি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66381" y="5287934"/>
            <a:ext cx="1909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তেলাকুচা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1065" y="2420224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থানকুনি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54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13" grpId="0"/>
      <p:bldP spid="14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137160"/>
            <a:ext cx="4495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6300" y="2209800"/>
            <a:ext cx="89916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57267" indent="-857267" algn="ctr">
              <a:buFont typeface="Wingdings" panose="05000000000000000000" pitchFamily="2" charset="2"/>
              <a:buChar char="v"/>
            </a:pP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ঔষুধি উদ্ভিদ বলতে কী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বোঝা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য়?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tul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51620"/>
            <a:ext cx="2286000" cy="4061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112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28681" y="4775623"/>
            <a:ext cx="1714018" cy="543871"/>
            <a:chOff x="1169042" y="1065010"/>
            <a:chExt cx="1701479" cy="543871"/>
          </a:xfrm>
        </p:grpSpPr>
        <p:sp>
          <p:nvSpPr>
            <p:cNvPr id="5" name="Rectangle 4"/>
            <p:cNvSpPr/>
            <p:nvPr/>
          </p:nvSpPr>
          <p:spPr>
            <a:xfrm>
              <a:off x="1169042" y="106680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12113" y="1065010"/>
              <a:ext cx="1261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বাসক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24400" y="4681728"/>
            <a:ext cx="1933931" cy="543871"/>
            <a:chOff x="4876800" y="1101660"/>
            <a:chExt cx="1701479" cy="543871"/>
          </a:xfrm>
        </p:grpSpPr>
        <p:sp>
          <p:nvSpPr>
            <p:cNvPr id="8" name="Rectangle 7"/>
            <p:cNvSpPr/>
            <p:nvPr/>
          </p:nvSpPr>
          <p:spPr>
            <a:xfrm>
              <a:off x="4876800" y="110345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39152" y="1101660"/>
              <a:ext cx="11227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সর্পগন্ধা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37360" y="4698526"/>
            <a:ext cx="1616690" cy="553120"/>
            <a:chOff x="8831484" y="1143000"/>
            <a:chExt cx="1527858" cy="553120"/>
          </a:xfrm>
        </p:grpSpPr>
        <p:sp>
          <p:nvSpPr>
            <p:cNvPr id="11" name="Rectangle 10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03175" y="1172900"/>
              <a:ext cx="1194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অর্জুন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 descr="220px-ആടലോടക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1649135"/>
            <a:ext cx="2826581" cy="282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 descr="Arjun-Tree-Inner201712140758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468" y="1549450"/>
            <a:ext cx="2739788" cy="2893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14" descr="snake-root-3-720x4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524" y="1549450"/>
            <a:ext cx="2890285" cy="2892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Rectangle 16"/>
          <p:cNvSpPr/>
          <p:nvPr/>
        </p:nvSpPr>
        <p:spPr>
          <a:xfrm>
            <a:off x="2520212" y="228600"/>
            <a:ext cx="560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0"/>
          <p:cNvGrpSpPr/>
          <p:nvPr/>
        </p:nvGrpSpPr>
        <p:grpSpPr>
          <a:xfrm>
            <a:off x="4200284" y="5497770"/>
            <a:ext cx="2713299" cy="1010058"/>
            <a:chOff x="4815068" y="179401"/>
            <a:chExt cx="2407534" cy="1010058"/>
          </a:xfrm>
        </p:grpSpPr>
        <p:sp>
          <p:nvSpPr>
            <p:cNvPr id="29" name="Rectangle 28"/>
            <p:cNvSpPr/>
            <p:nvPr/>
          </p:nvSpPr>
          <p:spPr>
            <a:xfrm>
              <a:off x="4815068" y="179401"/>
              <a:ext cx="2407534" cy="6539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67448" y="235352"/>
              <a:ext cx="16310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ঔষধি উদ্ভিদ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994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u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764" y="1212193"/>
            <a:ext cx="2528072" cy="2731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5" name="Group 15"/>
          <p:cNvGrpSpPr/>
          <p:nvPr/>
        </p:nvGrpSpPr>
        <p:grpSpPr>
          <a:xfrm>
            <a:off x="1296457" y="4252265"/>
            <a:ext cx="1866418" cy="543871"/>
            <a:chOff x="1169042" y="1065010"/>
            <a:chExt cx="1701479" cy="543871"/>
          </a:xfrm>
        </p:grpSpPr>
        <p:sp>
          <p:nvSpPr>
            <p:cNvPr id="6" name="Rectangle 5"/>
            <p:cNvSpPr/>
            <p:nvPr/>
          </p:nvSpPr>
          <p:spPr>
            <a:xfrm>
              <a:off x="1169042" y="106680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2113" y="1065010"/>
              <a:ext cx="1261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থানকুনি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12"/>
          <p:cNvGrpSpPr/>
          <p:nvPr/>
        </p:nvGrpSpPr>
        <p:grpSpPr>
          <a:xfrm>
            <a:off x="7965351" y="4178962"/>
            <a:ext cx="1766291" cy="596522"/>
            <a:chOff x="4677582" y="1103450"/>
            <a:chExt cx="1701479" cy="542081"/>
          </a:xfrm>
        </p:grpSpPr>
        <p:sp>
          <p:nvSpPr>
            <p:cNvPr id="9" name="Rectangle 8"/>
            <p:cNvSpPr/>
            <p:nvPr/>
          </p:nvSpPr>
          <p:spPr>
            <a:xfrm>
              <a:off x="4677582" y="1103450"/>
              <a:ext cx="1701479" cy="5420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55689" y="1106245"/>
              <a:ext cx="945263" cy="475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তুলসী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553025" y="4270276"/>
            <a:ext cx="1906926" cy="553120"/>
            <a:chOff x="8831484" y="1143000"/>
            <a:chExt cx="1527858" cy="553120"/>
          </a:xfrm>
        </p:grpSpPr>
        <p:sp>
          <p:nvSpPr>
            <p:cNvPr id="12" name="Rectangle 11"/>
            <p:cNvSpPr/>
            <p:nvPr/>
          </p:nvSpPr>
          <p:spPr>
            <a:xfrm>
              <a:off x="8831484" y="1143000"/>
              <a:ext cx="1527858" cy="54690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03175" y="1172900"/>
              <a:ext cx="11941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কালমেঘ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4" name="Picture 13" descr="tuls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395" y="1263892"/>
            <a:ext cx="2572205" cy="2592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" name="Picture 14" descr="kalome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9407" y="1295687"/>
            <a:ext cx="2631417" cy="256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7" name="Group 20"/>
          <p:cNvGrpSpPr/>
          <p:nvPr/>
        </p:nvGrpSpPr>
        <p:grpSpPr>
          <a:xfrm>
            <a:off x="3965770" y="5715000"/>
            <a:ext cx="2713299" cy="1010058"/>
            <a:chOff x="4815068" y="179401"/>
            <a:chExt cx="2407534" cy="1010058"/>
          </a:xfrm>
        </p:grpSpPr>
        <p:sp>
          <p:nvSpPr>
            <p:cNvPr id="18" name="Rectangle 17"/>
            <p:cNvSpPr/>
            <p:nvPr/>
          </p:nvSpPr>
          <p:spPr>
            <a:xfrm>
              <a:off x="4815068" y="179401"/>
              <a:ext cx="2407534" cy="65397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67448" y="235352"/>
              <a:ext cx="16310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ঔষধি উদ্ভিদ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20212" y="228600"/>
            <a:ext cx="560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দেখতে পাচ্ছ?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92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2769</TotalTime>
  <Words>494</Words>
  <Application>Microsoft Office PowerPoint</Application>
  <PresentationFormat>Custom</PresentationFormat>
  <Paragraphs>149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Corbel</vt:lpstr>
      <vt:lpstr>NikoshBAN</vt:lpstr>
      <vt:lpstr>SutonnyMJ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হরিতকি</vt:lpstr>
      <vt:lpstr>আমলকি</vt:lpstr>
      <vt:lpstr> e‡niv</vt:lpstr>
      <vt:lpstr>বাসক পাতা  </vt:lpstr>
      <vt:lpstr>সর্পগন্ধা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01724163716</dc:creator>
  <cp:lastModifiedBy>amir hossain</cp:lastModifiedBy>
  <cp:revision>456</cp:revision>
  <dcterms:created xsi:type="dcterms:W3CDTF">2006-08-16T00:00:00Z</dcterms:created>
  <dcterms:modified xsi:type="dcterms:W3CDTF">2019-10-22T10:08:31Z</dcterms:modified>
</cp:coreProperties>
</file>