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73" r:id="rId3"/>
    <p:sldId id="258" r:id="rId4"/>
    <p:sldId id="261" r:id="rId5"/>
    <p:sldId id="259" r:id="rId6"/>
    <p:sldId id="277" r:id="rId7"/>
    <p:sldId id="260" r:id="rId8"/>
    <p:sldId id="263" r:id="rId9"/>
    <p:sldId id="264" r:id="rId10"/>
    <p:sldId id="281" r:id="rId11"/>
    <p:sldId id="269" r:id="rId12"/>
    <p:sldId id="270" r:id="rId13"/>
    <p:sldId id="271" r:id="rId14"/>
    <p:sldId id="276" r:id="rId15"/>
    <p:sldId id="280" r:id="rId16"/>
    <p:sldId id="265" r:id="rId17"/>
    <p:sldId id="275" r:id="rId18"/>
    <p:sldId id="279" r:id="rId19"/>
    <p:sldId id="266" r:id="rId20"/>
    <p:sldId id="267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DD381-2244-43B3-B630-F4341D368DF6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6ED79-9919-4A08-9B41-92DE3B106F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8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0F35F-9811-4839-9E3A-34898812838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1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77FC-46B1-4814-BE04-395087622A1C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9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DD17-EC94-4CD8-BB59-68DA3B3BE817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6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20EB2-EDE9-46E3-A08F-AEF8708B7B06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2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4BAB-BCD0-404B-9AA2-3D51CDF62FA8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2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1BDE-5A22-4399-BEAC-6AE8F6AC9F00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34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2857-EB9F-4DB6-B041-8383580C3E44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6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DB51F-4CBA-4332-973A-4D49014DA6AA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52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5675-E551-412B-8712-E774558B4525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1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5BD2D-A2B9-4CDA-9579-7D2B693B4453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65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C02B-4E4E-4AD0-AB20-54DAF6704950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2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F1DD-CE7E-4EB9-AD12-8136D1F31BEF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8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BAFAB-AE48-4E36-85D7-C16A2B1C6F35}" type="datetime1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nargisat1981@gmail.com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TICOMIL\Downloads\RUSAISTAN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383625" y="526093"/>
            <a:ext cx="4134734" cy="1254307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IN" sz="6000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en-US" sz="600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75934" y="4523869"/>
            <a:ext cx="3556825" cy="160356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bn-BD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" descr="C:\Users\ATAUR RAHMAN\Desktop\New folder\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372" y="473808"/>
            <a:ext cx="1594422" cy="638507"/>
          </a:xfrm>
          <a:prstGeom prst="rect">
            <a:avLst/>
          </a:prstGeom>
          <a:noFill/>
        </p:spPr>
      </p:pic>
      <p:sp>
        <p:nvSpPr>
          <p:cNvPr id="42" name="TextBox 41"/>
          <p:cNvSpPr txBox="1"/>
          <p:nvPr/>
        </p:nvSpPr>
        <p:spPr>
          <a:xfrm>
            <a:off x="3292185" y="951979"/>
            <a:ext cx="21717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668" y="269552"/>
            <a:ext cx="736522" cy="68242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217" y="1929008"/>
            <a:ext cx="1395637" cy="1797322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1735638" y="3946005"/>
            <a:ext cx="5421813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আক্তার </a:t>
            </a:r>
            <a:endParaRPr lang="b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ফজু খলিফা কান্দি </a:t>
            </a:r>
            <a:r>
              <a:rPr lang="bn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প্রাঃ বিদ্যালয়।</a:t>
            </a:r>
          </a:p>
          <a:p>
            <a:pPr algn="ctr"/>
            <a:r>
              <a:rPr lang="bn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শিবচর, </a:t>
            </a:r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মাদারিপুর।</a:t>
            </a:r>
          </a:p>
          <a:p>
            <a:pPr algn="ctr"/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  <a:hlinkClick r:id="rId6"/>
              </a:rPr>
              <a:t>nargisat1981@gmail.com</a:t>
            </a:r>
            <a:r>
              <a:rPr lang="en-US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NikoshBAN" panose="02000000000000000000" pitchFamily="2" charset="0"/>
              </a:rPr>
              <a:t> 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5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33172" y="1490598"/>
            <a:ext cx="50354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hanondaMJ" pitchFamily="2" charset="0"/>
                <a:cs typeface="NikoshBAN" pitchFamily="2" charset="0"/>
              </a:rPr>
              <a:t>শ্রেণি-চতুর্থ</a:t>
            </a:r>
          </a:p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বিষয়- প্রাথমিক বিজ্ঞান</a:t>
            </a:r>
          </a:p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–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০২</a:t>
            </a:r>
            <a:endParaRPr lang="bn-IN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b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 ও প্রানীর মধ্যে পার্থক্য</a:t>
            </a:r>
            <a:endParaRPr lang="bn-BD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৪০ মিনিট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8" y="1683548"/>
            <a:ext cx="3018775" cy="3940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348" y="171206"/>
            <a:ext cx="927652" cy="935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14"/>
            <a:ext cx="1510748" cy="833010"/>
          </a:xfrm>
          <a:prstGeom prst="rect">
            <a:avLst/>
          </a:prstGeom>
        </p:spPr>
      </p:pic>
      <p:sp>
        <p:nvSpPr>
          <p:cNvPr id="7" name="Text Placeholder 4"/>
          <p:cNvSpPr txBox="1">
            <a:spLocks/>
          </p:cNvSpPr>
          <p:nvPr/>
        </p:nvSpPr>
        <p:spPr>
          <a:xfrm>
            <a:off x="2617556" y="398746"/>
            <a:ext cx="3598863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  <a:cs typeface="NikoshBAN" panose="02000000000000000000" pitchFamily="2" charset="0"/>
              </a:rPr>
              <a:t>পাঠ পরিচিতি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TICOMIL\Downloads\RUSAISTAN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8953" y="1067282"/>
            <a:ext cx="2849673" cy="2061549"/>
          </a:xfrm>
          <a:prstGeom prst="rect">
            <a:avLst/>
          </a:prstGeom>
          <a:noFill/>
        </p:spPr>
      </p:pic>
      <p:pic>
        <p:nvPicPr>
          <p:cNvPr id="3" name="Picture 2" descr="C:\Users\PTICOMIL\Downloads\tr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781" y="1065736"/>
            <a:ext cx="3288084" cy="20276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537" y="3273251"/>
            <a:ext cx="2817089" cy="19340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81" y="3299529"/>
            <a:ext cx="3288084" cy="19340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11391" y="5624416"/>
            <a:ext cx="759077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ছবিতে কি দেখতে পাচ্ছ।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0823" y="5532083"/>
            <a:ext cx="5031909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 ও প্রানীর ছবি 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0109" y="223668"/>
            <a:ext cx="4880249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দেখ?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079" y="4266593"/>
            <a:ext cx="8382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উদ্ভিদ ও প্রাণীর পার্থক্য করতে পারবে।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079" y="2806154"/>
            <a:ext cx="83820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ও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বসবাস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	 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348" y="8545"/>
            <a:ext cx="927652" cy="935426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8418"/>
            <a:ext cx="1510748" cy="83301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489664" y="654592"/>
            <a:ext cx="176683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374" y="1713547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36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latin typeface="NikoshBAN" pitchFamily="2" charset="0"/>
                <a:cs typeface="NikoshBAN" pitchFamily="2" charset="0"/>
              </a:rPr>
              <a:t>শেষে শিশুরা যা শিখবে </a:t>
            </a:r>
            <a:r>
              <a:rPr lang="bn-IN" sz="3600" dirty="0" smtClean="0">
                <a:ln w="0"/>
                <a:latin typeface="NikoshBAN" pitchFamily="2" charset="0"/>
                <a:cs typeface="NikoshBAN" pitchFamily="2" charset="0"/>
              </a:rPr>
              <a:t>......</a:t>
            </a:r>
            <a:endParaRPr lang="en-US" sz="3600" dirty="0">
              <a:ln w="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PTICOMIL\Downloads\RUSAISTAN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2083" y="4411067"/>
            <a:ext cx="7741085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উদ্ভিদ ও প্রানীর মধ্যে পার্থক্য। 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61891" y="187983"/>
            <a:ext cx="46522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bn-IN" sz="8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8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46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TICOMIL\Downloads\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793" y="1171558"/>
            <a:ext cx="3569917" cy="265134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12" name="TextBox 11"/>
          <p:cNvSpPr txBox="1"/>
          <p:nvPr/>
        </p:nvSpPr>
        <p:spPr>
          <a:xfrm>
            <a:off x="5906951" y="2089568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252603" y="5162695"/>
            <a:ext cx="7027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প্রাণীর মতো খাদ্য গ্রহন করে না।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52603" y="5993181"/>
            <a:ext cx="7515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কঠিন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 শক্ত খাদ্য গ্রহণ করতে পারে না 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2603" y="4361789"/>
            <a:ext cx="7027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নিজের খাদ্য নিজে তৈরী করতে পারে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61334" y="463808"/>
            <a:ext cx="4650517" cy="70775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3548" y="4898217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সূর্যের আলো ও পানির সাহায্যে নিজের খাদ্য নিজেই তৈরি করে।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PTICOMIL\Downloads\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473483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2" name="Oval 1"/>
          <p:cNvSpPr/>
          <p:nvPr/>
        </p:nvSpPr>
        <p:spPr>
          <a:xfrm>
            <a:off x="1766170" y="309745"/>
            <a:ext cx="801666" cy="789140"/>
          </a:xfrm>
          <a:prstGeom prst="ellipse">
            <a:avLst/>
          </a:prstGeom>
          <a:solidFill>
            <a:srgbClr val="FFC000"/>
          </a:solidFill>
          <a:ln w="38100"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17523" y="597843"/>
            <a:ext cx="2054269" cy="682668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417522" y="748157"/>
            <a:ext cx="1929010" cy="1077238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327754" y="821851"/>
            <a:ext cx="1457194" cy="1291642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PTICOMIL\Downloads\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372" y="693140"/>
            <a:ext cx="5235879" cy="271118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264567" y="3772593"/>
            <a:ext cx="2362200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2777" y="4503128"/>
            <a:ext cx="891706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উদ্ভিদ চলাচল করতে পারে না।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8151" y="5297723"/>
            <a:ext cx="7406320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তবে উদ্ভিদের দেহের বিভিন্ন অংশ যেমন মূল,কান্ড,পাতা ইত্যাদি নড়াচড়া করে</a:t>
            </a:r>
            <a:endParaRPr lang="en-US" sz="36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39660" y="4270561"/>
            <a:ext cx="6701425" cy="1404283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নিজে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খাদ্য 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তৈরি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78694" y="478077"/>
            <a:ext cx="3670126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7192E47-9D14-4922-B845-0E7E97A97E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9"/>
          <a:stretch/>
        </p:blipFill>
        <p:spPr>
          <a:xfrm flipH="1">
            <a:off x="2585869" y="1392477"/>
            <a:ext cx="3609005" cy="25191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282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4052" y="4293558"/>
            <a:ext cx="8185366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প্রাণীর হাত , পা , পাখনা বা ডানা আছে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কিছু প্রানীর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দেহে লোম বা পশম আছে। আবার কিছু প্রাণীর আঁইশ বা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পালক আছে। অধিকাংশ প্রাণীরই নাক, কান, চোখ ও মুখ  </a:t>
            </a:r>
          </a:p>
          <a:p>
            <a:pPr algn="ctr"/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রয়েছে। যা তাদের বেচে থাকতে সাহায্য করে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709" y="273158"/>
            <a:ext cx="2543175" cy="1800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51" y="301604"/>
            <a:ext cx="2865185" cy="186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80" y="2326156"/>
            <a:ext cx="2524125" cy="1809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221" y="2212873"/>
            <a:ext cx="2724150" cy="17997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0021" y="2215368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প্রাণী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4780020"/>
            <a:ext cx="8378348" cy="5726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নিজের খাদ্য নিজে তৈরি করতে পারে না।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242995" y="6107427"/>
            <a:ext cx="8378348" cy="609600"/>
          </a:xfrm>
          <a:prstGeom prst="flowChartProcess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খাদ্যের জন্য প্রাণী উদ্ভিদ ও অন্যান্য প্রাণীর উপর নির্ভরশীল।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0397" y="4135818"/>
            <a:ext cx="15240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44" y="2445234"/>
            <a:ext cx="2787562" cy="1721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715" y="2319087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09" y="404120"/>
            <a:ext cx="2538152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91" y="404120"/>
            <a:ext cx="2887468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228601" y="5406894"/>
            <a:ext cx="8391875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কঠিন, তরল সব রকম খাদ্য গ্রহন করে।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77778" y="365137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" y="1016968"/>
            <a:ext cx="2830824" cy="17484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064" y="957729"/>
            <a:ext cx="2865185" cy="18669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063" y="3043396"/>
            <a:ext cx="2865185" cy="16651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" y="2947499"/>
            <a:ext cx="2830824" cy="166511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4885800"/>
            <a:ext cx="9089157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একস্থান থেকে অন্যস্থানে চলাফেরা করতে পারে।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প্রাণী হাত, পা, ডানা বা পাখনা ব্যাবহার করে চলাফেরা করে।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17590" y="4885148"/>
            <a:ext cx="3821451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উদ্ভিত শিকরের সাহায্যে মাটিকে আকড়ে ধরে।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39828" y="4885147"/>
            <a:ext cx="4112932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প্রাণী খাবারের জন্য অন্যের উপর নির্ভরশীল।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/>
          <p:cNvGrpSpPr/>
          <p:nvPr/>
        </p:nvGrpSpPr>
        <p:grpSpPr>
          <a:xfrm>
            <a:off x="417590" y="1357389"/>
            <a:ext cx="3928942" cy="2926509"/>
            <a:chOff x="417590" y="1357389"/>
            <a:chExt cx="3928942" cy="29265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90" y="1357389"/>
              <a:ext cx="3909133" cy="29265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417590" y="3895595"/>
              <a:ext cx="3928942" cy="388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39828" y="1445072"/>
            <a:ext cx="4225666" cy="2926509"/>
            <a:chOff x="4739828" y="1445072"/>
            <a:chExt cx="4225666" cy="2926509"/>
          </a:xfrm>
        </p:grpSpPr>
        <p:grpSp>
          <p:nvGrpSpPr>
            <p:cNvPr id="6" name="Group 5"/>
            <p:cNvGrpSpPr/>
            <p:nvPr/>
          </p:nvGrpSpPr>
          <p:grpSpPr>
            <a:xfrm>
              <a:off x="4739828" y="1445072"/>
              <a:ext cx="4112932" cy="2926509"/>
              <a:chOff x="4739828" y="230050"/>
              <a:chExt cx="4112932" cy="2926509"/>
            </a:xfrm>
            <a:noFill/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39828" y="230050"/>
                <a:ext cx="4112932" cy="292650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5" name="Rectangle 4"/>
              <p:cNvSpPr/>
              <p:nvPr/>
            </p:nvSpPr>
            <p:spPr>
              <a:xfrm>
                <a:off x="5149287" y="2780777"/>
                <a:ext cx="3703473" cy="28809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5036552" y="3895595"/>
              <a:ext cx="3928942" cy="388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215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639860" y="206707"/>
            <a:ext cx="3670126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11CCF33-67ED-45B1-9C19-06D0890259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2847" y="992819"/>
            <a:ext cx="2524987" cy="19965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778684"/>
              </p:ext>
            </p:extLst>
          </p:nvPr>
        </p:nvGraphicFramePr>
        <p:xfrm>
          <a:off x="1203543" y="4050621"/>
          <a:ext cx="6943594" cy="2190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1797"/>
                <a:gridCol w="3471797"/>
              </a:tblGrid>
              <a:tr h="536967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উদ্ভিদ </a:t>
                      </a:r>
                      <a:r>
                        <a:rPr lang="bn-IN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কি কি</a:t>
                      </a:r>
                      <a:r>
                        <a:rPr lang="en-US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আছে 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প্রাণী </a:t>
                      </a:r>
                      <a:r>
                        <a:rPr lang="bn-IN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কি কি</a:t>
                      </a:r>
                      <a:r>
                        <a:rPr lang="en-US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20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আছে </a:t>
                      </a:r>
                      <a:endParaRPr lang="en-US" sz="2800" dirty="0"/>
                    </a:p>
                  </a:txBody>
                  <a:tcPr/>
                </a:tc>
              </a:tr>
              <a:tr h="536967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</a:tr>
              <a:tr h="536967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/>
                </a:tc>
              </a:tr>
              <a:tr h="536967"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063585" y="3190658"/>
            <a:ext cx="74606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ও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</a:t>
            </a: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 কি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আছে তার একটি তালিকা তৈরী কর?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59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ata 2"/>
          <p:cNvSpPr/>
          <p:nvPr/>
        </p:nvSpPr>
        <p:spPr>
          <a:xfrm>
            <a:off x="513566" y="3920647"/>
            <a:ext cx="4282858" cy="2082452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 –ক</a:t>
            </a:r>
          </a:p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*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উদ্ভিদের ৩ টি</a:t>
            </a:r>
          </a:p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 লিখ।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Data 3"/>
          <p:cNvSpPr/>
          <p:nvPr/>
        </p:nvSpPr>
        <p:spPr>
          <a:xfrm>
            <a:off x="4895225" y="3920647"/>
            <a:ext cx="4139852" cy="2082452"/>
          </a:xfrm>
          <a:prstGeom prst="flowChartInputOutp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 –খ</a:t>
            </a:r>
          </a:p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*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প্রাণীর ৩ টি</a:t>
            </a:r>
          </a:p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 লিখ।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Up Ribbon 4"/>
          <p:cNvSpPr/>
          <p:nvPr/>
        </p:nvSpPr>
        <p:spPr>
          <a:xfrm>
            <a:off x="1855576" y="268280"/>
            <a:ext cx="6079299" cy="986425"/>
          </a:xfrm>
          <a:prstGeom prst="ribbon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Picture 7" descr="download.png">
            <a:extLst>
              <a:ext uri="{FF2B5EF4-FFF2-40B4-BE49-F238E27FC236}">
                <a16:creationId xmlns="" xmlns:a16="http://schemas.microsoft.com/office/drawing/2014/main" id="{ADB6E154-D9AF-4EEF-8548-645C48BC3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426" y="1700782"/>
            <a:ext cx="2377443" cy="1773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683" y="1343053"/>
            <a:ext cx="3163678" cy="43967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071" y="1354854"/>
            <a:ext cx="3131920" cy="438493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595971" y="269090"/>
            <a:ext cx="6598508" cy="719909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লও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8462" y="5840000"/>
            <a:ext cx="8154443" cy="855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ও প্রাণীর মধ্যে </a:t>
            </a:r>
            <a:r>
              <a: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 </a:t>
            </a:r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১১ </a:t>
            </a:r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১২</a:t>
            </a:r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97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1" y="2215414"/>
            <a:ext cx="7665928" cy="327098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র্থক্য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 প্রাণীর কি কি অঙ্গ বা অংশ আছে 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bn-IN" sz="3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দের কি কি 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অঙ্গ বা অংশ 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bn-IN" sz="3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কিভাবে শক্তি পায়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bn-IN" sz="36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৫। প্রাণী খাদ্যের জন্য কিসের উপর নির্ভরশীল</a:t>
            </a:r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r>
              <a:rPr lang="bn-IN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91013" y="833011"/>
            <a:ext cx="5123145" cy="920634"/>
          </a:xfrm>
          <a:prstGeom prst="ellipse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প্রশ্নোত্তর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0733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gular Pentagon 2"/>
          <p:cNvSpPr/>
          <p:nvPr/>
        </p:nvSpPr>
        <p:spPr>
          <a:xfrm>
            <a:off x="2530258" y="240082"/>
            <a:ext cx="3346312" cy="1237989"/>
          </a:xfrm>
          <a:prstGeom prst="pentagon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800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n w="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0625" y="1989946"/>
            <a:ext cx="8743167" cy="42041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র্থক্য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? </a:t>
            </a:r>
          </a:p>
          <a:p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 প্রাণীর কি কি অঙ্গ বা অংশ আছে ?</a:t>
            </a:r>
          </a:p>
          <a:p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দের কি কি 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অঙ্গ বা অংশ 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আছে ?</a:t>
            </a:r>
          </a:p>
          <a:p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কিভাবে শক্তি পায়?</a:t>
            </a:r>
          </a:p>
          <a:p>
            <a:r>
              <a:rPr lang="bn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৫। প্রানী খাদ্যের জন্য কিসের উপর নির্ভরশীল?  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1686697" y="370703"/>
            <a:ext cx="5480222" cy="963827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50104" y="4399004"/>
            <a:ext cx="9031266" cy="2211859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তোমার আশেপাশের পরিবেশে যে সকল উদ্ভিদ ও</a:t>
            </a:r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রয়েছে তাদের মধ্যে কি কোনো ভিন্নতা দেখতে পাও? এ সকল ভিন্নতার কারন কী ?</a:t>
            </a:r>
            <a:r>
              <a:rPr lang="bn-IN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লিখে আনবে?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ATAUR RAHMAN\Desktop\pesha\unnamed-fi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732436" y="1723374"/>
            <a:ext cx="3142270" cy="257827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PTICOMIL\Downloads\RUSAISTAN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8545"/>
            <a:ext cx="9143999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04" y="8545"/>
            <a:ext cx="864296" cy="871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10748" cy="833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83625" y="526093"/>
            <a:ext cx="4134734" cy="1254307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IN" sz="6000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en-US" sz="600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9" y="3797946"/>
            <a:ext cx="3810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</TotalTime>
  <Words>471</Words>
  <Application>Microsoft Office PowerPoint</Application>
  <PresentationFormat>On-screen Show (4:3)</PresentationFormat>
  <Paragraphs>77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Agency FB</vt:lpstr>
      <vt:lpstr>Arial</vt:lpstr>
      <vt:lpstr>Calibri</vt:lpstr>
      <vt:lpstr>Calibri Light</vt:lpstr>
      <vt:lpstr>MohanondaMJ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SCI Learning</dc:creator>
  <cp:lastModifiedBy>Kawsar Ahamed</cp:lastModifiedBy>
  <cp:revision>101</cp:revision>
  <dcterms:modified xsi:type="dcterms:W3CDTF">2019-10-22T01:23:02Z</dcterms:modified>
</cp:coreProperties>
</file>