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pptx" ContentType="application/vnd.openxmlformats-officedocument.presentationml.presentation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81" r:id="rId4"/>
    <p:sldId id="259" r:id="rId5"/>
    <p:sldId id="27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6" r:id="rId15"/>
    <p:sldId id="268" r:id="rId16"/>
    <p:sldId id="269" r:id="rId17"/>
    <p:sldId id="270" r:id="rId18"/>
    <p:sldId id="2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242680-D588-4393-8476-FA6EAACA3014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68A24D-CBE8-4FC3-9306-B0D870F36BCF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bn-BD" dirty="0" smtClean="0"/>
            <a:t> </a:t>
          </a:r>
          <a:endParaRPr lang="en-US" dirty="0"/>
        </a:p>
      </dgm:t>
    </dgm:pt>
    <dgm:pt modelId="{D2D4A0CA-3E12-4525-A203-52E59AE5008E}" type="parTrans" cxnId="{D6C00BEE-1F9A-4D66-BC4B-98C9BA515961}">
      <dgm:prSet/>
      <dgm:spPr/>
      <dgm:t>
        <a:bodyPr/>
        <a:lstStyle/>
        <a:p>
          <a:endParaRPr lang="en-US"/>
        </a:p>
      </dgm:t>
    </dgm:pt>
    <dgm:pt modelId="{A11C55C6-5594-45EA-B36B-76322A8D3B6E}" type="sibTrans" cxnId="{D6C00BEE-1F9A-4D66-BC4B-98C9BA515961}">
      <dgm:prSet/>
      <dgm:spPr/>
      <dgm:t>
        <a:bodyPr/>
        <a:lstStyle/>
        <a:p>
          <a:endParaRPr lang="en-US"/>
        </a:p>
      </dgm:t>
    </dgm:pt>
    <dgm:pt modelId="{01032278-0E9D-4761-820A-3959AE01EDD2}" type="pres">
      <dgm:prSet presAssocID="{AC242680-D588-4393-8476-FA6EAACA301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CFAA6E-C358-4EB0-8277-806BE2B2BD90}" type="pres">
      <dgm:prSet presAssocID="{5268A24D-CBE8-4FC3-9306-B0D870F36BCF}" presName="centerShape" presStyleLbl="node0" presStyleIdx="0" presStyleCnt="1" custScaleX="54493" custScaleY="53117" custLinFactNeighborX="3277" custLinFactNeighborY="-3251"/>
      <dgm:spPr/>
      <dgm:t>
        <a:bodyPr/>
        <a:lstStyle/>
        <a:p>
          <a:endParaRPr lang="en-US"/>
        </a:p>
      </dgm:t>
    </dgm:pt>
  </dgm:ptLst>
  <dgm:cxnLst>
    <dgm:cxn modelId="{BCC94257-B487-428C-8C78-A2C7F1DDE9EC}" type="presOf" srcId="{AC242680-D588-4393-8476-FA6EAACA3014}" destId="{01032278-0E9D-4761-820A-3959AE01EDD2}" srcOrd="0" destOrd="0" presId="urn:microsoft.com/office/officeart/2005/8/layout/radial1"/>
    <dgm:cxn modelId="{D6C00BEE-1F9A-4D66-BC4B-98C9BA515961}" srcId="{AC242680-D588-4393-8476-FA6EAACA3014}" destId="{5268A24D-CBE8-4FC3-9306-B0D870F36BCF}" srcOrd="0" destOrd="0" parTransId="{D2D4A0CA-3E12-4525-A203-52E59AE5008E}" sibTransId="{A11C55C6-5594-45EA-B36B-76322A8D3B6E}"/>
    <dgm:cxn modelId="{50EF6B37-735A-494F-BD2A-1A172D465D21}" type="presOf" srcId="{5268A24D-CBE8-4FC3-9306-B0D870F36BCF}" destId="{07CFAA6E-C358-4EB0-8277-806BE2B2BD90}" srcOrd="0" destOrd="0" presId="urn:microsoft.com/office/officeart/2005/8/layout/radial1"/>
    <dgm:cxn modelId="{49EB415B-CD51-4996-9CBA-290047FFB9CC}" type="presParOf" srcId="{01032278-0E9D-4761-820A-3959AE01EDD2}" destId="{07CFAA6E-C358-4EB0-8277-806BE2B2BD90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CFAA6E-C358-4EB0-8277-806BE2B2BD90}">
      <dsp:nvSpPr>
        <dsp:cNvPr id="0" name=""/>
        <dsp:cNvSpPr/>
      </dsp:nvSpPr>
      <dsp:spPr>
        <a:xfrm>
          <a:off x="1112480" y="289187"/>
          <a:ext cx="1550202" cy="151105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500" kern="1200" dirty="0" smtClean="0"/>
            <a:t> </a:t>
          </a:r>
          <a:endParaRPr lang="en-US" sz="6500" kern="1200" dirty="0"/>
        </a:p>
      </dsp:txBody>
      <dsp:txXfrm>
        <a:off x="1339502" y="510476"/>
        <a:ext cx="1096158" cy="1068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2C54-A5F2-4ED3-A771-C92D87EC75A2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21C4-AA16-4B17-836F-7F04D9B72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03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2C54-A5F2-4ED3-A771-C92D87EC75A2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21C4-AA16-4B17-836F-7F04D9B72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26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2C54-A5F2-4ED3-A771-C92D87EC75A2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21C4-AA16-4B17-836F-7F04D9B72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83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2C54-A5F2-4ED3-A771-C92D87EC75A2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21C4-AA16-4B17-836F-7F04D9B72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19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2C54-A5F2-4ED3-A771-C92D87EC75A2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21C4-AA16-4B17-836F-7F04D9B72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3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2C54-A5F2-4ED3-A771-C92D87EC75A2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21C4-AA16-4B17-836F-7F04D9B72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17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2C54-A5F2-4ED3-A771-C92D87EC75A2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21C4-AA16-4B17-836F-7F04D9B72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07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2C54-A5F2-4ED3-A771-C92D87EC75A2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21C4-AA16-4B17-836F-7F04D9B72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2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2C54-A5F2-4ED3-A771-C92D87EC75A2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21C4-AA16-4B17-836F-7F04D9B72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54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2C54-A5F2-4ED3-A771-C92D87EC75A2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21C4-AA16-4B17-836F-7F04D9B72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1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2C54-A5F2-4ED3-A771-C92D87EC75A2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21C4-AA16-4B17-836F-7F04D9B72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3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22C54-A5F2-4ED3-A771-C92D87EC75A2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821C4-AA16-4B17-836F-7F04D9B72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056533" cy="6858000"/>
          </a:xfrm>
          <a:prstGeom prst="frame">
            <a:avLst>
              <a:gd name="adj1" fmla="val 4352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un 4"/>
          <p:cNvSpPr/>
          <p:nvPr/>
        </p:nvSpPr>
        <p:spPr>
          <a:xfrm>
            <a:off x="143934" y="177800"/>
            <a:ext cx="939800" cy="7620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148168" y="5926667"/>
            <a:ext cx="939800" cy="7620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10989734" y="5926667"/>
            <a:ext cx="939800" cy="7620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11036301" y="169334"/>
            <a:ext cx="939800" cy="7620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1083734" y="660486"/>
          <a:ext cx="10041466" cy="5647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Presentation" r:id="rId3" imgW="6094318" imgH="3427559" progId="PowerPoint.Show.12">
                  <p:embed/>
                </p:oleObj>
              </mc:Choice>
              <mc:Fallback>
                <p:oleObj name="Presentation" r:id="rId3" imgW="6094318" imgH="3427559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3734" y="660486"/>
                        <a:ext cx="10041466" cy="5647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8"/>
          <a:stretch/>
        </p:blipFill>
        <p:spPr>
          <a:xfrm>
            <a:off x="283402" y="279485"/>
            <a:ext cx="5926625" cy="62652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0"/>
          <a:stretch/>
        </p:blipFill>
        <p:spPr>
          <a:xfrm>
            <a:off x="6210027" y="279484"/>
            <a:ext cx="5558640" cy="626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3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056533" cy="6858000"/>
          </a:xfrm>
          <a:prstGeom prst="frame">
            <a:avLst>
              <a:gd name="adj1" fmla="val 4352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un 4"/>
          <p:cNvSpPr/>
          <p:nvPr/>
        </p:nvSpPr>
        <p:spPr>
          <a:xfrm>
            <a:off x="143934" y="177800"/>
            <a:ext cx="939800" cy="7620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148168" y="5926667"/>
            <a:ext cx="939800" cy="7620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10989734" y="5926667"/>
            <a:ext cx="939800" cy="7620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11036301" y="169334"/>
            <a:ext cx="939800" cy="7620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3101" y="1491719"/>
            <a:ext cx="10842990" cy="189494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قال تعالي : ثم جعلناك علي شريعة من الامر فاتبعها ولا نتبع اهوا الذي لايعلمون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673101" y="3841484"/>
            <a:ext cx="10816166" cy="179731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cs typeface="+mj-cs"/>
              </a:rPr>
              <a:t>মহান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আল্লাহ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তায়ালা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বলেন</a:t>
            </a:r>
            <a:r>
              <a:rPr lang="en-US" sz="2800" dirty="0" smtClean="0">
                <a:cs typeface="+mj-cs"/>
              </a:rPr>
              <a:t> , </a:t>
            </a:r>
            <a:r>
              <a:rPr lang="en-US" sz="2800" dirty="0" err="1" smtClean="0">
                <a:cs typeface="+mj-cs"/>
              </a:rPr>
              <a:t>আমি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আপনাকে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ধর্মের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বিশেষ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বিধানের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উপর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প্রতিষ্টিত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করেছি</a:t>
            </a:r>
            <a:r>
              <a:rPr lang="en-US" sz="2800" dirty="0" smtClean="0">
                <a:cs typeface="+mj-cs"/>
              </a:rPr>
              <a:t>। </a:t>
            </a:r>
            <a:r>
              <a:rPr lang="en-US" sz="2800" dirty="0" err="1" smtClean="0">
                <a:cs typeface="+mj-cs"/>
              </a:rPr>
              <a:t>সুতারাং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আপনি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তার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অনুসরন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করুন</a:t>
            </a:r>
            <a:r>
              <a:rPr lang="en-US" sz="2800" dirty="0" smtClean="0">
                <a:cs typeface="+mj-cs"/>
              </a:rPr>
              <a:t>। </a:t>
            </a:r>
            <a:r>
              <a:rPr lang="en-US" sz="2800" dirty="0" err="1" smtClean="0">
                <a:cs typeface="+mj-cs"/>
              </a:rPr>
              <a:t>আর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যারা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মুর্খ</a:t>
            </a:r>
            <a:r>
              <a:rPr lang="en-US" sz="2800" dirty="0" smtClean="0">
                <a:cs typeface="+mj-cs"/>
              </a:rPr>
              <a:t>  </a:t>
            </a:r>
            <a:r>
              <a:rPr lang="en-US" sz="2800" dirty="0" err="1" smtClean="0">
                <a:cs typeface="+mj-cs"/>
              </a:rPr>
              <a:t>অজ্ঞ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তাদের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অনুসরন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করবেন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না</a:t>
            </a:r>
            <a:r>
              <a:rPr lang="en-US" sz="2800" dirty="0" smtClean="0">
                <a:cs typeface="+mj-cs"/>
              </a:rPr>
              <a:t>।</a:t>
            </a:r>
            <a:endParaRPr lang="en-US" sz="28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6236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056533" cy="6858000"/>
          </a:xfrm>
          <a:prstGeom prst="frame">
            <a:avLst>
              <a:gd name="adj1" fmla="val 4352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cs typeface="+mj-cs"/>
            </a:endParaRPr>
          </a:p>
        </p:txBody>
      </p:sp>
      <p:sp>
        <p:nvSpPr>
          <p:cNvPr id="5" name="Sun 4"/>
          <p:cNvSpPr/>
          <p:nvPr/>
        </p:nvSpPr>
        <p:spPr>
          <a:xfrm>
            <a:off x="143934" y="177800"/>
            <a:ext cx="939800" cy="7620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cs typeface="+mj-cs"/>
            </a:endParaRPr>
          </a:p>
        </p:txBody>
      </p:sp>
      <p:sp>
        <p:nvSpPr>
          <p:cNvPr id="6" name="Sun 5"/>
          <p:cNvSpPr/>
          <p:nvPr/>
        </p:nvSpPr>
        <p:spPr>
          <a:xfrm>
            <a:off x="148168" y="5926667"/>
            <a:ext cx="939800" cy="7620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cs typeface="+mj-cs"/>
            </a:endParaRPr>
          </a:p>
        </p:txBody>
      </p:sp>
      <p:sp>
        <p:nvSpPr>
          <p:cNvPr id="7" name="Sun 6"/>
          <p:cNvSpPr/>
          <p:nvPr/>
        </p:nvSpPr>
        <p:spPr>
          <a:xfrm>
            <a:off x="10989734" y="5926667"/>
            <a:ext cx="939800" cy="7620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cs typeface="+mj-cs"/>
            </a:endParaRPr>
          </a:p>
        </p:txBody>
      </p:sp>
      <p:sp>
        <p:nvSpPr>
          <p:cNvPr id="8" name="Sun 7"/>
          <p:cNvSpPr/>
          <p:nvPr/>
        </p:nvSpPr>
        <p:spPr>
          <a:xfrm>
            <a:off x="11036301" y="169334"/>
            <a:ext cx="939800" cy="7620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cs typeface="+mj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36594" y="5248772"/>
            <a:ext cx="1571625" cy="93345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بعث </a:t>
            </a:r>
            <a:endParaRPr lang="en-US" sz="2800" dirty="0"/>
          </a:p>
        </p:txBody>
      </p:sp>
      <p:sp>
        <p:nvSpPr>
          <p:cNvPr id="21" name="Sun 20"/>
          <p:cNvSpPr/>
          <p:nvPr/>
        </p:nvSpPr>
        <p:spPr>
          <a:xfrm>
            <a:off x="148168" y="5939367"/>
            <a:ext cx="939800" cy="7620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cs typeface="+mj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819918" y="445559"/>
            <a:ext cx="2752725" cy="97155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cs typeface="+mj-cs"/>
              </a:rPr>
              <a:t>একক কাজ  </a:t>
            </a:r>
            <a:endParaRPr lang="en-US" sz="2800" dirty="0">
              <a:cs typeface="+mj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61216" y="1470684"/>
            <a:ext cx="6134100" cy="14001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cs typeface="+mj-cs"/>
              </a:rPr>
              <a:t>শব্দের অর্থ লেখো। </a:t>
            </a:r>
            <a:endParaRPr lang="en-US" sz="2800" dirty="0">
              <a:cs typeface="+mj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191094" y="2962407"/>
            <a:ext cx="1571625" cy="93345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cs typeface="+mj-cs"/>
              </a:rPr>
              <a:t>রহিত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করা</a:t>
            </a:r>
            <a:r>
              <a:rPr lang="en-US" sz="2800" dirty="0" smtClean="0">
                <a:cs typeface="+mj-cs"/>
              </a:rPr>
              <a:t> </a:t>
            </a:r>
            <a:endParaRPr lang="en-US" sz="2800" dirty="0">
              <a:cs typeface="+mj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254868" y="4322823"/>
            <a:ext cx="1571625" cy="93345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cs typeface="+mj-cs"/>
              </a:rPr>
              <a:t>খোজ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করা</a:t>
            </a:r>
            <a:endParaRPr lang="en-US" sz="2800" dirty="0">
              <a:cs typeface="+mj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328472" y="5472642"/>
            <a:ext cx="1571625" cy="93345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cs typeface="+mj-cs"/>
              </a:rPr>
              <a:t>প্রেরন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করা</a:t>
            </a:r>
            <a:endParaRPr lang="en-US" sz="2800" dirty="0">
              <a:cs typeface="+mj-cs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343520" y="5484613"/>
            <a:ext cx="1571625" cy="93345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لن يقبل</a:t>
            </a:r>
            <a:endParaRPr lang="en-US" sz="2800" dirty="0"/>
          </a:p>
        </p:txBody>
      </p:sp>
      <p:sp>
        <p:nvSpPr>
          <p:cNvPr id="28" name="Rounded Rectangle 27"/>
          <p:cNvSpPr/>
          <p:nvPr/>
        </p:nvSpPr>
        <p:spPr>
          <a:xfrm>
            <a:off x="6317193" y="3053487"/>
            <a:ext cx="1571625" cy="93345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نسخ</a:t>
            </a:r>
            <a:endParaRPr lang="en-US" sz="2800" dirty="0"/>
          </a:p>
        </p:txBody>
      </p:sp>
      <p:sp>
        <p:nvSpPr>
          <p:cNvPr id="29" name="Rounded Rectangle 28"/>
          <p:cNvSpPr/>
          <p:nvPr/>
        </p:nvSpPr>
        <p:spPr>
          <a:xfrm>
            <a:off x="6306287" y="4341543"/>
            <a:ext cx="1571625" cy="93345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يبتغي </a:t>
            </a:r>
            <a:endParaRPr lang="en-US" sz="2800" dirty="0"/>
          </a:p>
        </p:txBody>
      </p:sp>
      <p:sp>
        <p:nvSpPr>
          <p:cNvPr id="30" name="Rounded Rectangle 29"/>
          <p:cNvSpPr/>
          <p:nvPr/>
        </p:nvSpPr>
        <p:spPr>
          <a:xfrm>
            <a:off x="3383107" y="4315322"/>
            <a:ext cx="1571625" cy="93345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cs typeface="+mj-cs"/>
              </a:rPr>
              <a:t>একত্ববাদ</a:t>
            </a:r>
            <a:endParaRPr lang="en-US" sz="2800" dirty="0">
              <a:cs typeface="+mj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8746068" y="5472642"/>
            <a:ext cx="2116668" cy="93345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cs typeface="+mj-cs"/>
              </a:rPr>
              <a:t>কখনো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গ্রহন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করা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হবেনা</a:t>
            </a:r>
            <a:endParaRPr lang="en-US" sz="2800" dirty="0">
              <a:cs typeface="+mj-cs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419811" y="3117551"/>
            <a:ext cx="1571625" cy="93345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cs typeface="+mj-cs"/>
              </a:rPr>
              <a:t>জীবন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বিধান</a:t>
            </a:r>
            <a:r>
              <a:rPr lang="en-US" sz="2800" dirty="0" smtClean="0">
                <a:cs typeface="+mj-cs"/>
              </a:rPr>
              <a:t> </a:t>
            </a:r>
            <a:endParaRPr lang="en-US" sz="2800" dirty="0">
              <a:cs typeface="+mj-cs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01159" y="3053487"/>
            <a:ext cx="1571625" cy="93345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دين </a:t>
            </a:r>
            <a:endParaRPr lang="en-US" sz="2800" dirty="0"/>
          </a:p>
        </p:txBody>
      </p:sp>
      <p:sp>
        <p:nvSpPr>
          <p:cNvPr id="34" name="Rounded Rectangle 33"/>
          <p:cNvSpPr/>
          <p:nvPr/>
        </p:nvSpPr>
        <p:spPr>
          <a:xfrm>
            <a:off x="762003" y="4178630"/>
            <a:ext cx="1571625" cy="93345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توحيد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747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056533" cy="6858000"/>
          </a:xfrm>
          <a:prstGeom prst="frame">
            <a:avLst>
              <a:gd name="adj1" fmla="val 4352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un 4"/>
          <p:cNvSpPr/>
          <p:nvPr/>
        </p:nvSpPr>
        <p:spPr>
          <a:xfrm>
            <a:off x="143934" y="177800"/>
            <a:ext cx="939800" cy="7620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148168" y="5926667"/>
            <a:ext cx="939800" cy="7620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10989734" y="5926667"/>
            <a:ext cx="939800" cy="7620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11036301" y="169334"/>
            <a:ext cx="939800" cy="7620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651903" y="739775"/>
            <a:ext cx="3019220" cy="97155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cs typeface="+mj-cs"/>
              </a:rPr>
              <a:t>একক কাজ </a:t>
            </a:r>
            <a:endParaRPr lang="en-US" sz="3200" dirty="0"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47874" y="2019300"/>
            <a:ext cx="8086725" cy="13430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من اول الرسول ؟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924050" y="3876675"/>
            <a:ext cx="8357702" cy="16478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نوح عليه السلام هو اول الرسول -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727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056533" cy="6858000"/>
          </a:xfrm>
          <a:prstGeom prst="frame">
            <a:avLst>
              <a:gd name="adj1" fmla="val 4352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un 4"/>
          <p:cNvSpPr/>
          <p:nvPr/>
        </p:nvSpPr>
        <p:spPr>
          <a:xfrm>
            <a:off x="143934" y="177800"/>
            <a:ext cx="939800" cy="7620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148168" y="5926667"/>
            <a:ext cx="939800" cy="7620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10989734" y="5926667"/>
            <a:ext cx="939800" cy="7620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11036301" y="169334"/>
            <a:ext cx="939800" cy="7620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461403" y="397934"/>
            <a:ext cx="3171825" cy="82973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cs typeface="+mj-cs"/>
              </a:rPr>
              <a:t>জোড়ায়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কাজ</a:t>
            </a:r>
            <a:endParaRPr lang="en-US" sz="2800" dirty="0"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7867" y="3230033"/>
            <a:ext cx="11472333" cy="27051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الجواب:  اسم ثلاثة من الرسول قبل محمد (ص)  (ا) نوح عليه السلام  (ب) موسي عليه السلام (ج) عيسي عليه السلام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4176709" y="1625603"/>
            <a:ext cx="6100763" cy="143827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س: اسم ثلاثه من الرسول قبل محمد (ص)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847725" y="1647825"/>
            <a:ext cx="2362200" cy="10572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cs typeface="+mj-cs"/>
              </a:rPr>
              <a:t>ক” </a:t>
            </a:r>
            <a:r>
              <a:rPr lang="en-US" sz="2800" dirty="0" err="1" smtClean="0">
                <a:cs typeface="+mj-cs"/>
              </a:rPr>
              <a:t>দল</a:t>
            </a:r>
            <a:r>
              <a:rPr lang="en-US" sz="2800" dirty="0" smtClean="0">
                <a:cs typeface="+mj-cs"/>
              </a:rPr>
              <a:t> </a:t>
            </a:r>
            <a:endParaRPr lang="en-US" sz="28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9472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25108" y="679937"/>
            <a:ext cx="3305907" cy="123092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cs typeface="+mj-cs"/>
              </a:rPr>
              <a:t>বোর্ডের কাজ </a:t>
            </a:r>
            <a:endParaRPr lang="en-US" sz="2800" dirty="0">
              <a:cs typeface="+mj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62708" y="2180492"/>
            <a:ext cx="11019692" cy="1746739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cs typeface="+mj-cs"/>
              </a:rPr>
              <a:t>নছে উল্লেখিত  নতুন শব্দগুলোর তাহকিক বোর্ডে করে দেওয়া যেতে পারে। </a:t>
            </a:r>
            <a:endParaRPr lang="en-US" sz="2800" dirty="0">
              <a:cs typeface="+mj-cs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051323" cy="6858000"/>
          </a:xfrm>
          <a:prstGeom prst="frame">
            <a:avLst>
              <a:gd name="adj1" fmla="val 5833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3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056533" cy="6858000"/>
          </a:xfrm>
          <a:prstGeom prst="frame">
            <a:avLst>
              <a:gd name="adj1" fmla="val 4352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un 4"/>
          <p:cNvSpPr/>
          <p:nvPr/>
        </p:nvSpPr>
        <p:spPr>
          <a:xfrm>
            <a:off x="143934" y="177800"/>
            <a:ext cx="939800" cy="7620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" name="Sun 5"/>
          <p:cNvSpPr/>
          <p:nvPr/>
        </p:nvSpPr>
        <p:spPr>
          <a:xfrm>
            <a:off x="148168" y="5926667"/>
            <a:ext cx="939800" cy="7620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7" name="Sun 6"/>
          <p:cNvSpPr/>
          <p:nvPr/>
        </p:nvSpPr>
        <p:spPr>
          <a:xfrm>
            <a:off x="10989734" y="5926667"/>
            <a:ext cx="939800" cy="7620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" name="Sun 7"/>
          <p:cNvSpPr/>
          <p:nvPr/>
        </p:nvSpPr>
        <p:spPr>
          <a:xfrm>
            <a:off x="11036301" y="169334"/>
            <a:ext cx="939800" cy="7620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" name="Rectangle 8"/>
          <p:cNvSpPr/>
          <p:nvPr/>
        </p:nvSpPr>
        <p:spPr>
          <a:xfrm>
            <a:off x="4167186" y="778934"/>
            <a:ext cx="3171825" cy="124989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cs typeface="+mj-cs"/>
              </a:rPr>
              <a:t>জোড়ায়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কাজ</a:t>
            </a:r>
            <a:endParaRPr lang="en-US" sz="2800" dirty="0"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4467" y="2505074"/>
            <a:ext cx="7882466" cy="39465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صيغة= واحد مذكر غاءب</a:t>
            </a:r>
          </a:p>
          <a:p>
            <a:pPr algn="ctr"/>
            <a:r>
              <a:rPr lang="ar-SA" sz="2800" dirty="0" smtClean="0"/>
              <a:t>يحث: مضارع معروف</a:t>
            </a:r>
          </a:p>
          <a:p>
            <a:pPr algn="ctr"/>
            <a:r>
              <a:rPr lang="ar-SA" sz="2800" dirty="0" smtClean="0"/>
              <a:t>باب: افتعال</a:t>
            </a:r>
          </a:p>
          <a:p>
            <a:pPr algn="ctr"/>
            <a:r>
              <a:rPr lang="ar-SA" sz="2800" dirty="0" smtClean="0"/>
              <a:t>مصدر: الابتغاء </a:t>
            </a:r>
          </a:p>
          <a:p>
            <a:pPr algn="ctr"/>
            <a:r>
              <a:rPr lang="ar-SA" sz="2800" dirty="0" smtClean="0"/>
              <a:t>ماده: ب – غ – ء </a:t>
            </a:r>
          </a:p>
          <a:p>
            <a:pPr algn="ctr"/>
            <a:r>
              <a:rPr lang="ar-SA" sz="2800" dirty="0" smtClean="0"/>
              <a:t>جنس: مهموز لام</a:t>
            </a:r>
          </a:p>
          <a:p>
            <a:pPr algn="ctr"/>
            <a:r>
              <a:rPr lang="ar-SA" sz="2800" dirty="0" smtClean="0"/>
              <a:t>معني:   </a:t>
            </a:r>
            <a:r>
              <a:rPr lang="en-US" sz="2800" dirty="0" err="1" smtClean="0">
                <a:cs typeface="+mj-cs"/>
              </a:rPr>
              <a:t>সে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খোজ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করে</a:t>
            </a:r>
            <a:r>
              <a:rPr lang="en-US" sz="2800" dirty="0" smtClean="0">
                <a:cs typeface="+mj-cs"/>
              </a:rPr>
              <a:t>। </a:t>
            </a:r>
            <a:endParaRPr lang="en-US" sz="2800" dirty="0"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96842" y="778934"/>
            <a:ext cx="2439459" cy="14954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cs typeface="+mj-cs"/>
              </a:rPr>
              <a:t>তাহকিক কর।</a:t>
            </a:r>
            <a:endParaRPr lang="en-US" sz="2800" dirty="0"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66742" y="2409825"/>
            <a:ext cx="2439459" cy="14954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يبتغ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857250" y="1526646"/>
            <a:ext cx="2381250" cy="88317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cs typeface="+mj-cs"/>
              </a:rPr>
              <a:t>খ”   </a:t>
            </a:r>
            <a:r>
              <a:rPr lang="en-US" sz="2800" dirty="0" err="1" smtClean="0">
                <a:cs typeface="+mj-cs"/>
              </a:rPr>
              <a:t>দল</a:t>
            </a:r>
            <a:endParaRPr lang="en-US" sz="28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9354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056533" cy="6858000"/>
          </a:xfrm>
          <a:prstGeom prst="frame">
            <a:avLst>
              <a:gd name="adj1" fmla="val 4352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un 4"/>
          <p:cNvSpPr/>
          <p:nvPr/>
        </p:nvSpPr>
        <p:spPr>
          <a:xfrm>
            <a:off x="143934" y="177800"/>
            <a:ext cx="939800" cy="762000"/>
          </a:xfrm>
          <a:prstGeom prst="su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148168" y="5926667"/>
            <a:ext cx="939800" cy="762000"/>
          </a:xfrm>
          <a:prstGeom prst="su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10989734" y="5926667"/>
            <a:ext cx="939800" cy="762000"/>
          </a:xfrm>
          <a:prstGeom prst="su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11036301" y="169334"/>
            <a:ext cx="939800" cy="762000"/>
          </a:xfrm>
          <a:prstGeom prst="su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314450" y="1409700"/>
            <a:ext cx="9675284" cy="127635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cs typeface="+mj-cs"/>
              </a:rPr>
              <a:t>প্রঃ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উল্লেখিত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গল্পে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রাসুল</a:t>
            </a:r>
            <a:r>
              <a:rPr lang="en-US" sz="2800" dirty="0" smtClean="0">
                <a:cs typeface="+mj-cs"/>
              </a:rPr>
              <a:t> (</a:t>
            </a:r>
            <a:r>
              <a:rPr lang="en-US" sz="2800" dirty="0" err="1" smtClean="0">
                <a:cs typeface="+mj-cs"/>
              </a:rPr>
              <a:t>সঃ</a:t>
            </a:r>
            <a:r>
              <a:rPr lang="en-US" sz="2800" dirty="0" smtClean="0">
                <a:cs typeface="+mj-cs"/>
              </a:rPr>
              <a:t>) </a:t>
            </a:r>
            <a:r>
              <a:rPr lang="en-US" sz="2800" dirty="0" err="1" smtClean="0">
                <a:cs typeface="+mj-cs"/>
              </a:rPr>
              <a:t>এর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আগে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কতজন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নবি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আগমনের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কথা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বলা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হয়েছে</a:t>
            </a:r>
            <a:r>
              <a:rPr lang="en-US" sz="2800" dirty="0" smtClean="0">
                <a:cs typeface="+mj-cs"/>
              </a:rPr>
              <a:t>?</a:t>
            </a:r>
            <a:endParaRPr lang="en-US" sz="2800" dirty="0"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2025" y="3190875"/>
            <a:ext cx="1685925" cy="127635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আবার</a:t>
            </a:r>
            <a:r>
              <a:rPr lang="en-US" dirty="0" smtClean="0"/>
              <a:t> </a:t>
            </a:r>
            <a:r>
              <a:rPr lang="en-US" dirty="0" err="1" smtClean="0"/>
              <a:t>চেষ্টা</a:t>
            </a:r>
            <a:r>
              <a:rPr lang="en-US" dirty="0" smtClean="0"/>
              <a:t>  </a:t>
            </a:r>
            <a:r>
              <a:rPr lang="en-US" dirty="0" err="1" smtClean="0"/>
              <a:t>কর</a:t>
            </a:r>
            <a:r>
              <a:rPr lang="en-US" dirty="0" smtClean="0"/>
              <a:t>।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328179" y="3227917"/>
            <a:ext cx="2901421" cy="127635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উত্তর</a:t>
            </a:r>
            <a:r>
              <a:rPr lang="en-US" dirty="0" smtClean="0"/>
              <a:t> </a:t>
            </a:r>
            <a:r>
              <a:rPr lang="en-US" dirty="0" err="1" smtClean="0"/>
              <a:t>সঠিক</a:t>
            </a:r>
            <a:r>
              <a:rPr lang="en-US" dirty="0" smtClean="0"/>
              <a:t> </a:t>
            </a:r>
            <a:r>
              <a:rPr lang="en-US" dirty="0" err="1" smtClean="0"/>
              <a:t>হয়েছে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661930" y="4710642"/>
            <a:ext cx="1685925" cy="127635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৫ </a:t>
            </a:r>
            <a:r>
              <a:rPr lang="en-US" dirty="0" err="1" smtClean="0"/>
              <a:t>জন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701771" y="4690534"/>
            <a:ext cx="1685925" cy="127635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৩ </a:t>
            </a:r>
            <a:r>
              <a:rPr lang="en-US" dirty="0" err="1" smtClean="0"/>
              <a:t>জন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065463" y="4650317"/>
            <a:ext cx="1685925" cy="127635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৪ </a:t>
            </a:r>
            <a:r>
              <a:rPr lang="en-US" dirty="0" err="1" smtClean="0"/>
              <a:t>জন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29734" y="4650317"/>
            <a:ext cx="1685925" cy="127635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২ </a:t>
            </a:r>
            <a:r>
              <a:rPr lang="en-US" dirty="0" err="1" smtClean="0"/>
              <a:t>জন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986742" y="3169708"/>
            <a:ext cx="1685925" cy="127635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আবার</a:t>
            </a:r>
            <a:r>
              <a:rPr lang="en-US" dirty="0" smtClean="0"/>
              <a:t> </a:t>
            </a:r>
            <a:r>
              <a:rPr lang="en-US" dirty="0" err="1" smtClean="0"/>
              <a:t>চেষ্টা</a:t>
            </a:r>
            <a:r>
              <a:rPr lang="en-US" dirty="0" smtClean="0"/>
              <a:t>  </a:t>
            </a:r>
            <a:r>
              <a:rPr lang="en-US" dirty="0" err="1" smtClean="0"/>
              <a:t>কর</a:t>
            </a:r>
            <a:r>
              <a:rPr lang="en-US" dirty="0" smtClean="0"/>
              <a:t>।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949931" y="3163846"/>
            <a:ext cx="1685925" cy="127635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আবার</a:t>
            </a:r>
            <a:r>
              <a:rPr lang="en-US" dirty="0" smtClean="0"/>
              <a:t> </a:t>
            </a:r>
            <a:r>
              <a:rPr lang="en-US" dirty="0" err="1" smtClean="0"/>
              <a:t>চেষ্টা</a:t>
            </a:r>
            <a:r>
              <a:rPr lang="en-US" dirty="0" smtClean="0"/>
              <a:t>  </a:t>
            </a:r>
            <a:r>
              <a:rPr lang="en-US" dirty="0" err="1" smtClean="0"/>
              <a:t>কর</a:t>
            </a:r>
            <a:r>
              <a:rPr lang="en-US" dirty="0" smtClean="0"/>
              <a:t>। </a:t>
            </a:r>
            <a:endParaRPr lang="en-US" dirty="0"/>
          </a:p>
        </p:txBody>
      </p:sp>
      <p:sp>
        <p:nvSpPr>
          <p:cNvPr id="3" name="Flowchart: Summing Junction 2"/>
          <p:cNvSpPr/>
          <p:nvPr/>
        </p:nvSpPr>
        <p:spPr>
          <a:xfrm>
            <a:off x="1373017" y="5288492"/>
            <a:ext cx="666750" cy="433916"/>
          </a:xfrm>
          <a:prstGeom prst="flowChartSummingJunction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Summing Junction 18"/>
          <p:cNvSpPr/>
          <p:nvPr/>
        </p:nvSpPr>
        <p:spPr>
          <a:xfrm>
            <a:off x="3630909" y="5274898"/>
            <a:ext cx="666750" cy="433916"/>
          </a:xfrm>
          <a:prstGeom prst="flowChartSummingJunction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Summing Junction 19"/>
          <p:cNvSpPr/>
          <p:nvPr/>
        </p:nvSpPr>
        <p:spPr>
          <a:xfrm>
            <a:off x="9000872" y="5491856"/>
            <a:ext cx="666750" cy="433916"/>
          </a:xfrm>
          <a:prstGeom prst="flowChartSummingJunction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-Shape 20"/>
          <p:cNvSpPr/>
          <p:nvPr/>
        </p:nvSpPr>
        <p:spPr>
          <a:xfrm rot="18859035">
            <a:off x="5832687" y="4523401"/>
            <a:ext cx="1605264" cy="973015"/>
          </a:xfrm>
          <a:prstGeom prst="corner">
            <a:avLst>
              <a:gd name="adj1" fmla="val 27831"/>
              <a:gd name="adj2" fmla="val 3041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780733" y="337692"/>
            <a:ext cx="2860488" cy="85936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cs typeface="+mj-cs"/>
              </a:rPr>
              <a:t>মূল্যায়ন </a:t>
            </a:r>
            <a:endParaRPr lang="en-US" sz="36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0022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7" grpId="0" animBg="1"/>
      <p:bldP spid="18" grpId="0" animBg="1"/>
      <p:bldP spid="3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056533" cy="6858000"/>
          </a:xfrm>
          <a:prstGeom prst="frame">
            <a:avLst>
              <a:gd name="adj1" fmla="val 4352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un 4"/>
          <p:cNvSpPr/>
          <p:nvPr/>
        </p:nvSpPr>
        <p:spPr>
          <a:xfrm>
            <a:off x="143934" y="177800"/>
            <a:ext cx="939800" cy="7620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148168" y="5926667"/>
            <a:ext cx="939800" cy="7620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10989734" y="5926667"/>
            <a:ext cx="939800" cy="7620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11036301" y="169334"/>
            <a:ext cx="939800" cy="7620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4360985" y="715107"/>
            <a:ext cx="3880338" cy="1453662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cs typeface="+mj-cs"/>
              </a:rPr>
              <a:t>বাড়ির কাজ </a:t>
            </a:r>
            <a:endParaRPr lang="en-US" sz="2800" dirty="0">
              <a:cs typeface="+mj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19908" y="2438399"/>
            <a:ext cx="10562492" cy="2074985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cs typeface="+mj-cs"/>
              </a:rPr>
              <a:t>আজকের আলোচনায় বলা হয়েছে “ আল্লাহ আমাদের উপাস্য” কথাটির ব্যাখ্যা লিখে নিয়ে আসবে। পাঠ্য বইয়ের আলোকে। </a:t>
            </a:r>
            <a:endParaRPr lang="en-US" sz="28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3789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Frame 1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4124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" name="Picture 2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596" y="293078"/>
              <a:ext cx="793927" cy="785446"/>
            </a:xfrm>
            <a:prstGeom prst="rect">
              <a:avLst/>
            </a:prstGeom>
            <a:ln w="88900" cap="sq" cmpd="thickThin">
              <a:noFill/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" name="Picture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1104996" y="293078"/>
              <a:ext cx="793927" cy="785446"/>
            </a:xfrm>
            <a:prstGeom prst="rect">
              <a:avLst/>
            </a:prstGeom>
            <a:ln w="88900" cap="sq" cmpd="thickThin">
              <a:noFill/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5" name="Picture 4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97257">
              <a:off x="11058122" y="5802925"/>
              <a:ext cx="793927" cy="785446"/>
            </a:xfrm>
            <a:prstGeom prst="rect">
              <a:avLst/>
            </a:prstGeom>
            <a:ln w="88900" cap="sq" cmpd="thickThin">
              <a:noFill/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6" name="Picture 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28381">
              <a:off x="284595" y="5802924"/>
              <a:ext cx="793927" cy="785446"/>
            </a:xfrm>
            <a:prstGeom prst="rect">
              <a:avLst/>
            </a:prstGeom>
            <a:ln w="88900" cap="sq" cmpd="thickThin">
              <a:noFill/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8" name="Rectangle 7"/>
          <p:cNvSpPr/>
          <p:nvPr/>
        </p:nvSpPr>
        <p:spPr>
          <a:xfrm>
            <a:off x="1008074" y="1480146"/>
            <a:ext cx="10325622" cy="309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bn-IN" sz="344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সমাপ্ত</a:t>
            </a:r>
            <a:r>
              <a:rPr lang="bn-IN" sz="23900" dirty="0">
                <a:solidFill>
                  <a:srgbClr val="FFFF00"/>
                </a:solidFill>
              </a:rPr>
              <a:t> </a:t>
            </a:r>
            <a:endParaRPr lang="en-US" sz="239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04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4458" y="0"/>
            <a:ext cx="11901949" cy="6858000"/>
            <a:chOff x="132735" y="1"/>
            <a:chExt cx="11901949" cy="6858000"/>
          </a:xfrm>
        </p:grpSpPr>
        <p:sp>
          <p:nvSpPr>
            <p:cNvPr id="4" name="Oval 3"/>
            <p:cNvSpPr/>
            <p:nvPr/>
          </p:nvSpPr>
          <p:spPr>
            <a:xfrm>
              <a:off x="1263191" y="2813538"/>
              <a:ext cx="3843394" cy="305835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মোঃ মোস্তাফিজুর রহমান</a:t>
              </a:r>
              <a:endParaRPr lang="bn-BD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সহকারি </a:t>
              </a:r>
              <a:r>
                <a:rPr lang="bn-IN" sz="24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প্রধান</a:t>
              </a:r>
            </a:p>
            <a:p>
              <a:pPr algn="ctr"/>
              <a:r>
                <a:rPr lang="bn-IN" sz="2400" dirty="0">
                  <a:solidFill>
                    <a:srgbClr val="92D050"/>
                  </a:solidFill>
                  <a:latin typeface="NikoshBAN" pitchFamily="2" charset="0"/>
                  <a:cs typeface="NikoshBAN" pitchFamily="2" charset="0"/>
                </a:rPr>
                <a:t>কাদপুর ও নারায়নপুর দাখিল মাদ্রাসা </a:t>
              </a:r>
              <a:endParaRPr lang="en-US" sz="2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4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IN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পোরশা , নওগাঁ </a:t>
              </a:r>
            </a:p>
            <a:p>
              <a:pPr algn="ctr"/>
              <a:r>
                <a:rPr lang="bn-IN" sz="24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মোবাঃ </a:t>
              </a:r>
              <a:r>
                <a:rPr lang="bn-IN" sz="24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০১৭১৮৮৪৪৫৮৩</a:t>
              </a:r>
              <a:r>
                <a:rPr lang="en-US" sz="24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endParaRPr lang="bn-BD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982683" y="647177"/>
              <a:ext cx="4645218" cy="5310545"/>
              <a:chOff x="-11691" y="13855"/>
              <a:chExt cx="9072564" cy="6858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-11691" y="13855"/>
                <a:ext cx="9072564" cy="6858000"/>
              </a:xfrm>
              <a:prstGeom prst="rect">
                <a:avLst/>
              </a:prstGeom>
              <a:noFill/>
              <a:ln w="1936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24691" y="124686"/>
                <a:ext cx="8797638" cy="6636329"/>
              </a:xfrm>
              <a:prstGeom prst="rect">
                <a:avLst/>
              </a:prstGeom>
              <a:noFill/>
              <a:ln w="142875">
                <a:solidFill>
                  <a:srgbClr val="00B0F0"/>
                </a:solidFill>
              </a:ln>
              <a:effectLst>
                <a:reflection endPos="0" dist="50800" dir="5400000" sy="-100000" algn="bl" rotWithShape="0"/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aphicFrame>
          <p:nvGraphicFramePr>
            <p:cNvPr id="8" name="Diagram 7"/>
            <p:cNvGraphicFramePr/>
            <p:nvPr>
              <p:extLst/>
            </p:nvPr>
          </p:nvGraphicFramePr>
          <p:xfrm>
            <a:off x="1287988" y="685053"/>
            <a:ext cx="3012459" cy="284608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7564" y="857393"/>
              <a:ext cx="4527755" cy="5014499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6587564" y="4599965"/>
              <a:ext cx="4527755" cy="130989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৭</a:t>
              </a:r>
              <a:r>
                <a:rPr lang="bn-BD" dirty="0" smtClean="0">
                  <a:solidFill>
                    <a:schemeClr val="tx1"/>
                  </a:solidFill>
                </a:rPr>
                <a:t>ম </a:t>
              </a:r>
              <a:r>
                <a:rPr lang="bn-BD" dirty="0">
                  <a:solidFill>
                    <a:schemeClr val="tx1"/>
                  </a:solidFill>
                </a:rPr>
                <a:t>শ্রেনি আরবি </a:t>
              </a:r>
              <a:r>
                <a:rPr lang="bn-BD" dirty="0" smtClean="0">
                  <a:solidFill>
                    <a:schemeClr val="tx1"/>
                  </a:solidFill>
                </a:rPr>
                <a:t>সাহিত</a:t>
              </a:r>
              <a:r>
                <a:rPr lang="ar-SA" dirty="0" smtClean="0">
                  <a:solidFill>
                    <a:schemeClr val="tx1"/>
                  </a:solidFill>
                </a:rPr>
                <a:t> الاسلام دين التوحيد والنصيحة      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ar-SA" dirty="0" smtClean="0">
                  <a:solidFill>
                    <a:schemeClr val="tx1"/>
                  </a:solidFill>
                </a:rPr>
                <a:t>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6376136" y="628946"/>
              <a:ext cx="4812676" cy="5406256"/>
              <a:chOff x="-11691" y="13855"/>
              <a:chExt cx="9072564" cy="68580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-11691" y="13855"/>
                <a:ext cx="9072564" cy="6858000"/>
              </a:xfrm>
              <a:prstGeom prst="rect">
                <a:avLst/>
              </a:prstGeom>
              <a:noFill/>
              <a:ln w="1936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4691" y="124686"/>
                <a:ext cx="8797638" cy="6636329"/>
              </a:xfrm>
              <a:prstGeom prst="rect">
                <a:avLst/>
              </a:prstGeom>
              <a:noFill/>
              <a:ln w="142875">
                <a:solidFill>
                  <a:srgbClr val="00B0F0"/>
                </a:solidFill>
              </a:ln>
              <a:effectLst>
                <a:reflection endPos="0" dist="50800" dir="5400000" sy="-100000" algn="bl" rotWithShape="0"/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61688" y="429513"/>
              <a:ext cx="11104285" cy="6000784"/>
              <a:chOff x="-11691" y="13855"/>
              <a:chExt cx="8934021" cy="68580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-11691" y="13855"/>
                <a:ext cx="8934021" cy="6858000"/>
              </a:xfrm>
              <a:prstGeom prst="rect">
                <a:avLst/>
              </a:prstGeom>
              <a:noFill/>
              <a:ln w="1936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4692" y="33265"/>
                <a:ext cx="8797638" cy="6636329"/>
              </a:xfrm>
              <a:prstGeom prst="rect">
                <a:avLst/>
              </a:prstGeom>
              <a:noFill/>
              <a:ln w="142875">
                <a:solidFill>
                  <a:srgbClr val="00B0F0"/>
                </a:solidFill>
              </a:ln>
              <a:effectLst>
                <a:reflection endPos="0" dist="50800" dir="5400000" sy="-100000" algn="bl" rotWithShape="0"/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pic>
          <p:nvPicPr>
            <p:cNvPr id="17" name="Picture 16" descr="gfgfhghgjhgjghjh.gi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0102" y="470198"/>
              <a:ext cx="1693833" cy="2471333"/>
            </a:xfrm>
            <a:prstGeom prst="rect">
              <a:avLst/>
            </a:prstGeom>
          </p:spPr>
        </p:pic>
        <p:pic>
          <p:nvPicPr>
            <p:cNvPr id="18" name="Picture 17" descr="gfgfhghgjhgjghjh.gi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30366" y="733000"/>
              <a:ext cx="1693833" cy="2251451"/>
            </a:xfrm>
            <a:prstGeom prst="rect">
              <a:avLst/>
            </a:prstGeom>
          </p:spPr>
        </p:pic>
        <p:sp>
          <p:nvSpPr>
            <p:cNvPr id="19" name="Frame 18"/>
            <p:cNvSpPr/>
            <p:nvPr/>
          </p:nvSpPr>
          <p:spPr>
            <a:xfrm>
              <a:off x="132735" y="1"/>
              <a:ext cx="11901949" cy="6858000"/>
            </a:xfrm>
            <a:prstGeom prst="frame">
              <a:avLst>
                <a:gd name="adj1" fmla="val 4167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9788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35667" y="4665133"/>
            <a:ext cx="8966200" cy="1473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cs typeface="+mj-cs"/>
              </a:rPr>
              <a:t>আ</a:t>
            </a:r>
            <a:r>
              <a:rPr lang="en-US" sz="2800" dirty="0" err="1" smtClean="0">
                <a:solidFill>
                  <a:schemeClr val="tx1"/>
                </a:solidFill>
                <a:cs typeface="+mj-cs"/>
              </a:rPr>
              <a:t>জকের</a:t>
            </a:r>
            <a:r>
              <a:rPr lang="en-US" sz="2800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cs typeface="+mj-cs"/>
              </a:rPr>
              <a:t>পাঠ</a:t>
            </a:r>
            <a:r>
              <a:rPr lang="en-US" sz="2800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cs typeface="+mj-cs"/>
              </a:rPr>
              <a:t>তাওহিদ</a:t>
            </a:r>
            <a:r>
              <a:rPr lang="en-US" sz="2800" dirty="0" smtClean="0">
                <a:solidFill>
                  <a:schemeClr val="tx1"/>
                </a:solidFill>
                <a:cs typeface="+mj-cs"/>
              </a:rPr>
              <a:t>  </a:t>
            </a:r>
            <a:r>
              <a:rPr lang="bn-BD" sz="2800" dirty="0" smtClean="0">
                <a:solidFill>
                  <a:schemeClr val="tx1"/>
                </a:solidFill>
                <a:cs typeface="+mj-cs"/>
              </a:rPr>
              <a:t>একত্ব</a:t>
            </a:r>
            <a:r>
              <a:rPr lang="en-US" sz="2800" dirty="0" err="1" smtClean="0">
                <a:solidFill>
                  <a:schemeClr val="tx1"/>
                </a:solidFill>
                <a:cs typeface="+mj-cs"/>
              </a:rPr>
              <a:t>বাদ</a:t>
            </a:r>
            <a:r>
              <a:rPr lang="en-US" sz="2800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cs typeface="+mj-cs"/>
              </a:rPr>
              <a:t>নছিহত</a:t>
            </a:r>
            <a:r>
              <a:rPr lang="en-US" sz="2800" dirty="0" smtClean="0">
                <a:solidFill>
                  <a:schemeClr val="tx1"/>
                </a:solidFill>
                <a:cs typeface="+mj-cs"/>
              </a:rPr>
              <a:t>। </a:t>
            </a:r>
            <a:r>
              <a:rPr lang="bn-BD" sz="2800" dirty="0" smtClean="0">
                <a:solidFill>
                  <a:schemeClr val="tx1"/>
                </a:solidFill>
                <a:cs typeface="+mj-cs"/>
              </a:rPr>
              <a:t> </a:t>
            </a:r>
            <a:endParaRPr lang="en-US" sz="28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056533" cy="6858000"/>
          </a:xfrm>
          <a:prstGeom prst="frame">
            <a:avLst>
              <a:gd name="adj1" fmla="val 4352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747" y="422031"/>
            <a:ext cx="6614746" cy="424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1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056533" cy="6858000"/>
          </a:xfrm>
          <a:prstGeom prst="frame">
            <a:avLst>
              <a:gd name="adj1" fmla="val 4352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un 4"/>
          <p:cNvSpPr/>
          <p:nvPr/>
        </p:nvSpPr>
        <p:spPr>
          <a:xfrm>
            <a:off x="143934" y="177800"/>
            <a:ext cx="939800" cy="7620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148168" y="5926667"/>
            <a:ext cx="939800" cy="7620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10989734" y="5926667"/>
            <a:ext cx="939800" cy="7620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11036301" y="169334"/>
            <a:ext cx="939800" cy="7620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orizontal Scroll 1"/>
          <p:cNvSpPr/>
          <p:nvPr/>
        </p:nvSpPr>
        <p:spPr>
          <a:xfrm>
            <a:off x="4630208" y="931334"/>
            <a:ext cx="3522134" cy="1286933"/>
          </a:xfrm>
          <a:prstGeom prst="horizontalScroll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53000">
                <a:schemeClr val="accent1">
                  <a:lumMod val="45000"/>
                  <a:lumOff val="55000"/>
                </a:schemeClr>
              </a:gs>
              <a:gs pos="88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শিক্ষন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ফল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1266825" y="2305050"/>
            <a:ext cx="9629775" cy="3495675"/>
          </a:xfrm>
          <a:prstGeom prst="verticalScroll">
            <a:avLst>
              <a:gd name="adj" fmla="val 25000"/>
            </a:avLst>
          </a:prstGeom>
          <a:solidFill>
            <a:schemeClr val="accent6">
              <a:alpha val="60000"/>
            </a:schemeClr>
          </a:solidFill>
          <a:ln w="12700">
            <a:solidFill>
              <a:schemeClr val="accent6">
                <a:alpha val="9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</a:rPr>
              <a:t>১।  নতুন নতুন শব্দের অর্থ  লিখতে পারবে।</a:t>
            </a:r>
          </a:p>
          <a:p>
            <a:endParaRPr lang="bn-BD" dirty="0">
              <a:solidFill>
                <a:schemeClr val="tx1"/>
              </a:solidFill>
            </a:endParaRPr>
          </a:p>
          <a:p>
            <a:r>
              <a:rPr lang="bn-BD" dirty="0" smtClean="0">
                <a:solidFill>
                  <a:schemeClr val="tx1"/>
                </a:solidFill>
              </a:rPr>
              <a:t>২। সর্ব প্রথম রাসুল কে বলতে পারবে।</a:t>
            </a:r>
          </a:p>
          <a:p>
            <a:endParaRPr lang="bn-BD" dirty="0" smtClean="0">
              <a:solidFill>
                <a:schemeClr val="tx1"/>
              </a:solidFill>
            </a:endParaRPr>
          </a:p>
          <a:p>
            <a:r>
              <a:rPr lang="bn-BD" dirty="0" smtClean="0">
                <a:solidFill>
                  <a:schemeClr val="tx1"/>
                </a:solidFill>
              </a:rPr>
              <a:t>৩। বিভিন্ন সম্প্রদায়কে ইসলামের ক্ষেত্রে কেমন পাওয়া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যায়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BD" dirty="0" smtClean="0">
                <a:solidFill>
                  <a:schemeClr val="tx1"/>
                </a:solidFill>
              </a:rPr>
              <a:t> তা ব্যাখ্যা করতে পারবে।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4008329" cy="3482236"/>
          </a:xfrm>
          <a:prstGeom prst="halfFrame">
            <a:avLst>
              <a:gd name="adj1" fmla="val 5951"/>
              <a:gd name="adj2" fmla="val 6411"/>
            </a:avLst>
          </a:prstGeom>
          <a:gradFill flip="none" rotWithShape="1">
            <a:gsLst>
              <a:gs pos="15000">
                <a:schemeClr val="accent4">
                  <a:lumMod val="50000"/>
                </a:schemeClr>
              </a:gs>
              <a:gs pos="63000">
                <a:srgbClr val="00B050">
                  <a:shade val="67500"/>
                  <a:satMod val="115000"/>
                </a:srgbClr>
              </a:gs>
              <a:gs pos="96000">
                <a:schemeClr val="accent4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0800000">
            <a:off x="8183671" y="3375764"/>
            <a:ext cx="4008329" cy="3482236"/>
          </a:xfrm>
          <a:prstGeom prst="halfFrame">
            <a:avLst>
              <a:gd name="adj1" fmla="val 5491"/>
              <a:gd name="adj2" fmla="val 7793"/>
            </a:avLst>
          </a:prstGeom>
          <a:gradFill flip="none" rotWithShape="1">
            <a:gsLst>
              <a:gs pos="15000">
                <a:schemeClr val="accent4">
                  <a:lumMod val="50000"/>
                </a:schemeClr>
              </a:gs>
              <a:gs pos="63000">
                <a:srgbClr val="00B050">
                  <a:shade val="67500"/>
                  <a:satMod val="115000"/>
                </a:srgbClr>
              </a:gs>
              <a:gs pos="96000">
                <a:schemeClr val="accent4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5400000">
            <a:off x="8446718" y="263047"/>
            <a:ext cx="4008329" cy="3482236"/>
          </a:xfrm>
          <a:prstGeom prst="halfFrame">
            <a:avLst>
              <a:gd name="adj1" fmla="val 7794"/>
              <a:gd name="adj2" fmla="val 5950"/>
            </a:avLst>
          </a:prstGeom>
          <a:gradFill flip="none" rotWithShape="1">
            <a:gsLst>
              <a:gs pos="15000">
                <a:schemeClr val="accent4">
                  <a:lumMod val="50000"/>
                </a:schemeClr>
              </a:gs>
              <a:gs pos="63000">
                <a:srgbClr val="00B050">
                  <a:shade val="67500"/>
                  <a:satMod val="115000"/>
                </a:srgbClr>
              </a:gs>
              <a:gs pos="96000">
                <a:schemeClr val="accent4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6200000">
            <a:off x="-263046" y="3112717"/>
            <a:ext cx="4008329" cy="3482236"/>
          </a:xfrm>
          <a:prstGeom prst="halfFrame">
            <a:avLst>
              <a:gd name="adj1" fmla="val 6412"/>
              <a:gd name="adj2" fmla="val 5490"/>
            </a:avLst>
          </a:prstGeom>
          <a:gradFill flip="none" rotWithShape="1">
            <a:gsLst>
              <a:gs pos="15000">
                <a:schemeClr val="accent4">
                  <a:lumMod val="50000"/>
                </a:schemeClr>
              </a:gs>
              <a:gs pos="63000">
                <a:srgbClr val="00B050">
                  <a:shade val="67500"/>
                  <a:satMod val="115000"/>
                </a:srgbClr>
              </a:gs>
              <a:gs pos="96000">
                <a:schemeClr val="accent4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2172222" y="788096"/>
            <a:ext cx="2362200" cy="990600"/>
          </a:xfrm>
          <a:prstGeom prst="frame">
            <a:avLst>
              <a:gd name="adj1" fmla="val 11101"/>
            </a:avLst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আদর্শ পাঠ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3" y="2004165"/>
            <a:ext cx="4648200" cy="346645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9643" y="2107983"/>
            <a:ext cx="5434149" cy="33626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Rectangle 1"/>
          <p:cNvSpPr/>
          <p:nvPr/>
        </p:nvSpPr>
        <p:spPr>
          <a:xfrm>
            <a:off x="7514542" y="663879"/>
            <a:ext cx="2368493" cy="97703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সরব পাঠ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7484778" y="647499"/>
            <a:ext cx="2368493" cy="977032"/>
          </a:xfrm>
          <a:prstGeom prst="fram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57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056533" cy="6858000"/>
          </a:xfrm>
          <a:prstGeom prst="frame">
            <a:avLst>
              <a:gd name="adj1" fmla="val 4352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un 4"/>
          <p:cNvSpPr/>
          <p:nvPr/>
        </p:nvSpPr>
        <p:spPr>
          <a:xfrm>
            <a:off x="143934" y="177800"/>
            <a:ext cx="939800" cy="7620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148168" y="5926667"/>
            <a:ext cx="939800" cy="7620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10989734" y="5926667"/>
            <a:ext cx="939800" cy="7620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11036301" y="169334"/>
            <a:ext cx="939800" cy="7620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91821" y="4136893"/>
            <a:ext cx="7351712" cy="96109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بعث الله به الرسول جميعا 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2177519" y="746126"/>
            <a:ext cx="7466014" cy="101255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الاسلام دين التوحيد لا اله الا الله محمد رسول الله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381000" y="1924711"/>
            <a:ext cx="11319933" cy="19124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cs typeface="+mj-cs"/>
              </a:rPr>
              <a:t>ইসলাম</a:t>
            </a:r>
            <a:r>
              <a:rPr lang="en-US" sz="3200" dirty="0" smtClean="0">
                <a:cs typeface="+mj-cs"/>
              </a:rPr>
              <a:t> </a:t>
            </a:r>
            <a:r>
              <a:rPr lang="en-US" sz="3200" dirty="0" err="1" smtClean="0">
                <a:cs typeface="+mj-cs"/>
              </a:rPr>
              <a:t>হলো</a:t>
            </a:r>
            <a:r>
              <a:rPr lang="en-US" sz="3200" dirty="0" smtClean="0">
                <a:cs typeface="+mj-cs"/>
              </a:rPr>
              <a:t> </a:t>
            </a:r>
            <a:r>
              <a:rPr lang="en-US" sz="3200" dirty="0" err="1" smtClean="0">
                <a:cs typeface="+mj-cs"/>
              </a:rPr>
              <a:t>একত্ব</a:t>
            </a:r>
            <a:r>
              <a:rPr lang="en-US" sz="3200" dirty="0" smtClean="0">
                <a:cs typeface="+mj-cs"/>
              </a:rPr>
              <a:t> </a:t>
            </a:r>
            <a:r>
              <a:rPr lang="en-US" sz="3200" dirty="0" err="1" smtClean="0">
                <a:cs typeface="+mj-cs"/>
              </a:rPr>
              <a:t>বাদের</a:t>
            </a:r>
            <a:r>
              <a:rPr lang="en-US" sz="3200" dirty="0" smtClean="0">
                <a:cs typeface="+mj-cs"/>
              </a:rPr>
              <a:t> </a:t>
            </a:r>
            <a:r>
              <a:rPr lang="en-US" sz="3200" dirty="0" err="1" smtClean="0">
                <a:cs typeface="+mj-cs"/>
              </a:rPr>
              <a:t>ধর্ম</a:t>
            </a:r>
            <a:r>
              <a:rPr lang="en-US" sz="3200" dirty="0" smtClean="0">
                <a:cs typeface="+mj-cs"/>
              </a:rPr>
              <a:t> </a:t>
            </a:r>
            <a:r>
              <a:rPr lang="en-US" sz="3200" dirty="0" err="1" smtClean="0">
                <a:cs typeface="+mj-cs"/>
              </a:rPr>
              <a:t>আল্লাহ</a:t>
            </a:r>
            <a:r>
              <a:rPr lang="en-US" sz="3200" dirty="0" smtClean="0">
                <a:cs typeface="+mj-cs"/>
              </a:rPr>
              <a:t> </a:t>
            </a:r>
            <a:r>
              <a:rPr lang="en-US" sz="3200" dirty="0" err="1" smtClean="0">
                <a:cs typeface="+mj-cs"/>
              </a:rPr>
              <a:t>ছাড়া</a:t>
            </a:r>
            <a:r>
              <a:rPr lang="en-US" sz="3200" dirty="0" smtClean="0">
                <a:cs typeface="+mj-cs"/>
              </a:rPr>
              <a:t> </a:t>
            </a:r>
            <a:r>
              <a:rPr lang="en-US" sz="3200" dirty="0" err="1" smtClean="0">
                <a:cs typeface="+mj-cs"/>
              </a:rPr>
              <a:t>ইবাদতের</a:t>
            </a:r>
            <a:r>
              <a:rPr lang="en-US" sz="3200" dirty="0" smtClean="0">
                <a:cs typeface="+mj-cs"/>
              </a:rPr>
              <a:t> </a:t>
            </a:r>
            <a:r>
              <a:rPr lang="en-US" sz="3200" dirty="0" err="1" smtClean="0">
                <a:cs typeface="+mj-cs"/>
              </a:rPr>
              <a:t>উপযুক্ত</a:t>
            </a:r>
            <a:r>
              <a:rPr lang="en-US" sz="3200" dirty="0" smtClean="0">
                <a:cs typeface="+mj-cs"/>
              </a:rPr>
              <a:t> </a:t>
            </a:r>
            <a:r>
              <a:rPr lang="en-US" sz="3200" dirty="0" err="1" smtClean="0">
                <a:cs typeface="+mj-cs"/>
              </a:rPr>
              <a:t>কেউ</a:t>
            </a:r>
            <a:r>
              <a:rPr lang="en-US" sz="3200" dirty="0" smtClean="0">
                <a:cs typeface="+mj-cs"/>
              </a:rPr>
              <a:t> </a:t>
            </a:r>
            <a:r>
              <a:rPr lang="en-US" sz="3200" dirty="0" err="1" smtClean="0">
                <a:cs typeface="+mj-cs"/>
              </a:rPr>
              <a:t>নেউ</a:t>
            </a:r>
            <a:r>
              <a:rPr lang="en-US" sz="3200" dirty="0" smtClean="0">
                <a:cs typeface="+mj-cs"/>
              </a:rPr>
              <a:t>। </a:t>
            </a:r>
            <a:r>
              <a:rPr lang="en-US" sz="3200" dirty="0" err="1" smtClean="0">
                <a:cs typeface="+mj-cs"/>
              </a:rPr>
              <a:t>এবং</a:t>
            </a:r>
            <a:r>
              <a:rPr lang="en-US" sz="3200" dirty="0" smtClean="0">
                <a:cs typeface="+mj-cs"/>
              </a:rPr>
              <a:t> </a:t>
            </a:r>
            <a:r>
              <a:rPr lang="en-US" sz="3200" dirty="0" err="1" smtClean="0">
                <a:cs typeface="+mj-cs"/>
              </a:rPr>
              <a:t>হযরত</a:t>
            </a:r>
            <a:r>
              <a:rPr lang="en-US" sz="3200" dirty="0" smtClean="0">
                <a:cs typeface="+mj-cs"/>
              </a:rPr>
              <a:t> </a:t>
            </a:r>
            <a:r>
              <a:rPr lang="en-US" sz="3200" dirty="0" err="1" smtClean="0">
                <a:cs typeface="+mj-cs"/>
              </a:rPr>
              <a:t>মোহাম্মাদ</a:t>
            </a:r>
            <a:r>
              <a:rPr lang="en-US" sz="3200" dirty="0" smtClean="0">
                <a:cs typeface="+mj-cs"/>
              </a:rPr>
              <a:t> (</a:t>
            </a:r>
            <a:r>
              <a:rPr lang="en-US" sz="3200" dirty="0" err="1" smtClean="0">
                <a:cs typeface="+mj-cs"/>
              </a:rPr>
              <a:t>সঃ</a:t>
            </a:r>
            <a:r>
              <a:rPr lang="en-US" sz="3200" dirty="0" smtClean="0">
                <a:cs typeface="+mj-cs"/>
              </a:rPr>
              <a:t>) </a:t>
            </a:r>
            <a:r>
              <a:rPr lang="en-US" sz="3200" dirty="0" err="1" smtClean="0">
                <a:cs typeface="+mj-cs"/>
              </a:rPr>
              <a:t>আল্লাহর</a:t>
            </a:r>
            <a:r>
              <a:rPr lang="en-US" sz="3200" dirty="0" smtClean="0">
                <a:cs typeface="+mj-cs"/>
              </a:rPr>
              <a:t> </a:t>
            </a:r>
            <a:r>
              <a:rPr lang="en-US" sz="3200" dirty="0" err="1" smtClean="0">
                <a:cs typeface="+mj-cs"/>
              </a:rPr>
              <a:t>রাসুল</a:t>
            </a:r>
            <a:r>
              <a:rPr lang="en-US" sz="3200" dirty="0" smtClean="0">
                <a:cs typeface="+mj-cs"/>
              </a:rPr>
              <a:t>।</a:t>
            </a:r>
            <a:endParaRPr lang="en-US" sz="3200" dirty="0"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5255419"/>
            <a:ext cx="11319933" cy="11334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cs typeface="+mj-cs"/>
              </a:rPr>
              <a:t>সকল</a:t>
            </a:r>
            <a:r>
              <a:rPr lang="en-US" sz="3200" dirty="0" smtClean="0">
                <a:cs typeface="+mj-cs"/>
              </a:rPr>
              <a:t> </a:t>
            </a:r>
            <a:r>
              <a:rPr lang="en-US" sz="3200" dirty="0" err="1" smtClean="0">
                <a:cs typeface="+mj-cs"/>
              </a:rPr>
              <a:t>রাসুল</a:t>
            </a:r>
            <a:r>
              <a:rPr lang="en-US" sz="3200" dirty="0" smtClean="0">
                <a:cs typeface="+mj-cs"/>
              </a:rPr>
              <a:t> </a:t>
            </a:r>
            <a:r>
              <a:rPr lang="en-US" sz="3200" dirty="0" err="1" smtClean="0">
                <a:cs typeface="+mj-cs"/>
              </a:rPr>
              <a:t>কে</a:t>
            </a:r>
            <a:r>
              <a:rPr lang="en-US" sz="3200" dirty="0" smtClean="0">
                <a:cs typeface="+mj-cs"/>
              </a:rPr>
              <a:t> </a:t>
            </a:r>
            <a:r>
              <a:rPr lang="en-US" sz="3200" dirty="0" err="1" smtClean="0">
                <a:cs typeface="+mj-cs"/>
              </a:rPr>
              <a:t>আল্লাহ</a:t>
            </a:r>
            <a:r>
              <a:rPr lang="en-US" sz="3200" dirty="0" smtClean="0">
                <a:cs typeface="+mj-cs"/>
              </a:rPr>
              <a:t> </a:t>
            </a:r>
            <a:r>
              <a:rPr lang="en-US" sz="3200" dirty="0" err="1" smtClean="0">
                <a:cs typeface="+mj-cs"/>
              </a:rPr>
              <a:t>তায়ালা</a:t>
            </a:r>
            <a:r>
              <a:rPr lang="en-US" sz="3200" dirty="0" smtClean="0">
                <a:cs typeface="+mj-cs"/>
              </a:rPr>
              <a:t> </a:t>
            </a:r>
            <a:r>
              <a:rPr lang="en-US" sz="3200" dirty="0" err="1" smtClean="0">
                <a:cs typeface="+mj-cs"/>
              </a:rPr>
              <a:t>ইসলাম</a:t>
            </a:r>
            <a:r>
              <a:rPr lang="en-US" sz="3200" dirty="0" smtClean="0">
                <a:cs typeface="+mj-cs"/>
              </a:rPr>
              <a:t> </a:t>
            </a:r>
            <a:r>
              <a:rPr lang="en-US" sz="3200" dirty="0" err="1" smtClean="0">
                <a:cs typeface="+mj-cs"/>
              </a:rPr>
              <a:t>সহ</a:t>
            </a:r>
            <a:r>
              <a:rPr lang="en-US" sz="3200" dirty="0" smtClean="0">
                <a:cs typeface="+mj-cs"/>
              </a:rPr>
              <a:t> </a:t>
            </a:r>
            <a:r>
              <a:rPr lang="en-US" sz="3200" dirty="0" err="1" smtClean="0">
                <a:cs typeface="+mj-cs"/>
              </a:rPr>
              <a:t>পাঠিয়েছেন</a:t>
            </a:r>
            <a:r>
              <a:rPr lang="en-US" sz="3200" dirty="0" smtClean="0">
                <a:cs typeface="+mj-cs"/>
              </a:rPr>
              <a:t>।</a:t>
            </a:r>
            <a:endParaRPr lang="en-US" sz="32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383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056533" cy="6858000"/>
          </a:xfrm>
          <a:prstGeom prst="frame">
            <a:avLst>
              <a:gd name="adj1" fmla="val 4352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un 4"/>
          <p:cNvSpPr/>
          <p:nvPr/>
        </p:nvSpPr>
        <p:spPr>
          <a:xfrm>
            <a:off x="143934" y="177800"/>
            <a:ext cx="939800" cy="7620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148168" y="5926667"/>
            <a:ext cx="939800" cy="7620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10989734" y="5926667"/>
            <a:ext cx="939800" cy="7620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11036301" y="169334"/>
            <a:ext cx="939800" cy="7620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00175" y="590550"/>
            <a:ext cx="8971492" cy="11811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واولهم بالشريعة نوح عليه السلام واخرهم محمد صلي الله عليه وسلم 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1400173" y="2138361"/>
            <a:ext cx="8971494" cy="11811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cs typeface="+mj-cs"/>
              </a:rPr>
              <a:t>তাদের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মধ্যে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সর্ব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প্রথম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নুহ</a:t>
            </a:r>
            <a:r>
              <a:rPr lang="en-US" sz="2800" dirty="0" smtClean="0">
                <a:cs typeface="+mj-cs"/>
              </a:rPr>
              <a:t> (</a:t>
            </a:r>
            <a:r>
              <a:rPr lang="en-US" sz="2800" dirty="0" err="1" smtClean="0">
                <a:cs typeface="+mj-cs"/>
              </a:rPr>
              <a:t>আঃ</a:t>
            </a:r>
            <a:r>
              <a:rPr lang="en-US" sz="2800" dirty="0" smtClean="0">
                <a:cs typeface="+mj-cs"/>
              </a:rPr>
              <a:t>) </a:t>
            </a:r>
            <a:r>
              <a:rPr lang="en-US" sz="2800" dirty="0" err="1" smtClean="0">
                <a:cs typeface="+mj-cs"/>
              </a:rPr>
              <a:t>এবং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সর্বশেষ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মুহাম্মাদ</a:t>
            </a:r>
            <a:r>
              <a:rPr lang="en-US" sz="2800" dirty="0" smtClean="0">
                <a:cs typeface="+mj-cs"/>
              </a:rPr>
              <a:t> (</a:t>
            </a:r>
            <a:r>
              <a:rPr lang="en-US" sz="2800" dirty="0" err="1" smtClean="0">
                <a:cs typeface="+mj-cs"/>
              </a:rPr>
              <a:t>সঃ</a:t>
            </a:r>
            <a:r>
              <a:rPr lang="en-US" sz="2800" dirty="0" smtClean="0">
                <a:cs typeface="+mj-cs"/>
              </a:rPr>
              <a:t>) </a:t>
            </a:r>
            <a:r>
              <a:rPr lang="en-US" sz="2800" dirty="0" err="1" smtClean="0">
                <a:cs typeface="+mj-cs"/>
              </a:rPr>
              <a:t>শরিয়ত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নিয়ে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প্রেরিত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হন</a:t>
            </a:r>
            <a:r>
              <a:rPr lang="en-US" sz="2800" dirty="0" smtClean="0">
                <a:cs typeface="+mj-cs"/>
              </a:rPr>
              <a:t>।</a:t>
            </a:r>
            <a:endParaRPr lang="en-US" sz="2800" dirty="0"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00174" y="3514724"/>
            <a:ext cx="8971493" cy="11811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قال تعالي : ان الذين عند الله الاسلام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1400173" y="4891087"/>
            <a:ext cx="8971494" cy="11811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cs typeface="+mj-cs"/>
              </a:rPr>
              <a:t>আল্লাহ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তায়ালা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বলেন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নিশ্চয়ই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ইসলাম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হলো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আল্লাহর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নিকট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মনোনিত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জীবন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বিধান</a:t>
            </a:r>
            <a:r>
              <a:rPr lang="en-US" sz="2800" dirty="0" smtClean="0">
                <a:cs typeface="+mj-cs"/>
              </a:rPr>
              <a:t>।</a:t>
            </a:r>
            <a:endParaRPr lang="en-US" sz="28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6496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056533" cy="6858000"/>
          </a:xfrm>
          <a:prstGeom prst="frame">
            <a:avLst>
              <a:gd name="adj1" fmla="val 4352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un 4"/>
          <p:cNvSpPr/>
          <p:nvPr/>
        </p:nvSpPr>
        <p:spPr>
          <a:xfrm>
            <a:off x="143934" y="177800"/>
            <a:ext cx="939800" cy="7620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148168" y="5926667"/>
            <a:ext cx="939800" cy="7620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10989734" y="5926667"/>
            <a:ext cx="939800" cy="7620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11036301" y="169334"/>
            <a:ext cx="939800" cy="7620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67108" y="1389592"/>
            <a:ext cx="10865872" cy="9525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والاسلام هو الذين الباقي الذي نسخ به جميع الاديان قبله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491066" y="2437342"/>
            <a:ext cx="10945968" cy="9525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cs typeface="+mj-cs"/>
              </a:rPr>
              <a:t>আর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ইসলাম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হলো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এমন</a:t>
            </a:r>
            <a:r>
              <a:rPr lang="en-US" sz="2800" dirty="0" smtClean="0">
                <a:cs typeface="+mj-cs"/>
              </a:rPr>
              <a:t>  </a:t>
            </a:r>
            <a:r>
              <a:rPr lang="en-US" sz="2800" dirty="0" err="1" smtClean="0">
                <a:cs typeface="+mj-cs"/>
              </a:rPr>
              <a:t>স্থায়ী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জীবন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বিধান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যার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দ্বারা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পূর্বের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সকল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জীবন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বিধান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রহিত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হয়ে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গেছে</a:t>
            </a:r>
            <a:r>
              <a:rPr lang="en-US" sz="2800" dirty="0" smtClean="0">
                <a:cs typeface="+mj-cs"/>
              </a:rPr>
              <a:t>।</a:t>
            </a:r>
            <a:endParaRPr lang="en-US" sz="2800" dirty="0"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0984" y="3504142"/>
            <a:ext cx="10869749" cy="9525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قال الله تعالي : ومن يبتغي فير الاسلام دينا فلن يقبل منه 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500985" y="4647142"/>
            <a:ext cx="10869748" cy="9525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cs typeface="+mj-cs"/>
              </a:rPr>
              <a:t>মহান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আল্লাহ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বলেন</a:t>
            </a:r>
            <a:r>
              <a:rPr lang="en-US" sz="2800" dirty="0" smtClean="0">
                <a:cs typeface="+mj-cs"/>
              </a:rPr>
              <a:t> , </a:t>
            </a:r>
            <a:r>
              <a:rPr lang="en-US" sz="2800" dirty="0" err="1" smtClean="0">
                <a:cs typeface="+mj-cs"/>
              </a:rPr>
              <a:t>যে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ইসলাম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ছাড়া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অন্য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বিধান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গ্রহন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করে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তা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কক্ষনো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গ্রহনিয়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নয়</a:t>
            </a:r>
            <a:r>
              <a:rPr lang="en-US" sz="2800" dirty="0" smtClean="0">
                <a:cs typeface="+mj-cs"/>
              </a:rPr>
              <a:t>।</a:t>
            </a:r>
            <a:endParaRPr lang="en-US" sz="28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6200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203206" cy="6858000"/>
          </a:xfrm>
          <a:prstGeom prst="frame">
            <a:avLst>
              <a:gd name="adj1" fmla="val 4352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un 4"/>
          <p:cNvSpPr/>
          <p:nvPr/>
        </p:nvSpPr>
        <p:spPr>
          <a:xfrm>
            <a:off x="143933" y="177800"/>
            <a:ext cx="1545754" cy="7620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148167" y="5926667"/>
            <a:ext cx="1545754" cy="7620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10989733" y="5926667"/>
            <a:ext cx="1545754" cy="7620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11036300" y="169334"/>
            <a:ext cx="1545754" cy="7620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90575" y="596901"/>
            <a:ext cx="10470092" cy="13335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هو صالح لكل زمان و مكان 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790575" y="2060576"/>
            <a:ext cx="10402358" cy="13335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cs typeface="+mj-cs"/>
              </a:rPr>
              <a:t>আর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ইসলাম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সর্বযুগে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সর্বস্থানে</a:t>
            </a:r>
            <a:r>
              <a:rPr lang="en-US" sz="2800" dirty="0" smtClean="0">
                <a:cs typeface="+mj-cs"/>
              </a:rPr>
              <a:t>  </a:t>
            </a:r>
            <a:r>
              <a:rPr lang="en-US" sz="2800" dirty="0" err="1" smtClean="0">
                <a:cs typeface="+mj-cs"/>
              </a:rPr>
              <a:t>প্রযোজ্য</a:t>
            </a:r>
            <a:endParaRPr lang="en-US" sz="2800" dirty="0"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0575" y="3563409"/>
            <a:ext cx="10402358" cy="13335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وهو دين عام لجميع البشر لذاكفله الله تعالي لحفظه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790575" y="4974167"/>
            <a:ext cx="10402358" cy="13335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এটা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সকল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মস্নুষের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জন্য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উপযুক্ত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জীবন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বিধান</a:t>
            </a:r>
            <a:r>
              <a:rPr lang="en-US" sz="2800" dirty="0" smtClean="0">
                <a:cs typeface="+mj-cs"/>
              </a:rPr>
              <a:t> ।এ </a:t>
            </a:r>
            <a:r>
              <a:rPr lang="en-US" sz="2800" dirty="0" err="1" smtClean="0">
                <a:cs typeface="+mj-cs"/>
              </a:rPr>
              <a:t>কারনে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মহান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আল্লাহ</a:t>
            </a:r>
            <a:r>
              <a:rPr lang="en-US" sz="2800" dirty="0" smtClean="0">
                <a:cs typeface="+mj-cs"/>
              </a:rPr>
              <a:t>  </a:t>
            </a:r>
            <a:r>
              <a:rPr lang="en-US" sz="2800" dirty="0" err="1" smtClean="0">
                <a:cs typeface="+mj-cs"/>
              </a:rPr>
              <a:t>একে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সংরক্ষনের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দায়ীত্ব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নিয়েছেন</a:t>
            </a:r>
            <a:r>
              <a:rPr lang="en-US" sz="2800" dirty="0" smtClean="0">
                <a:cs typeface="+mj-cs"/>
              </a:rPr>
              <a:t>।</a:t>
            </a:r>
            <a:endParaRPr lang="en-US" sz="28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3613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9">
      <a:majorFont>
        <a:latin typeface="NikoshBAN"/>
        <a:ea typeface=""/>
        <a:cs typeface="NikoshBAN"/>
      </a:majorFont>
      <a:minorFont>
        <a:latin typeface="NikoshB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507</Words>
  <Application>Microsoft Office PowerPoint</Application>
  <PresentationFormat>Widescreen</PresentationFormat>
  <Paragraphs>81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Kalpurush</vt:lpstr>
      <vt:lpstr>NikoshBAN</vt:lpstr>
      <vt:lpstr>Office Theme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37</cp:revision>
  <dcterms:created xsi:type="dcterms:W3CDTF">2018-09-29T10:57:14Z</dcterms:created>
  <dcterms:modified xsi:type="dcterms:W3CDTF">2019-10-22T17:29:30Z</dcterms:modified>
</cp:coreProperties>
</file>