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5"/>
  </p:notesMasterIdLst>
  <p:sldIdLst>
    <p:sldId id="325" r:id="rId3"/>
    <p:sldId id="328" r:id="rId4"/>
    <p:sldId id="314" r:id="rId5"/>
    <p:sldId id="260" r:id="rId6"/>
    <p:sldId id="307" r:id="rId7"/>
    <p:sldId id="308" r:id="rId8"/>
    <p:sldId id="290" r:id="rId9"/>
    <p:sldId id="263" r:id="rId10"/>
    <p:sldId id="318" r:id="rId11"/>
    <p:sldId id="310" r:id="rId12"/>
    <p:sldId id="324" r:id="rId13"/>
    <p:sldId id="321" r:id="rId14"/>
    <p:sldId id="323" r:id="rId15"/>
    <p:sldId id="326" r:id="rId16"/>
    <p:sldId id="327" r:id="rId17"/>
    <p:sldId id="294" r:id="rId18"/>
    <p:sldId id="313" r:id="rId19"/>
    <p:sldId id="306" r:id="rId20"/>
    <p:sldId id="316" r:id="rId21"/>
    <p:sldId id="315" r:id="rId22"/>
    <p:sldId id="273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08E0"/>
    <a:srgbClr val="EDEFDF"/>
    <a:srgbClr val="09DF5B"/>
    <a:srgbClr val="3D01E7"/>
    <a:srgbClr val="DA0EB3"/>
    <a:srgbClr val="006600"/>
    <a:srgbClr val="2AC622"/>
    <a:srgbClr val="FF0066"/>
    <a:srgbClr val="CC00FF"/>
    <a:srgbClr val="D60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17" autoAdjust="0"/>
    <p:restoredTop sz="94660"/>
  </p:normalViewPr>
  <p:slideViewPr>
    <p:cSldViewPr>
      <p:cViewPr>
        <p:scale>
          <a:sx n="70" d="100"/>
          <a:sy n="70" d="100"/>
        </p:scale>
        <p:origin x="-114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7FE11-BD67-47F0-80D4-1B973B0FB08F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207F6-FD7D-482A-88A2-F629E874D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6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07F6-FD7D-482A-88A2-F629E874D5B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67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07F6-FD7D-482A-88A2-F629E874D5B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দিনাজপুর জিলা স্কুল, দিনাজপুর।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07F6-FD7D-482A-88A2-F629E874D5B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7FE1-F1AB-4FD6-A1DE-406893280EE5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7D41675-D9CF-4E09-8F84-723634C8C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7FE1-F1AB-4FD6-A1DE-406893280EE5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1675-D9CF-4E09-8F84-723634C8C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7FE1-F1AB-4FD6-A1DE-406893280EE5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1675-D9CF-4E09-8F84-723634C8C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757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15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8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317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12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39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929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9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7FE1-F1AB-4FD6-A1DE-406893280EE5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7D41675-D9CF-4E09-8F84-723634C8C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546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78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7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7FE1-F1AB-4FD6-A1DE-406893280EE5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1675-D9CF-4E09-8F84-723634C8C9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7FE1-F1AB-4FD6-A1DE-406893280EE5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1675-D9CF-4E09-8F84-723634C8C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7FE1-F1AB-4FD6-A1DE-406893280EE5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7D41675-D9CF-4E09-8F84-723634C8C9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7FE1-F1AB-4FD6-A1DE-406893280EE5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1675-D9CF-4E09-8F84-723634C8C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7FE1-F1AB-4FD6-A1DE-406893280EE5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1675-D9CF-4E09-8F84-723634C8C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7FE1-F1AB-4FD6-A1DE-406893280EE5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1675-D9CF-4E09-8F84-723634C8C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7FE1-F1AB-4FD6-A1DE-406893280EE5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1675-D9CF-4E09-8F84-723634C8C9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287FE1-F1AB-4FD6-A1DE-406893280EE5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7D41675-D9CF-4E09-8F84-723634C8C9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0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tmp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0"/>
            <a:ext cx="9144000" cy="1523999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ctr"/>
            <a:r>
              <a:rPr kumimoji="0" lang="bn-BD" sz="8000" b="0" i="0" u="none" strike="noStrike" kern="1200" cap="all" spc="0" normalizeH="0" baseline="0" noProof="0" dirty="0" smtClean="0">
                <a:ln>
                  <a:noFill/>
                </a:ln>
                <a:solidFill>
                  <a:srgbClr val="2208E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স্বাগতম</a:t>
            </a:r>
            <a:r>
              <a:rPr kumimoji="0" lang="en-US" sz="8000" b="0" i="0" u="none" strike="noStrike" kern="1200" cap="all" spc="0" normalizeH="0" baseline="0" noProof="0" dirty="0" smtClean="0">
                <a:ln>
                  <a:noFill/>
                </a:ln>
                <a:solidFill>
                  <a:srgbClr val="2208E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dirty="0" smtClean="0">
                <a:solidFill>
                  <a:srgbClr val="2208E0"/>
                </a:solidFill>
                <a:latin typeface="NikoshBAN" pitchFamily="2" charset="0"/>
                <a:cs typeface="NikoshBAN" pitchFamily="2" charset="0"/>
              </a:rPr>
              <a:t>গনিত </a:t>
            </a:r>
            <a:r>
              <a:rPr lang="bn-IN" sz="8000" dirty="0">
                <a:solidFill>
                  <a:srgbClr val="2208E0"/>
                </a:solidFill>
                <a:latin typeface="NikoshBAN" pitchFamily="2" charset="0"/>
                <a:cs typeface="NikoshBAN" pitchFamily="2" charset="0"/>
              </a:rPr>
              <a:t>ক্লাশে </a:t>
            </a:r>
            <a:endParaRPr lang="en-US" sz="8000" dirty="0">
              <a:solidFill>
                <a:srgbClr val="2208E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all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 descr="Copy of 00rk000YncX.jpg"/>
          <p:cNvPicPr>
            <a:picLocks noChangeAspect="1"/>
          </p:cNvPicPr>
          <p:nvPr/>
        </p:nvPicPr>
        <p:blipFill>
          <a:blip r:embed="rId3"/>
          <a:srcRect r="6897" b="8696"/>
          <a:stretch>
            <a:fillRect/>
          </a:stretch>
        </p:blipFill>
        <p:spPr>
          <a:xfrm>
            <a:off x="0" y="1676400"/>
            <a:ext cx="91440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3124200" y="152400"/>
            <a:ext cx="3657600" cy="3810000"/>
          </a:xfrm>
          <a:prstGeom prst="rtTriangl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4876800" y="838200"/>
            <a:ext cx="2743200" cy="1219200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অতিভুজ</a:t>
            </a:r>
          </a:p>
          <a:p>
            <a:pPr algn="ctr"/>
            <a:endParaRPr lang="en-US" dirty="0"/>
          </a:p>
        </p:txBody>
      </p:sp>
      <p:sp>
        <p:nvSpPr>
          <p:cNvPr id="5" name="Striped Right Arrow 4"/>
          <p:cNvSpPr/>
          <p:nvPr/>
        </p:nvSpPr>
        <p:spPr>
          <a:xfrm>
            <a:off x="990600" y="1330035"/>
            <a:ext cx="2057400" cy="87976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লম্ব</a:t>
            </a:r>
            <a:endParaRPr lang="en-US" sz="4400" b="1" dirty="0" smtClean="0">
              <a:solidFill>
                <a:srgbClr val="00B05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6" name="Up Arrow Callout 5"/>
          <p:cNvSpPr/>
          <p:nvPr/>
        </p:nvSpPr>
        <p:spPr>
          <a:xfrm>
            <a:off x="4267200" y="4038600"/>
            <a:ext cx="1752600" cy="1066800"/>
          </a:xfrm>
          <a:prstGeom prst="upArrowCallout">
            <a:avLst/>
          </a:prstGeom>
          <a:solidFill>
            <a:srgbClr val="5D0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1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ভূমি</a:t>
            </a:r>
            <a:endParaRPr lang="en-US" sz="4400" b="1" dirty="0" smtClean="0">
              <a:solidFill>
                <a:srgbClr val="00B05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4200" y="3352800"/>
            <a:ext cx="918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৯০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˙</a:t>
            </a:r>
            <a:endParaRPr lang="bn-BD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2026" y="-174486"/>
            <a:ext cx="46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81196" y="3962400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3711714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</a:t>
            </a:r>
            <a:endParaRPr lang="en-US" sz="4000" b="1" dirty="0"/>
          </a:p>
        </p:txBody>
      </p:sp>
      <p:sp>
        <p:nvSpPr>
          <p:cNvPr id="13" name="Arc 12"/>
          <p:cNvSpPr/>
          <p:nvPr/>
        </p:nvSpPr>
        <p:spPr>
          <a:xfrm>
            <a:off x="2479960" y="3027220"/>
            <a:ext cx="1447800" cy="1676400"/>
          </a:xfrm>
          <a:prstGeom prst="arc">
            <a:avLst>
              <a:gd name="adj1" fmla="val 15819590"/>
              <a:gd name="adj2" fmla="val 304775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/>
      <p:bldP spid="10" grpId="0"/>
      <p:bldP spid="11" grpId="0"/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2971800" y="0"/>
            <a:ext cx="3657600" cy="2743200"/>
          </a:xfrm>
          <a:prstGeom prst="rtTriangl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0" y="2403764"/>
            <a:ext cx="83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৯০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˙</a:t>
            </a:r>
            <a:endParaRPr lang="bn-BD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3352800"/>
            <a:ext cx="9144000" cy="16895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solidFill>
                  <a:srgbClr val="05952B"/>
                </a:solidFill>
                <a:latin typeface="NikoshBAN" pitchFamily="2" charset="0"/>
                <a:cs typeface="NikoshBAN" pitchFamily="2" charset="0"/>
              </a:rPr>
              <a:t>পীথাগোরাসের উপপাদ্যঃ</a:t>
            </a:r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একটি সমকোণী ত্রিভুজের অতিভুজের উপর অঙ্কিত বর্গক্ষেত্রের ক্ষেত্রফল অপর দুই বাহুর উপর অঙ্কিত বর্গক্ষেত্রদ্বয়ের ক্ষেত্রফলের সমষ্টির সমান।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4528" y="-63064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81196" y="2873514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2622828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0" y="5105400"/>
            <a:ext cx="9144000" cy="1524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গাণিতিকভাবে, </a:t>
            </a:r>
            <a:r>
              <a:rPr lang="bn-BD" sz="3600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অতিভুজ</a:t>
            </a:r>
            <a:r>
              <a:rPr lang="en-US" sz="3600" b="1" dirty="0" smtClean="0">
                <a:solidFill>
                  <a:srgbClr val="D60093"/>
                </a:solidFill>
              </a:rPr>
              <a:t>²</a:t>
            </a:r>
            <a:r>
              <a:rPr lang="bn-BD" sz="3600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= লম্ব </a:t>
            </a:r>
            <a:r>
              <a:rPr lang="en-US" sz="3600" b="1" dirty="0" smtClean="0">
                <a:solidFill>
                  <a:srgbClr val="D60093"/>
                </a:solidFill>
              </a:rPr>
              <a:t>²</a:t>
            </a:r>
            <a:r>
              <a:rPr lang="bn-BD" sz="3600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+ ভূমি</a:t>
            </a:r>
            <a:r>
              <a:rPr lang="en-US" sz="3600" b="1" dirty="0" smtClean="0">
                <a:solidFill>
                  <a:srgbClr val="D60093"/>
                </a:solidFill>
              </a:rPr>
              <a:t>²</a:t>
            </a:r>
            <a:endParaRPr lang="bn-BD" sz="3600" dirty="0" smtClean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600" b="1" dirty="0" smtClean="0">
                <a:solidFill>
                  <a:schemeClr val="tx1"/>
                </a:solidFill>
              </a:rPr>
              <a:t>	   </a:t>
            </a:r>
            <a:r>
              <a:rPr lang="bn-BD" sz="36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বা,    </a:t>
            </a:r>
            <a:r>
              <a:rPr lang="en-US" sz="3600" b="1" dirty="0" smtClean="0">
                <a:solidFill>
                  <a:schemeClr val="tx1"/>
                </a:solidFill>
              </a:rPr>
              <a:t>CA²</a:t>
            </a:r>
            <a:r>
              <a:rPr lang="bn-BD" sz="3600" b="1" dirty="0" smtClean="0">
                <a:solidFill>
                  <a:schemeClr val="tx1"/>
                </a:solidFill>
              </a:rPr>
              <a:t>  </a:t>
            </a:r>
            <a:r>
              <a:rPr lang="en-US" sz="3600" b="1" dirty="0" smtClean="0">
                <a:solidFill>
                  <a:schemeClr val="tx1"/>
                </a:solidFill>
              </a:rPr>
              <a:t>=</a:t>
            </a:r>
            <a:r>
              <a:rPr lang="bn-BD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AB² + BC²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Arc 9"/>
          <p:cNvSpPr/>
          <p:nvPr/>
        </p:nvSpPr>
        <p:spPr>
          <a:xfrm>
            <a:off x="2583870" y="2071255"/>
            <a:ext cx="1219200" cy="1524000"/>
          </a:xfrm>
          <a:prstGeom prst="arc">
            <a:avLst>
              <a:gd name="adj1" fmla="val 15819590"/>
              <a:gd name="adj2" fmla="val 30477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/>
      <p:bldP spid="7" grpId="0"/>
      <p:bldP spid="8" grpId="0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2906393" y="2111115"/>
            <a:ext cx="1828800" cy="2743201"/>
          </a:xfrm>
          <a:prstGeom prst="rtTriangle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89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5030" y="2113303"/>
            <a:ext cx="2743200" cy="27432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5599" y="4874170"/>
            <a:ext cx="1828800" cy="1828800"/>
          </a:xfrm>
          <a:prstGeom prst="rect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4175343">
            <a:off x="3547497" y="906783"/>
            <a:ext cx="3300984" cy="3300984"/>
          </a:xfrm>
          <a:prstGeom prst="rect">
            <a:avLst/>
          </a:prstGeom>
          <a:gradFill flip="none" rotWithShape="1">
            <a:gsLst>
              <a:gs pos="8000">
                <a:srgbClr val="FF0066"/>
              </a:gs>
              <a:gs pos="50000">
                <a:srgbClr val="9CB86E"/>
              </a:gs>
              <a:gs pos="100000">
                <a:srgbClr val="156B13"/>
              </a:gs>
            </a:gsLst>
            <a:lin ang="189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92426" y="1524000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4724400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4648200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2743200"/>
            <a:ext cx="437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1066800"/>
            <a:ext cx="437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362200" y="3352800"/>
            <a:ext cx="46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</a:t>
            </a:r>
            <a:endParaRPr lang="en-US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2133600"/>
            <a:ext cx="46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</a:t>
            </a:r>
            <a:endParaRPr lang="en-US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29000" y="4876800"/>
            <a:ext cx="399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</a:t>
            </a:r>
            <a:endParaRPr lang="en-US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267200" y="5486400"/>
            <a:ext cx="399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</a:t>
            </a:r>
            <a:endParaRPr lang="en-US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2133600"/>
            <a:ext cx="1798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</a:rPr>
              <a:t>a×a</a:t>
            </a:r>
            <a:r>
              <a:rPr lang="en-US" sz="4000" b="1" dirty="0" smtClean="0">
                <a:solidFill>
                  <a:srgbClr val="002060"/>
                </a:solidFill>
              </a:rPr>
              <a:t>=a²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3180" y="2971800"/>
            <a:ext cx="1813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</a:rPr>
              <a:t>b×b</a:t>
            </a:r>
            <a:r>
              <a:rPr lang="en-US" sz="4000" b="1" dirty="0" smtClean="0">
                <a:solidFill>
                  <a:srgbClr val="002060"/>
                </a:solidFill>
              </a:rPr>
              <a:t>=b²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600" y="5943600"/>
            <a:ext cx="1702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</a:rPr>
              <a:t>c×c</a:t>
            </a:r>
            <a:r>
              <a:rPr lang="en-US" sz="4000" b="1" dirty="0" smtClean="0">
                <a:solidFill>
                  <a:srgbClr val="002060"/>
                </a:solidFill>
              </a:rPr>
              <a:t>=c²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9200" y="5334000"/>
            <a:ext cx="37321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</a:rPr>
              <a:t>a²=b²+c²</a:t>
            </a:r>
            <a:endParaRPr lang="en-US" sz="8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1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 rot="7406665">
            <a:off x="3452956" y="2369199"/>
            <a:ext cx="1651118" cy="2606014"/>
          </a:xfrm>
          <a:prstGeom prst="rtTriangl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81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7406665">
            <a:off x="4189250" y="653159"/>
            <a:ext cx="2476676" cy="2606013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35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7406665">
            <a:off x="1639771" y="1601550"/>
            <a:ext cx="1651117" cy="1737342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81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05097" y="3670228"/>
            <a:ext cx="3135902" cy="2980267"/>
          </a:xfrm>
          <a:prstGeom prst="rec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81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00400" y="1447800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3733800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3657600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3733800"/>
            <a:ext cx="437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</a:t>
            </a:r>
            <a:endParaRPr lang="en-US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2209800"/>
            <a:ext cx="46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</a:t>
            </a:r>
            <a:endParaRPr lang="en-US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67000" y="2438400"/>
            <a:ext cx="399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9DF5B"/>
          </a:solidFill>
        </p:spPr>
        <p:txBody>
          <a:bodyPr>
            <a:noAutofit/>
          </a:bodyPr>
          <a:lstStyle/>
          <a:p>
            <a:pPr algn="ctr"/>
            <a:r>
              <a:rPr lang="bn-IN" sz="6000" dirty="0" smtClean="0">
                <a:solidFill>
                  <a:srgbClr val="3D01E7"/>
                </a:solidFill>
              </a:rPr>
              <a:t>একক কাজ </a:t>
            </a:r>
            <a:endParaRPr lang="en-US" sz="6000" dirty="0">
              <a:solidFill>
                <a:srgbClr val="3D01E7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590800"/>
            <a:ext cx="8077200" cy="2308324"/>
          </a:xfrm>
          <a:prstGeom prst="rect">
            <a:avLst/>
          </a:prstGeom>
          <a:solidFill>
            <a:srgbClr val="EDEFDF"/>
          </a:solidFill>
        </p:spPr>
        <p:txBody>
          <a:bodyPr wrap="square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একটি সমকোণী ত্রিভুজের সমকোণ সংলগ্ন দুইটি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বাহুর দৈর্ঘ্য যথাক্রমে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Arial" pitchFamily="34" charset="0"/>
                <a:cs typeface="NikoshBAN" pitchFamily="2" charset="0"/>
              </a:rPr>
              <a:t>৫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IN" sz="4800" dirty="0" smtClean="0">
                <a:latin typeface="Arial" pitchFamily="34" charset="0"/>
                <a:cs typeface="NikoshBAN" pitchFamily="2" charset="0"/>
              </a:rPr>
              <a:t>১২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হলে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অপর বাহুর দৈর্ঘ্য নির্ণয় কর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4400" dirty="0" smtClean="0"/>
              <a:t>একক কাজের উত্তর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828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আমরা জানি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219200" y="2438400"/>
            <a:ext cx="563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অতিভুজ</a:t>
            </a:r>
            <a:r>
              <a:rPr lang="en-US" sz="3200" b="1" dirty="0" smtClean="0">
                <a:solidFill>
                  <a:srgbClr val="D60093"/>
                </a:solidFill>
              </a:rPr>
              <a:t>²</a:t>
            </a:r>
            <a:r>
              <a:rPr lang="bn-BD" sz="3200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= লম্ব </a:t>
            </a:r>
            <a:r>
              <a:rPr lang="en-US" sz="3200" b="1" dirty="0" smtClean="0">
                <a:solidFill>
                  <a:srgbClr val="D60093"/>
                </a:solidFill>
              </a:rPr>
              <a:t>²</a:t>
            </a:r>
            <a:r>
              <a:rPr lang="bn-BD" sz="3200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+ ভূমি</a:t>
            </a:r>
            <a:r>
              <a:rPr lang="en-US" sz="3200" b="1" dirty="0" smtClean="0">
                <a:solidFill>
                  <a:srgbClr val="D60093"/>
                </a:solidFill>
              </a:rPr>
              <a:t>²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295401" y="3244334"/>
            <a:ext cx="38842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অতিভুজ</a:t>
            </a:r>
            <a:r>
              <a:rPr lang="en-US" b="1" dirty="0" smtClean="0">
                <a:solidFill>
                  <a:srgbClr val="D60093"/>
                </a:solidFill>
              </a:rPr>
              <a:t>²</a:t>
            </a:r>
            <a:r>
              <a:rPr lang="bn-BD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38400" y="3244334"/>
            <a:ext cx="22644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2800" b="1" dirty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2800" b="1" dirty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BD" sz="2800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D60093"/>
                </a:solidFill>
              </a:rPr>
              <a:t>²</a:t>
            </a:r>
            <a:r>
              <a:rPr lang="bn-BD" sz="3200" b="1" dirty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+ </a:t>
            </a:r>
            <a:r>
              <a:rPr lang="en-US" sz="3200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12</a:t>
            </a:r>
            <a:r>
              <a:rPr lang="en-US" sz="3200" b="1" dirty="0" smtClean="0">
                <a:solidFill>
                  <a:srgbClr val="D60093"/>
                </a:solidFill>
              </a:rPr>
              <a:t>²</a:t>
            </a:r>
          </a:p>
          <a:p>
            <a:pPr lvl="0"/>
            <a:r>
              <a:rPr lang="en-US" sz="3200" b="1" dirty="0" smtClean="0">
                <a:solidFill>
                  <a:srgbClr val="D60093"/>
                </a:solidFill>
              </a:rPr>
              <a:t>=</a:t>
            </a:r>
            <a:r>
              <a:rPr lang="bn-BD" sz="3200" b="1" dirty="0" smtClean="0">
                <a:solidFill>
                  <a:srgbClr val="D60093"/>
                </a:solidFill>
              </a:rPr>
              <a:t>২৫+ ১৪৪</a:t>
            </a:r>
          </a:p>
          <a:p>
            <a:pPr lvl="0"/>
            <a:r>
              <a:rPr lang="bn-BD" sz="3200" b="1" dirty="0" smtClean="0">
                <a:solidFill>
                  <a:srgbClr val="D60093"/>
                </a:solidFill>
              </a:rPr>
              <a:t>= ১৬৯</a:t>
            </a:r>
          </a:p>
          <a:p>
            <a:pPr lvl="0"/>
            <a:r>
              <a:rPr lang="bn-BD" sz="3200" b="1" dirty="0" smtClean="0">
                <a:solidFill>
                  <a:srgbClr val="D60093"/>
                </a:solidFill>
              </a:rPr>
              <a:t>= </a:t>
            </a:r>
            <a:r>
              <a:rPr lang="en-US" sz="3200" b="1" dirty="0" smtClean="0">
                <a:solidFill>
                  <a:srgbClr val="D60093"/>
                </a:solidFill>
              </a:rPr>
              <a:t>√</a:t>
            </a:r>
            <a:r>
              <a:rPr lang="bn-BD" sz="3200" b="1" dirty="0" smtClean="0">
                <a:solidFill>
                  <a:srgbClr val="D60093"/>
                </a:solidFill>
              </a:rPr>
              <a:t>১৬৯</a:t>
            </a:r>
          </a:p>
          <a:p>
            <a:pPr lvl="0"/>
            <a:r>
              <a:rPr lang="bn-BD" sz="3200" b="1" dirty="0" smtClean="0">
                <a:solidFill>
                  <a:srgbClr val="D60093"/>
                </a:solidFill>
              </a:rPr>
              <a:t>=১৩ 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819400" y="228600"/>
            <a:ext cx="3352800" cy="830997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b="1" dirty="0">
              <a:solidFill>
                <a:srgbClr val="0000FF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0" y="5257800"/>
            <a:ext cx="9144000" cy="16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bn-BD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কোন সমকোণী ত্রিভুজের অতিভুজ ২৫ সে. মি., ভূমি ২০ সে. মি. এবং লম্ব </a:t>
            </a:r>
            <a:r>
              <a:rPr lang="bn-IN" sz="2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৫ সে. মি. হলে পীথাগোরাসের উপপাদ্যের সাহায্যে প্রমাণ কর যে, </a:t>
            </a:r>
          </a:p>
          <a:p>
            <a:pPr algn="just"/>
            <a:r>
              <a:rPr lang="bn-BD" sz="2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অতিভুজের এর উপর বর্গ = লম্ব  এর উপর বর্গ+ ভূমি  এর উপর বর্গ</a:t>
            </a:r>
          </a:p>
          <a:p>
            <a:pPr algn="just"/>
            <a:endParaRPr lang="en-US" sz="2400" b="1" dirty="0" smtClean="0">
              <a:solidFill>
                <a:srgbClr val="D60093"/>
              </a:solidFill>
            </a:endParaRPr>
          </a:p>
        </p:txBody>
      </p:sp>
      <p:sp>
        <p:nvSpPr>
          <p:cNvPr id="27" name="Left Arrow 26"/>
          <p:cNvSpPr/>
          <p:nvPr/>
        </p:nvSpPr>
        <p:spPr>
          <a:xfrm>
            <a:off x="3733800" y="1832203"/>
            <a:ext cx="2057400" cy="762000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rgbClr val="05952B"/>
                </a:solidFill>
                <a:latin typeface="NikoshBAN" pitchFamily="2" charset="0"/>
                <a:cs typeface="NikoshBAN" pitchFamily="2" charset="0"/>
              </a:rPr>
              <a:t>২৫ সে. মি.</a:t>
            </a:r>
            <a:endParaRPr lang="en-US" sz="3200" b="1" dirty="0" smtClean="0">
              <a:solidFill>
                <a:srgbClr val="05952B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8" name="Striped Right Arrow 27"/>
          <p:cNvSpPr/>
          <p:nvPr/>
        </p:nvSpPr>
        <p:spPr>
          <a:xfrm>
            <a:off x="0" y="1679803"/>
            <a:ext cx="1752600" cy="879765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১৫</a:t>
            </a:r>
            <a:r>
              <a:rPr lang="bn-BD" sz="2400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সে. মি.</a:t>
            </a:r>
            <a:endParaRPr lang="en-US" sz="2400" b="1" dirty="0" smtClean="0">
              <a:solidFill>
                <a:srgbClr val="D60093"/>
              </a:solidFill>
            </a:endParaRPr>
          </a:p>
        </p:txBody>
      </p:sp>
      <p:sp>
        <p:nvSpPr>
          <p:cNvPr id="29" name="Up Arrow Callout 28"/>
          <p:cNvSpPr/>
          <p:nvPr/>
        </p:nvSpPr>
        <p:spPr>
          <a:xfrm>
            <a:off x="2652712" y="4142011"/>
            <a:ext cx="1752600" cy="1066800"/>
          </a:xfrm>
          <a:prstGeom prst="up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২০ সে. মি.</a:t>
            </a:r>
            <a:endParaRPr lang="en-US" sz="1400" dirty="0"/>
          </a:p>
        </p:txBody>
      </p:sp>
      <p:sp>
        <p:nvSpPr>
          <p:cNvPr id="9" name="Right Triangle 8"/>
          <p:cNvSpPr/>
          <p:nvPr/>
        </p:nvSpPr>
        <p:spPr>
          <a:xfrm>
            <a:off x="1797268" y="304800"/>
            <a:ext cx="3657600" cy="3810000"/>
          </a:xfrm>
          <a:prstGeom prst="rtTriangl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73226" y="-174486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80996" y="3886200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0" y="3962400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</a:t>
            </a:r>
            <a:endParaRPr lang="en-US" sz="4000" b="1" dirty="0"/>
          </a:p>
        </p:txBody>
      </p:sp>
      <p:sp>
        <p:nvSpPr>
          <p:cNvPr id="13" name="Rectangle 12"/>
          <p:cNvSpPr/>
          <p:nvPr/>
        </p:nvSpPr>
        <p:spPr>
          <a:xfrm>
            <a:off x="1683330" y="3532909"/>
            <a:ext cx="83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৯০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˙</a:t>
            </a:r>
            <a:endParaRPr lang="bn-BD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Arc 13"/>
          <p:cNvSpPr/>
          <p:nvPr/>
        </p:nvSpPr>
        <p:spPr>
          <a:xfrm>
            <a:off x="1282264" y="3263464"/>
            <a:ext cx="1219200" cy="1524000"/>
          </a:xfrm>
          <a:prstGeom prst="arc">
            <a:avLst>
              <a:gd name="adj1" fmla="val 15819590"/>
              <a:gd name="adj2" fmla="val 30477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7" grpId="0" animBg="1"/>
      <p:bldP spid="28" grpId="0" animBg="1"/>
      <p:bldP spid="29" grpId="0" animBg="1"/>
      <p:bldP spid="9" grpId="0" animBg="1"/>
      <p:bldP spid="10" grpId="0"/>
      <p:bldP spid="11" grpId="0"/>
      <p:bldP spid="12" grpId="0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819400" y="228600"/>
            <a:ext cx="33528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মিলিয়ে নাও</a:t>
            </a:r>
            <a:endParaRPr lang="en-US" sz="4800" b="1" dirty="0">
              <a:solidFill>
                <a:srgbClr val="0000FF"/>
              </a:solidFill>
            </a:endParaRPr>
          </a:p>
        </p:txBody>
      </p:sp>
      <p:sp>
        <p:nvSpPr>
          <p:cNvPr id="13" name="Right Triangle 12"/>
          <p:cNvSpPr/>
          <p:nvPr/>
        </p:nvSpPr>
        <p:spPr>
          <a:xfrm>
            <a:off x="1433512" y="529997"/>
            <a:ext cx="3657600" cy="3810000"/>
          </a:xfrm>
          <a:prstGeom prst="rtTriangle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3352800" y="2057400"/>
            <a:ext cx="2057400" cy="762000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rgbClr val="05952B"/>
                </a:solidFill>
                <a:latin typeface="NikoshBAN" pitchFamily="2" charset="0"/>
                <a:cs typeface="NikoshBAN" pitchFamily="2" charset="0"/>
              </a:rPr>
              <a:t>২৫ সে. মি.</a:t>
            </a:r>
            <a:endParaRPr lang="en-US" sz="3200" b="1" dirty="0" smtClean="0">
              <a:solidFill>
                <a:srgbClr val="05952B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7" name="Striped Right Arrow 16"/>
          <p:cNvSpPr/>
          <p:nvPr/>
        </p:nvSpPr>
        <p:spPr>
          <a:xfrm>
            <a:off x="-152400" y="1905000"/>
            <a:ext cx="1524000" cy="87976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5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৫ সে. মি.</a:t>
            </a:r>
            <a:endParaRPr lang="en-US" b="1" dirty="0" smtClean="0">
              <a:solidFill>
                <a:srgbClr val="670F4E"/>
              </a:solidFill>
            </a:endParaRPr>
          </a:p>
        </p:txBody>
      </p:sp>
      <p:sp>
        <p:nvSpPr>
          <p:cNvPr id="19" name="Up Arrow Callout 18"/>
          <p:cNvSpPr/>
          <p:nvPr/>
        </p:nvSpPr>
        <p:spPr>
          <a:xfrm>
            <a:off x="2271712" y="4367208"/>
            <a:ext cx="1752600" cy="1066800"/>
          </a:xfrm>
          <a:prstGeom prst="up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7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২০ সে. মি.</a:t>
            </a:r>
            <a:endParaRPr lang="en-US" sz="1400" dirty="0"/>
          </a:p>
        </p:txBody>
      </p:sp>
      <p:sp>
        <p:nvSpPr>
          <p:cNvPr id="25" name="Rounded Rectangle 24"/>
          <p:cNvSpPr/>
          <p:nvPr/>
        </p:nvSpPr>
        <p:spPr>
          <a:xfrm>
            <a:off x="0" y="5638800"/>
            <a:ext cx="9144000" cy="1219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অতিভুজের এর উপর বর্গ </a:t>
            </a:r>
            <a:r>
              <a:rPr lang="en-US" sz="2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2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লম্ব  এর উপর বর্গ+ ভূমি  এর উপর বর্গ</a:t>
            </a:r>
          </a:p>
          <a:p>
            <a:pPr algn="just"/>
            <a:r>
              <a:rPr lang="bn-BD" sz="2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(২৫ সে. মি.)= (১৫ সে. মি.)</a:t>
            </a:r>
            <a:r>
              <a:rPr lang="bn-IN" sz="2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+ (২০ সে. মি.)</a:t>
            </a:r>
            <a:r>
              <a:rPr lang="bn-IN" sz="2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২ </a:t>
            </a:r>
            <a:endParaRPr lang="bn-BD" sz="24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বা, ৬২৫ সে. মি.± = ২২৫ সে. মি.±+ ৪০০ সে. মি.±  = ৬২৫ সে. মি.±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220826" y="-76200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16026" y="4343400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4114800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</a:t>
            </a:r>
            <a:endParaRPr lang="en-US" sz="4000" b="1" dirty="0"/>
          </a:p>
        </p:txBody>
      </p:sp>
      <p:sp>
        <p:nvSpPr>
          <p:cNvPr id="16" name="Rectangle 15"/>
          <p:cNvSpPr/>
          <p:nvPr/>
        </p:nvSpPr>
        <p:spPr>
          <a:xfrm>
            <a:off x="1315466" y="3774645"/>
            <a:ext cx="83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৯০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˙</a:t>
            </a:r>
            <a:endParaRPr lang="bn-BD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Arc 17"/>
          <p:cNvSpPr/>
          <p:nvPr/>
        </p:nvSpPr>
        <p:spPr>
          <a:xfrm>
            <a:off x="914400" y="3505200"/>
            <a:ext cx="1219200" cy="1524000"/>
          </a:xfrm>
          <a:prstGeom prst="arc">
            <a:avLst>
              <a:gd name="adj1" fmla="val 15819590"/>
              <a:gd name="adj2" fmla="val 30477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4" grpId="0" animBg="1"/>
      <p:bldP spid="17" grpId="0" animBg="1"/>
      <p:bldP spid="19" grpId="0" animBg="1"/>
      <p:bldP spid="25" grpId="0" animBg="1"/>
      <p:bldP spid="10" grpId="0"/>
      <p:bldP spid="11" grpId="0"/>
      <p:bldP spid="12" grpId="0"/>
      <p:bldP spid="16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981200"/>
            <a:ext cx="7854950" cy="2362200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bn-BD" sz="3600" b="1" dirty="0" smtClean="0">
                <a:solidFill>
                  <a:srgbClr val="F65B16"/>
                </a:solidFill>
                <a:latin typeface="NikoshBAN" pitchFamily="2" charset="0"/>
                <a:cs typeface="NikoshBAN" pitchFamily="2" charset="0"/>
              </a:rPr>
              <a:t>পীথাগোরাসের উপপাদ্যটি</a:t>
            </a:r>
            <a:r>
              <a:rPr lang="bn-IN" sz="3600" b="1" dirty="0" smtClean="0">
                <a:solidFill>
                  <a:srgbClr val="F65B16"/>
                </a:solidFill>
                <a:latin typeface="NikoshBAN" pitchFamily="2" charset="0"/>
                <a:cs typeface="NikoshBAN" pitchFamily="2" charset="0"/>
              </a:rPr>
              <a:t> ব</a:t>
            </a:r>
            <a:r>
              <a:rPr lang="bn-BD" sz="3600" b="1" dirty="0" smtClean="0">
                <a:solidFill>
                  <a:srgbClr val="F65B16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IN" sz="3600" b="1" dirty="0" smtClean="0">
                <a:solidFill>
                  <a:srgbClr val="F65B16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marL="742950" indent="-742950">
              <a:buAutoNum type="arabicPeriod"/>
            </a:pPr>
            <a:r>
              <a:rPr lang="bn-BD" sz="3600" b="1" dirty="0" smtClean="0">
                <a:solidFill>
                  <a:srgbClr val="F65B16"/>
                </a:solidFill>
                <a:latin typeface="NikoshBAN" pitchFamily="2" charset="0"/>
                <a:cs typeface="NikoshBAN" pitchFamily="2" charset="0"/>
              </a:rPr>
              <a:t>পীথাগোরাসের</a:t>
            </a:r>
            <a:r>
              <a:rPr lang="bn-IN" sz="3600" b="1" dirty="0" smtClean="0">
                <a:solidFill>
                  <a:srgbClr val="F65B16"/>
                </a:solidFill>
                <a:latin typeface="NikoshBAN" pitchFamily="2" charset="0"/>
                <a:cs typeface="NikoshBAN" pitchFamily="2" charset="0"/>
              </a:rPr>
              <a:t> গানিতিক সুত্রটি বল?  </a:t>
            </a:r>
          </a:p>
          <a:p>
            <a:pPr marL="742950" indent="-742950">
              <a:buAutoNum type="arabicPeriod"/>
            </a:pPr>
            <a:endParaRPr lang="bn-IN" sz="3600" b="1" dirty="0" smtClean="0">
              <a:solidFill>
                <a:srgbClr val="F65B1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914400"/>
            <a:ext cx="7851775" cy="990600"/>
          </a:xfrm>
        </p:spPr>
        <p:txBody>
          <a:bodyPr>
            <a:noAutofit/>
          </a:bodyPr>
          <a:lstStyle/>
          <a:p>
            <a:pPr algn="ctr"/>
            <a:r>
              <a:rPr lang="bn-IN" sz="8800" dirty="0" smtClean="0">
                <a:solidFill>
                  <a:srgbClr val="05952B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>
              <a:solidFill>
                <a:srgbClr val="05952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1000" y="5257800"/>
            <a:ext cx="7854696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endParaRPr lang="bn-IN" sz="4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1143000" y="2209800"/>
            <a:ext cx="3657600" cy="3810000"/>
          </a:xfrm>
          <a:prstGeom prst="rtTriangle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914400"/>
            <a:ext cx="548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</a:t>
            </a:r>
            <a:r>
              <a:rPr lang="bn-IN" sz="4000" dirty="0" smtClean="0">
                <a:solidFill>
                  <a:schemeClr val="tx1">
                    <a:tint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ত্রিভুজের-</a:t>
            </a:r>
            <a:endParaRPr lang="bn-IN" sz="4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524000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943600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5791200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</a:t>
            </a:r>
            <a:endParaRPr lang="en-US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4423518" y="2438400"/>
            <a:ext cx="14438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=?</a:t>
            </a:r>
            <a:r>
              <a:rPr lang="en-US" sz="4400" b="1" dirty="0" smtClean="0"/>
              <a:t> 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4434968" y="3505200"/>
            <a:ext cx="17892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ভূমি 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=?</a:t>
            </a:r>
            <a:r>
              <a:rPr lang="en-US" sz="4400" b="1" dirty="0" smtClean="0"/>
              <a:t> 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4343400" y="4495800"/>
            <a:ext cx="23663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অতিভুজ 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=?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5715000" y="2492514"/>
            <a:ext cx="106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A B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9800" y="3505200"/>
            <a:ext cx="106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BC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05600" y="4648200"/>
            <a:ext cx="106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84AD3"/>
                </a:solidFill>
              </a:rPr>
              <a:t>CA</a:t>
            </a:r>
            <a:endParaRPr lang="en-US" sz="4000" dirty="0">
              <a:solidFill>
                <a:srgbClr val="F84AD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t="5648" r="3769" b="6090"/>
          <a:stretch/>
        </p:blipFill>
        <p:spPr>
          <a:xfrm>
            <a:off x="-571500" y="-381000"/>
            <a:ext cx="9982200" cy="7848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8400" y="405825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prstClr val="black"/>
                </a:solidFill>
                <a:cs typeface="NikoshBAN" pitchFamily="2" charset="0"/>
              </a:rPr>
              <a:t>পরিচিতি</a:t>
            </a:r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373940"/>
            <a:ext cx="4305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prstClr val="black"/>
                </a:solidFill>
                <a:cs typeface="NikoshBAN" pitchFamily="2" charset="0"/>
              </a:rPr>
              <a:t>মোঃ গোলাম সরোয়ার</a:t>
            </a:r>
            <a:br>
              <a:rPr lang="bn-IN" sz="2400" dirty="0">
                <a:solidFill>
                  <a:prstClr val="black"/>
                </a:solidFill>
                <a:cs typeface="NikoshBAN" pitchFamily="2" charset="0"/>
              </a:rPr>
            </a:br>
            <a:r>
              <a:rPr lang="bn-IN" sz="2400" dirty="0">
                <a:solidFill>
                  <a:prstClr val="black"/>
                </a:solidFill>
                <a:cs typeface="NikoshBAN" pitchFamily="2" charset="0"/>
              </a:rPr>
              <a:t>সহকারী শিক্ষক (কম্পিউটার) </a:t>
            </a:r>
            <a:br>
              <a:rPr lang="bn-IN" sz="2400" dirty="0">
                <a:solidFill>
                  <a:prstClr val="black"/>
                </a:solidFill>
                <a:cs typeface="NikoshBAN" pitchFamily="2" charset="0"/>
              </a:rPr>
            </a:br>
            <a:r>
              <a:rPr lang="bn-IN" sz="2400" dirty="0">
                <a:solidFill>
                  <a:prstClr val="black"/>
                </a:solidFill>
                <a:cs typeface="NikoshBAN" pitchFamily="2" charset="0"/>
              </a:rPr>
              <a:t>দক্ষিণ খাওক্ষীর মেহেদীয়া দাখিল মাদ্রাসা </a:t>
            </a:r>
            <a:br>
              <a:rPr lang="bn-IN" sz="2400" dirty="0">
                <a:solidFill>
                  <a:prstClr val="black"/>
                </a:solidFill>
                <a:cs typeface="NikoshBAN" pitchFamily="2" charset="0"/>
              </a:rPr>
            </a:br>
            <a:r>
              <a:rPr lang="bn-IN" sz="2400" dirty="0" smtClean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lang="bn-IN" sz="2400" dirty="0">
                <a:solidFill>
                  <a:prstClr val="black"/>
                </a:solidFill>
                <a:cs typeface="NikoshBAN" pitchFamily="2" charset="0"/>
              </a:rPr>
              <a:t>উপজেলাঃ নলছিটি, জেলাঃ ঝালকাঠী 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2" t="23483" r="17894" b="36119"/>
          <a:stretch/>
        </p:blipFill>
        <p:spPr>
          <a:xfrm>
            <a:off x="862083" y="1143000"/>
            <a:ext cx="3152633" cy="27704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0100" y="4262497"/>
            <a:ext cx="4076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3200" dirty="0">
                <a:solidFill>
                  <a:prstClr val="black"/>
                </a:solidFill>
                <a:cs typeface="NikoshBAN" pitchFamily="2" charset="0"/>
              </a:rPr>
              <a:t>শ্রেণি:</a:t>
            </a:r>
            <a:r>
              <a:rPr lang="en-US" sz="3200" dirty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cs typeface="NikoshBAN" pitchFamily="2" charset="0"/>
              </a:rPr>
              <a:t>অষ্টম</a:t>
            </a:r>
          </a:p>
          <a:p>
            <a:pPr algn="ctr"/>
            <a:r>
              <a:rPr lang="bn-BD" sz="2400" dirty="0">
                <a:solidFill>
                  <a:prstClr val="black"/>
                </a:solidFill>
                <a:cs typeface="NikoshBAN" pitchFamily="2" charset="0"/>
              </a:rPr>
              <a:t>বিষয়</a:t>
            </a:r>
            <a:r>
              <a:rPr lang="en-US" sz="2400" dirty="0">
                <a:solidFill>
                  <a:prstClr val="black"/>
                </a:solidFill>
                <a:cs typeface="NikoshBAN" pitchFamily="2" charset="0"/>
              </a:rPr>
              <a:t>:</a:t>
            </a:r>
            <a:r>
              <a:rPr lang="bn-BD" sz="2400" dirty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NikoshBAN" pitchFamily="2" charset="0"/>
              </a:rPr>
              <a:t>গনিত</a:t>
            </a:r>
            <a:r>
              <a:rPr lang="en-US" sz="2400" dirty="0" smtClean="0">
                <a:solidFill>
                  <a:prstClr val="black"/>
                </a:solidFill>
                <a:cs typeface="NikoshBAN" pitchFamily="2" charset="0"/>
              </a:rPr>
              <a:t> </a:t>
            </a:r>
            <a:endParaRPr lang="bn-BD" sz="2400" dirty="0">
              <a:solidFill>
                <a:prstClr val="black"/>
              </a:solidFill>
              <a:cs typeface="NikoshBAN" pitchFamily="2" charset="0"/>
            </a:endParaRPr>
          </a:p>
          <a:p>
            <a:pPr algn="ctr">
              <a:defRPr/>
            </a:pPr>
            <a:r>
              <a:rPr lang="bn-BD" sz="2400" dirty="0">
                <a:solidFill>
                  <a:prstClr val="black"/>
                </a:solidFill>
                <a:cs typeface="NikoshBAN" pitchFamily="2" charset="0"/>
              </a:rPr>
              <a:t>অধ্যায়: </a:t>
            </a:r>
            <a:r>
              <a:rPr lang="en-US" sz="2400" dirty="0" err="1" smtClean="0">
                <a:solidFill>
                  <a:prstClr val="black"/>
                </a:solidFill>
                <a:cs typeface="NikoshBAN" pitchFamily="2" charset="0"/>
              </a:rPr>
              <a:t>নবম</a:t>
            </a:r>
            <a:endParaRPr lang="bn-BD" sz="2400" dirty="0">
              <a:solidFill>
                <a:prstClr val="black"/>
              </a:solidFill>
              <a:cs typeface="NikoshBAN" pitchFamily="2" charset="0"/>
            </a:endParaRPr>
          </a:p>
          <a:p>
            <a:pPr algn="ctr">
              <a:defRPr/>
            </a:pPr>
            <a:r>
              <a:rPr lang="bn-BD" sz="2400" dirty="0">
                <a:solidFill>
                  <a:prstClr val="black"/>
                </a:solidFill>
                <a:cs typeface="NikoshBAN" pitchFamily="2" charset="0"/>
              </a:rPr>
              <a:t>সময়:</a:t>
            </a:r>
            <a:r>
              <a:rPr lang="en-US" sz="2400" dirty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lang="bn-BD" sz="2400" dirty="0">
                <a:solidFill>
                  <a:prstClr val="black"/>
                </a:solidFill>
                <a:cs typeface="NikoshBAN" pitchFamily="2" charset="0"/>
              </a:rPr>
              <a:t>৫০ মিনিট।</a:t>
            </a:r>
          </a:p>
          <a:p>
            <a:pPr algn="ctr">
              <a:defRPr/>
            </a:pPr>
            <a:r>
              <a:rPr lang="bn-BD" sz="2400" dirty="0">
                <a:solidFill>
                  <a:prstClr val="black"/>
                </a:solidFill>
                <a:cs typeface="NikoshBAN" pitchFamily="2" charset="0"/>
              </a:rPr>
              <a:t>তারিখ: </a:t>
            </a:r>
            <a:r>
              <a:rPr lang="en-US" sz="2400" dirty="0" smtClean="0">
                <a:solidFill>
                  <a:prstClr val="black"/>
                </a:solidFill>
                <a:cs typeface="NikoshBAN" pitchFamily="2" charset="0"/>
              </a:rPr>
              <a:t>২১</a:t>
            </a:r>
            <a:r>
              <a:rPr lang="bn-BD" sz="2400" dirty="0" smtClean="0">
                <a:solidFill>
                  <a:prstClr val="black"/>
                </a:solidFill>
                <a:cs typeface="NikoshBAN" pitchFamily="2" charset="0"/>
              </a:rPr>
              <a:t>/</a:t>
            </a:r>
            <a:r>
              <a:rPr lang="en-US" sz="2400" dirty="0">
                <a:solidFill>
                  <a:prstClr val="black"/>
                </a:solidFill>
                <a:cs typeface="NikoshBAN" pitchFamily="2" charset="0"/>
              </a:rPr>
              <a:t>১০</a:t>
            </a:r>
            <a:r>
              <a:rPr lang="bn-BD" sz="2400" dirty="0">
                <a:solidFill>
                  <a:prstClr val="black"/>
                </a:solidFill>
                <a:cs typeface="NikoshBAN" pitchFamily="2" charset="0"/>
              </a:rPr>
              <a:t>/২০১</a:t>
            </a:r>
            <a:r>
              <a:rPr lang="en-US" sz="2400" dirty="0">
                <a:solidFill>
                  <a:prstClr val="black"/>
                </a:solidFill>
                <a:cs typeface="NikoshBAN" pitchFamily="2" charset="0"/>
              </a:rPr>
              <a:t>৯</a:t>
            </a:r>
            <a:r>
              <a:rPr lang="bn-BD" sz="2400" dirty="0">
                <a:solidFill>
                  <a:prstClr val="black"/>
                </a:solidFill>
                <a:cs typeface="NikoshBAN" pitchFamily="2" charset="0"/>
              </a:rPr>
              <a:t> ইং</a:t>
            </a:r>
            <a:endParaRPr lang="en-US" sz="2400" dirty="0">
              <a:solidFill>
                <a:prstClr val="black"/>
              </a:solidFill>
              <a:cs typeface="NikoshBAN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110" y="1143000"/>
            <a:ext cx="3927616" cy="265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7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838200"/>
            <a:ext cx="73789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bn-IN" sz="4400" dirty="0" smtClean="0">
                <a:solidFill>
                  <a:srgbClr val="5D0343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বর্গক্ষেত্রের ক্ষেত্রফল</a:t>
            </a:r>
            <a:r>
              <a:rPr lang="bn-IN" sz="4400" dirty="0" smtClean="0">
                <a:solidFill>
                  <a:schemeClr val="tx1">
                    <a:tint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নির্ণয়ের সূত্র </a:t>
            </a:r>
            <a:r>
              <a:rPr lang="bn-BD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কী?</a:t>
            </a:r>
            <a:endParaRPr lang="en-US" sz="4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2057400"/>
            <a:ext cx="2743200" cy="2743200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90351" y="1654314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4876800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4876800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1828800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D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>
            <a:off x="381000" y="76200"/>
            <a:ext cx="7391400" cy="65532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2286000"/>
            <a:ext cx="7772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000" b="1" dirty="0" smtClean="0">
                <a:solidFill>
                  <a:srgbClr val="5D0343"/>
                </a:solidFill>
                <a:latin typeface="NikoshBAN" pitchFamily="2" charset="0"/>
                <a:cs typeface="NikoshBAN" pitchFamily="2" charset="0"/>
              </a:rPr>
              <a:t>তোমার পড়ার টেবিলের </a:t>
            </a:r>
            <a:r>
              <a:rPr lang="bn-BD" sz="4000" b="1" dirty="0" smtClean="0">
                <a:solidFill>
                  <a:srgbClr val="5D0343"/>
                </a:solidFill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bn-IN" sz="4000" b="1" dirty="0" smtClean="0">
                <a:solidFill>
                  <a:srgbClr val="5D034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5D0343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bn-IN" sz="4000" b="1" dirty="0" smtClean="0">
                <a:solidFill>
                  <a:srgbClr val="5D0343"/>
                </a:solidFill>
                <a:latin typeface="NikoshBAN" pitchFamily="2" charset="0"/>
                <a:cs typeface="NikoshBAN" pitchFamily="2" charset="0"/>
              </a:rPr>
              <a:t> আকৃতির </a:t>
            </a:r>
            <a:r>
              <a:rPr lang="bn-BD" sz="4000" b="1" dirty="0" smtClean="0">
                <a:solidFill>
                  <a:srgbClr val="5D0343"/>
                </a:solidFill>
                <a:latin typeface="NikoshBAN" pitchFamily="2" charset="0"/>
                <a:cs typeface="NikoshBAN" pitchFamily="2" charset="0"/>
              </a:rPr>
              <a:t>পেপারওয়েটটির</a:t>
            </a:r>
            <a:r>
              <a:rPr lang="bn-IN" sz="4000" b="1" dirty="0" smtClean="0">
                <a:solidFill>
                  <a:srgbClr val="5D034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5D0343"/>
                </a:solidFill>
                <a:latin typeface="NikoshBAN" pitchFamily="2" charset="0"/>
                <a:cs typeface="NikoshBAN" pitchFamily="2" charset="0"/>
              </a:rPr>
              <a:t>লম্ব, ভূমি, অতিভুজ</a:t>
            </a:r>
            <a:r>
              <a:rPr lang="bn-IN" sz="4000" b="1" dirty="0" smtClean="0">
                <a:solidFill>
                  <a:srgbClr val="5D034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5D0343"/>
                </a:solidFill>
                <a:latin typeface="NikoshBAN" pitchFamily="2" charset="0"/>
                <a:cs typeface="NikoshBAN" pitchFamily="2" charset="0"/>
              </a:rPr>
              <a:t>পরিমাপ করে পীথাগোরাসের উপপাদ্যের সাহায্যে প্রমাণ কর যে, অতিভুজের এর উপর বর্গ = লম্ব  এর উপর বর্গ+ ভূমি  এর উপর বর্গ</a:t>
            </a:r>
            <a:r>
              <a:rPr lang="bn-IN" sz="4000" b="1" dirty="0" smtClean="0">
                <a:solidFill>
                  <a:srgbClr val="5D0343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5D034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228600"/>
            <a:ext cx="335280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 descr="C:\Documents and Settings\Valued Acer User\Desktop\st_patricks_day_animated_gif_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219450"/>
            <a:ext cx="3333750" cy="33337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67588" name="Picture 4" descr="C:\Documents and Settings\Valued Acer User\Desktop\animated_gif_3d_01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219200"/>
            <a:ext cx="3071813" cy="3505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47698" y="86720"/>
            <a:ext cx="5715000" cy="3429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5"/>
                <a:stretch>
                  <a:fillRect/>
                </a:stretch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5"/>
                <a:stretch>
                  <a:fillRect/>
                </a:stretch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0" y="57544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rgbClr val="05952B"/>
              </a:solidFill>
            </a:endParaRPr>
          </a:p>
        </p:txBody>
      </p:sp>
      <p:pic>
        <p:nvPicPr>
          <p:cNvPr id="2" name="Picture 2" descr="C:\Documents and Settings\computer-02\Desktop\Nazir\triangle\build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56536" cy="4648200"/>
          </a:xfrm>
          <a:prstGeom prst="rect">
            <a:avLst/>
          </a:prstGeom>
          <a:noFill/>
        </p:spPr>
      </p:pic>
      <p:pic>
        <p:nvPicPr>
          <p:cNvPr id="8" name="Picture 7" descr="mogla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7366" y="1"/>
            <a:ext cx="4389120" cy="46481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48006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5D0343"/>
                </a:solidFill>
                <a:latin typeface="NikoshBAN" pitchFamily="2" charset="0"/>
                <a:cs typeface="NikoshBAN" pitchFamily="2" charset="0"/>
              </a:rPr>
              <a:t>এই বিল্ডিং এর আকৃতি কেমন?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47244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5D0343"/>
                </a:solidFill>
                <a:latin typeface="NikoshBAN" pitchFamily="2" charset="0"/>
                <a:cs typeface="NikoshBAN" pitchFamily="2" charset="0"/>
              </a:rPr>
              <a:t>এই মোগলাই অংশ এর আকৃতি কেমন?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57912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bn-BD" sz="4000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endParaRPr lang="en-US" sz="4800" b="1" dirty="0">
              <a:solidFill>
                <a:srgbClr val="00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57150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bn-BD" sz="4000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endParaRPr lang="en-US" sz="4800" b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12.bmp"/>
          <p:cNvPicPr>
            <a:picLocks noChangeAspect="1"/>
          </p:cNvPicPr>
          <p:nvPr/>
        </p:nvPicPr>
        <p:blipFill>
          <a:blip r:embed="rId2"/>
          <a:srcRect l="11194" t="12109" r="29104" b="38110"/>
          <a:stretch>
            <a:fillRect/>
          </a:stretch>
        </p:blipFill>
        <p:spPr>
          <a:xfrm>
            <a:off x="2362200" y="1066800"/>
            <a:ext cx="3847903" cy="2819400"/>
          </a:xfrm>
          <a:prstGeom prst="rect">
            <a:avLst/>
          </a:prstGeom>
          <a:solidFill>
            <a:srgbClr val="F64C64"/>
          </a:solidFill>
        </p:spPr>
      </p:pic>
      <p:sp>
        <p:nvSpPr>
          <p:cNvPr id="5" name="TextBox 4"/>
          <p:cNvSpPr txBox="1"/>
          <p:nvPr/>
        </p:nvSpPr>
        <p:spPr>
          <a:xfrm>
            <a:off x="6172200" y="42672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D60EC8"/>
                </a:solidFill>
                <a:latin typeface="NikoshBAN" pitchFamily="2" charset="0"/>
                <a:cs typeface="NikoshBAN" pitchFamily="2" charset="0"/>
              </a:rPr>
              <a:t>সমকোণী ত্রিভুজ</a:t>
            </a:r>
            <a:endParaRPr lang="en-US" sz="4800" b="1" dirty="0">
              <a:solidFill>
                <a:srgbClr val="D60EC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Triangle 7"/>
          <p:cNvSpPr/>
          <p:nvPr/>
        </p:nvSpPr>
        <p:spPr>
          <a:xfrm>
            <a:off x="6477000" y="990600"/>
            <a:ext cx="2590800" cy="274320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200400" y="41910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স্থূলকোণী ত্রিভুজ</a:t>
            </a:r>
            <a:endParaRPr lang="en-US" sz="4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42672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সূক্ষ্ণকোণী ত্রিভুজ</a:t>
            </a:r>
            <a:endParaRPr 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trian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8200"/>
            <a:ext cx="2802707" cy="31242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ythagora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5205984" cy="617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nip Single Corner Rectangle 3"/>
          <p:cNvSpPr/>
          <p:nvPr/>
        </p:nvSpPr>
        <p:spPr>
          <a:xfrm>
            <a:off x="6019800" y="4114800"/>
            <a:ext cx="3124200" cy="914400"/>
          </a:xfrm>
          <a:prstGeom prst="snip1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পীথাগোরাস</a:t>
            </a:r>
            <a:endParaRPr lang="en-US" sz="48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6019800" y="838200"/>
            <a:ext cx="3124200" cy="1828800"/>
          </a:xfrm>
          <a:prstGeom prst="leftArrow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1400" dirty="0" smtClean="0">
              <a:solidFill>
                <a:srgbClr val="FF0066"/>
              </a:solidFill>
            </a:endParaRPr>
          </a:p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চিত্রের ব্যক্তিটি কে?</a:t>
            </a:r>
            <a:endParaRPr lang="en-US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ythagora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55820"/>
            <a:ext cx="4267200" cy="5059180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181600" y="5638800"/>
            <a:ext cx="3550024" cy="830997"/>
          </a:xfrm>
          <a:prstGeom prst="rect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সমকোণী ত্রিভুজ</a:t>
            </a:r>
            <a:endParaRPr lang="en-US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Triangle 3"/>
          <p:cNvSpPr/>
          <p:nvPr/>
        </p:nvSpPr>
        <p:spPr>
          <a:xfrm>
            <a:off x="5715000" y="990600"/>
            <a:ext cx="3352800" cy="4495800"/>
          </a:xfrm>
          <a:prstGeom prst="rtTriangle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13500000" scaled="0"/>
            <a:tileRect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Single Corner Rectangle 4"/>
          <p:cNvSpPr/>
          <p:nvPr/>
        </p:nvSpPr>
        <p:spPr>
          <a:xfrm>
            <a:off x="762000" y="5791200"/>
            <a:ext cx="3124200" cy="914400"/>
          </a:xfrm>
          <a:prstGeom prst="snip1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89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পীথাগোরাস</a:t>
            </a:r>
            <a:endParaRPr lang="en-US" sz="48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4419600" y="3124200"/>
            <a:ext cx="1447800" cy="609600"/>
          </a:xfrm>
          <a:prstGeom prst="leftRightArrow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90600" y="1752600"/>
            <a:ext cx="7315200" cy="4038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পীথাগোরাসের উপপাদ্য</a:t>
            </a:r>
            <a:endParaRPr lang="en-US" sz="7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95600" y="304800"/>
            <a:ext cx="4038600" cy="1219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4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400" y="609600"/>
            <a:ext cx="4800600" cy="990600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bn-BD" sz="2400" b="1" dirty="0" smtClean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IN" sz="5400" b="1" dirty="0" smtClean="0">
                <a:solidFill>
                  <a:srgbClr val="F84AD3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 smtClean="0">
              <a:solidFill>
                <a:srgbClr val="F84AD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6670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ত্রিভুজের লম্ব, ভূমি, অতিভুজ কোনটি</a:t>
            </a:r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তা বলতে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962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পীথাগোরাসের উপপাদ্য</a:t>
            </a:r>
            <a:r>
              <a:rPr lang="bn-IN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চিত্রভিত্তিক প্রমাণ </a:t>
            </a:r>
            <a:r>
              <a:rPr lang="bn-IN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18288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65B16"/>
                </a:solidFill>
                <a:latin typeface="NikoshBAN" pitchFamily="2" charset="0"/>
                <a:cs typeface="NikoshBAN" pitchFamily="2" charset="0"/>
              </a:rPr>
              <a:t>১। পী</a:t>
            </a:r>
            <a:r>
              <a:rPr lang="bn-BD" sz="3200" b="1" dirty="0" smtClean="0">
                <a:solidFill>
                  <a:srgbClr val="F65B16"/>
                </a:solidFill>
                <a:latin typeface="NikoshBAN" pitchFamily="2" charset="0"/>
                <a:cs typeface="NikoshBAN" pitchFamily="2" charset="0"/>
              </a:rPr>
              <a:t>থাগোরাসের উপপাদ্যটি</a:t>
            </a:r>
            <a:r>
              <a:rPr lang="bn-IN" sz="3200" b="1" dirty="0" smtClean="0">
                <a:solidFill>
                  <a:srgbClr val="F65B16"/>
                </a:solidFill>
                <a:latin typeface="NikoshBAN" pitchFamily="2" charset="0"/>
                <a:cs typeface="NikoshBAN" pitchFamily="2" charset="0"/>
              </a:rPr>
              <a:t> বলতে পারবে।</a:t>
            </a:r>
            <a:endParaRPr lang="en-US" sz="3200" b="1" dirty="0" smtClean="0">
              <a:solidFill>
                <a:srgbClr val="F65B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3340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D60EC8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600" b="1" dirty="0" smtClean="0">
                <a:solidFill>
                  <a:srgbClr val="D60EC8"/>
                </a:solidFill>
                <a:latin typeface="NikoshBAN" pitchFamily="2" charset="0"/>
                <a:cs typeface="NikoshBAN" pitchFamily="2" charset="0"/>
              </a:rPr>
              <a:t>পীথাগোরাসের উপপাদ্যের সাহায্যে বিভিন্ন গাণিতিক সমস্যার সমাধান </a:t>
            </a:r>
            <a:r>
              <a:rPr lang="bn-IN" sz="3600" b="1" dirty="0" smtClean="0">
                <a:solidFill>
                  <a:srgbClr val="D60EC8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3600" b="1" dirty="0" smtClean="0">
              <a:solidFill>
                <a:srgbClr val="D60EC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1524000"/>
          </a:xfrm>
          <a:prstGeom prst="roundRect">
            <a:avLst/>
          </a:prstGeom>
          <a:gradFill>
            <a:gsLst>
              <a:gs pos="0">
                <a:srgbClr val="00B0F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3D01E7"/>
                </a:solidFill>
                <a:latin typeface="NikoshBAN" pitchFamily="2" charset="0"/>
                <a:cs typeface="NikoshBAN" pitchFamily="2" charset="0"/>
              </a:rPr>
              <a:t>পীথাগোরাসের উপপাদ্য দুইভাবে প্রমাণ করা যায়।</a:t>
            </a:r>
            <a:endParaRPr lang="en-US" sz="4400" dirty="0">
              <a:solidFill>
                <a:srgbClr val="3D01E7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Multidocument 2"/>
          <p:cNvSpPr/>
          <p:nvPr/>
        </p:nvSpPr>
        <p:spPr>
          <a:xfrm>
            <a:off x="1295400" y="1981200"/>
            <a:ext cx="6553200" cy="4648200"/>
          </a:xfrm>
          <a:prstGeom prst="flowChartMultidocumen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0" indent="-1371600" algn="ctr">
              <a:buAutoNum type="arabicPeriod"/>
            </a:pPr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</a:p>
          <a:p>
            <a:pPr marL="1371600" indent="-1371600" algn="ctr">
              <a:buAutoNum type="arabicPeriod"/>
            </a:pPr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চিত্রভিত্তিক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3156</TotalTime>
  <Words>478</Words>
  <Application>Microsoft Office PowerPoint</Application>
  <PresentationFormat>On-screen Show (4:3)</PresentationFormat>
  <Paragraphs>132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Trek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 </vt:lpstr>
      <vt:lpstr>একক কাজের উত্তর </vt:lpstr>
      <vt:lpstr>PowerPoint Presentation</vt:lpstr>
      <vt:lpstr>PowerPoint Presentation</vt:lpstr>
      <vt:lpstr>মূল্যায়ন</vt:lpstr>
      <vt:lpstr>PowerPoint Presentation</vt:lpstr>
      <vt:lpstr>PowerPoint Presentation</vt:lpstr>
      <vt:lpstr>PowerPoint Presentation</vt:lpstr>
      <vt:lpstr>PowerPoint Presentation</vt:lpstr>
    </vt:vector>
  </TitlesOfParts>
  <Company>Dhaka-TTC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Lab26</dc:creator>
  <cp:lastModifiedBy>Renesa</cp:lastModifiedBy>
  <cp:revision>454</cp:revision>
  <dcterms:created xsi:type="dcterms:W3CDTF">2012-01-06T18:26:57Z</dcterms:created>
  <dcterms:modified xsi:type="dcterms:W3CDTF">2019-10-23T03:49:03Z</dcterms:modified>
</cp:coreProperties>
</file>