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6" r:id="rId4"/>
    <p:sldId id="267" r:id="rId5"/>
    <p:sldId id="274" r:id="rId6"/>
    <p:sldId id="268" r:id="rId7"/>
    <p:sldId id="271" r:id="rId8"/>
    <p:sldId id="272" r:id="rId9"/>
    <p:sldId id="273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1C1B-2FAB-45F1-826D-00ACC4CF832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DDC7D-A526-4A04-85A6-EC642AFF3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DDC7D-A526-4A04-85A6-EC642AFF3A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C4C-C95F-4652-8E6C-89827EB156B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B112-BE5C-4588-8771-F751096E0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875"/>
            <a:ext cx="12191999" cy="584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				</a:t>
            </a:r>
            <a:r>
              <a:rPr lang="bn-BD" sz="6000" dirty="0" smtClean="0">
                <a:solidFill>
                  <a:srgbClr val="FF0000"/>
                </a:solidFill>
              </a:rPr>
              <a:t>শুভেচ্ছা স্বাগতম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4476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</a:rPr>
              <a:t>		</a:t>
            </a:r>
            <a:r>
              <a:rPr lang="bn-BD" sz="9600" dirty="0" smtClean="0">
                <a:solidFill>
                  <a:srgbClr val="0070C0"/>
                </a:solidFill>
              </a:rPr>
              <a:t>বাড়ির কাজঃ</a:t>
            </a:r>
          </a:p>
          <a:p>
            <a:endParaRPr lang="en-US" sz="3600" dirty="0" smtClean="0">
              <a:solidFill>
                <a:schemeClr val="accent6"/>
              </a:solidFill>
            </a:endParaRPr>
          </a:p>
          <a:p>
            <a:endParaRPr lang="en-US" sz="3600" dirty="0">
              <a:solidFill>
                <a:schemeClr val="accent6"/>
              </a:solidFill>
            </a:endParaRPr>
          </a:p>
          <a:p>
            <a:r>
              <a:rPr lang="bn-BD" sz="6000" dirty="0" smtClean="0">
                <a:solidFill>
                  <a:schemeClr val="accent6"/>
                </a:solidFill>
              </a:rPr>
              <a:t>একটি স্কুলে শিক্ষার্থীর সংখ্যা ৫০০ জন। এর মধ্যে ছাত্রীর সংখ্যা ৪০% হলে, ঐ স্কুলের ছাত্র সংখ্যা কত ?</a:t>
            </a:r>
            <a:endParaRPr lang="en-US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700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  </a:t>
            </a:r>
            <a:r>
              <a:rPr lang="bn-BD" sz="8000" dirty="0" smtClean="0"/>
              <a:t>সবাইকে ধন্যবাদ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2" y="1280161"/>
            <a:ext cx="12192000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24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"/>
            <a:ext cx="6598920" cy="1173480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403" y="1557997"/>
            <a:ext cx="5334000" cy="45767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হকারী শিক্ষক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গাড়ীদহ দাখিল মাদ্রাসা শেরপুর,বগুড়া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4640" y="1600200"/>
            <a:ext cx="4709160" cy="4576763"/>
          </a:xfrm>
          <a:solidFill>
            <a:srgbClr val="00B0F0"/>
          </a:solidFill>
        </p:spPr>
        <p:txBody>
          <a:bodyPr/>
          <a:lstStyle/>
          <a:p>
            <a:endParaRPr lang="en-US" dirty="0" smtClean="0"/>
          </a:p>
          <a:p>
            <a:r>
              <a:rPr lang="bn-BD" sz="4800" dirty="0" smtClean="0">
                <a:solidFill>
                  <a:srgbClr val="FF0000"/>
                </a:solidFill>
              </a:rPr>
              <a:t>শ্রেণীঃ ষষ্ঠ</a:t>
            </a:r>
          </a:p>
          <a:p>
            <a:r>
              <a:rPr lang="bn-BD" sz="4800" dirty="0" smtClean="0">
                <a:solidFill>
                  <a:srgbClr val="FF0000"/>
                </a:solidFill>
              </a:rPr>
              <a:t>বিষয়ঃ গণিত 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বিশেষ পাঠ-</a:t>
            </a:r>
            <a:r>
              <a:rPr lang="bn-BD" sz="4400" dirty="0" smtClean="0">
                <a:solidFill>
                  <a:srgbClr val="FF0000"/>
                </a:solidFill>
              </a:rPr>
              <a:t>লাভক্ষতি</a:t>
            </a:r>
            <a:r>
              <a:rPr lang="bn-BD" dirty="0" smtClean="0">
                <a:solidFill>
                  <a:srgbClr val="FF000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426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6015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শিখন ফল</a:t>
            </a:r>
          </a:p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</a:rPr>
              <a:t>এই পাঠ শেষে শিক্ষার্থীরা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bn-BD" sz="4800" dirty="0" smtClean="0">
                <a:solidFill>
                  <a:srgbClr val="002060"/>
                </a:solidFill>
              </a:rPr>
              <a:t>ক্রয়মূল্য ও বিক্রয়মূল্যের স</a:t>
            </a:r>
            <a:r>
              <a:rPr lang="en-US" sz="4800" dirty="0" smtClean="0">
                <a:solidFill>
                  <a:srgbClr val="002060"/>
                </a:solidFill>
              </a:rPr>
              <a:t>ংজ্ঞা</a:t>
            </a:r>
            <a:r>
              <a:rPr lang="bn-BD" sz="4800" dirty="0" smtClean="0">
                <a:solidFill>
                  <a:srgbClr val="002060"/>
                </a:solidFill>
              </a:rPr>
              <a:t> বলতে পারবে।</a:t>
            </a:r>
          </a:p>
          <a:p>
            <a:r>
              <a:rPr lang="bn-BD" sz="4800" dirty="0" smtClean="0">
                <a:solidFill>
                  <a:srgbClr val="002060"/>
                </a:solidFill>
              </a:rPr>
              <a:t>ক্রয়মূল্য ও  বিক্রয়মূল্যের পার্থক্য নির্ণয় করতে পারবে। </a:t>
            </a:r>
            <a:endParaRPr lang="en-US" sz="4800" dirty="0" smtClean="0">
              <a:solidFill>
                <a:srgbClr val="002060"/>
              </a:solidFill>
            </a:endParaRPr>
          </a:p>
          <a:p>
            <a:r>
              <a:rPr lang="bn-BD" sz="4800" dirty="0" smtClean="0">
                <a:solidFill>
                  <a:srgbClr val="002060"/>
                </a:solidFill>
              </a:rPr>
              <a:t>গাণিতিক সমস্যার সমাধান করতে পারবে।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98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0"/>
            <a:ext cx="12023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66"/>
            <a:ext cx="5261317" cy="4768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3" y="1294228"/>
            <a:ext cx="6297637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23582"/>
            <a:ext cx="12192000" cy="48320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যে টাকায় ক্রয় করা হয় তাকে ক্রয়মূল্য বলে এবং কোন দ্রব্য যে টাকায় বিক্রয় করা হয় তাকে বিক্রয় মূল্য বলা হয়।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ক্রয়মূল্যের চেয়ে বিক্রয়মূল্য বেশী হলে লাভ হয় এবং ক্রয়মূল্যের চেয়ে বিক্রয়মূল্য কম হলে ক্ষতি হয়।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বিক্রয়মূল্য – ক্রয়মূল্য।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 =ক্রয়মূল্য- বিক্রয়মূল্য।</a:t>
            </a:r>
          </a:p>
        </p:txBody>
      </p:sp>
    </p:spTree>
    <p:extLst>
      <p:ext uri="{BB962C8B-B14F-4D97-AF65-F5344CB8AC3E}">
        <p14:creationId xmlns:p14="http://schemas.microsoft.com/office/powerpoint/2010/main" val="3130725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6086" y="2588504"/>
            <a:ext cx="9087730" cy="1446550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		</a:t>
            </a:r>
            <a:r>
              <a:rPr lang="en-US" sz="6000" dirty="0" smtClean="0">
                <a:solidFill>
                  <a:srgbClr val="FF0000"/>
                </a:solidFill>
              </a:rPr>
              <a:t>পাঠ শিরোনামঃ</a:t>
            </a:r>
            <a:r>
              <a:rPr lang="bn-BD" sz="6000" dirty="0" smtClean="0">
                <a:solidFill>
                  <a:srgbClr val="FF0000"/>
                </a:solidFill>
              </a:rPr>
              <a:t>লাভ ক্ষতি 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79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49680" y="0"/>
                <a:ext cx="8738382" cy="64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bn-BD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সমস্যা</a:t>
                </a:r>
              </a:p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ঘড়ি ৫০০ টাকায় ক্রয় করে ৬০০ টাকায় বিক্রয় করলে শতকরা কত লাভ বা ক্ষতি হয়।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  আমরা জানি, লাভ = বিক্রয়মূল্য – ক্রয়মূল্য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৬০০ – ৫০০ টাকা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= ১০০ টাকা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৫০০ টাকায় লাভ হয় ১০০ টাকা </a:t>
                </a: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     ,,       ,,    ,,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৫০০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14350" indent="-514350">
                  <a:buAutoNum type="arabicPlain" startAt="100"/>
                </a:pP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,,       ,,    ,,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</m:t>
                        </m:r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৫০০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=২০ টাকা </a:t>
                </a: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২০%  </a:t>
                </a:r>
              </a:p>
              <a:p>
                <a:endPara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0"/>
                <a:ext cx="8738382" cy="6460102"/>
              </a:xfrm>
              <a:prstGeom prst="rect">
                <a:avLst/>
              </a:prstGeom>
              <a:blipFill rotWithShape="0">
                <a:blip r:embed="rId2"/>
                <a:stretch>
                  <a:fillRect l="-2791" r="-488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33782"/>
            <a:ext cx="12192000" cy="47089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তোমরা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পাঁচজন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দলে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বিভক্ত</a:t>
            </a:r>
            <a:r>
              <a:rPr lang="en-US" sz="6000" dirty="0" smtClean="0"/>
              <a:t> </a:t>
            </a:r>
            <a:r>
              <a:rPr lang="en-US" sz="6000" dirty="0" err="1" smtClean="0"/>
              <a:t>হও</a:t>
            </a:r>
            <a:r>
              <a:rPr lang="en-US" sz="6000" dirty="0" smtClean="0"/>
              <a:t> </a:t>
            </a:r>
            <a:r>
              <a:rPr lang="en-US" sz="6000" dirty="0" err="1" smtClean="0"/>
              <a:t>এবং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সমস্যাটির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সমাধান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6000" dirty="0" smtClean="0"/>
              <a:t>।</a:t>
            </a:r>
          </a:p>
          <a:p>
            <a:r>
              <a:rPr lang="en-US" sz="6000" dirty="0" err="1" smtClean="0"/>
              <a:t>সমস্যাঃ</a:t>
            </a:r>
            <a:r>
              <a:rPr lang="en-US" sz="6000" dirty="0" smtClean="0"/>
              <a:t>  </a:t>
            </a:r>
            <a:r>
              <a:rPr lang="en-US" sz="6000" dirty="0" err="1" smtClean="0"/>
              <a:t>একটি</a:t>
            </a:r>
            <a:r>
              <a:rPr lang="en-US" sz="6000" dirty="0" smtClean="0"/>
              <a:t>  </a:t>
            </a:r>
            <a:r>
              <a:rPr lang="en-US" sz="6000" dirty="0" err="1" smtClean="0"/>
              <a:t>কলম</a:t>
            </a:r>
            <a:r>
              <a:rPr lang="en-US" sz="6000" dirty="0" smtClean="0"/>
              <a:t> ১১ </a:t>
            </a:r>
            <a:r>
              <a:rPr lang="en-US" sz="6000" dirty="0" err="1" smtClean="0"/>
              <a:t>টাকায়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বিক্রয়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করলে</a:t>
            </a:r>
            <a:r>
              <a:rPr lang="en-US" sz="6000" dirty="0" smtClean="0"/>
              <a:t> ১০% </a:t>
            </a:r>
            <a:r>
              <a:rPr lang="en-US" sz="6000" dirty="0" err="1" smtClean="0"/>
              <a:t>লাভ</a:t>
            </a:r>
            <a:r>
              <a:rPr lang="en-US" sz="6000" dirty="0" smtClean="0"/>
              <a:t> </a:t>
            </a:r>
            <a:r>
              <a:rPr lang="en-US" sz="6000" dirty="0" err="1" smtClean="0"/>
              <a:t>হয়</a:t>
            </a:r>
            <a:r>
              <a:rPr lang="en-US" sz="6000" dirty="0" smtClean="0"/>
              <a:t> । </a:t>
            </a:r>
            <a:r>
              <a:rPr lang="en-US" sz="6000" dirty="0" err="1" smtClean="0"/>
              <a:t>কলমটির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ক্রয়মূল্য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কত</a:t>
            </a:r>
            <a:r>
              <a:rPr lang="en-US" sz="6000" dirty="0" smtClean="0"/>
              <a:t>?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361101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										</a:t>
            </a:r>
          </a:p>
          <a:p>
            <a:r>
              <a:rPr lang="en-US" sz="6000" dirty="0" smtClean="0">
                <a:solidFill>
                  <a:srgbClr val="00B0F0"/>
                </a:solidFill>
              </a:rPr>
              <a:t>	</a:t>
            </a:r>
          </a:p>
          <a:p>
            <a:endParaRPr lang="en-US" sz="2800" dirty="0" smtClean="0"/>
          </a:p>
          <a:p>
            <a:r>
              <a:rPr lang="en-US" sz="6000" dirty="0" smtClean="0">
                <a:solidFill>
                  <a:srgbClr val="FF0000"/>
                </a:solidFill>
              </a:rPr>
              <a:t>		   	ক্রয়মূল্য কি?</a:t>
            </a:r>
          </a:p>
          <a:p>
            <a:r>
              <a:rPr lang="en-US" sz="6000" dirty="0" smtClean="0">
                <a:solidFill>
                  <a:srgbClr val="92D050"/>
                </a:solidFill>
              </a:rPr>
              <a:t>			বিক্রয়মূল্যের  সংজ্ঞা দাও?</a:t>
            </a:r>
          </a:p>
          <a:p>
            <a:r>
              <a:rPr lang="en-US" sz="6000" dirty="0" smtClean="0">
                <a:solidFill>
                  <a:schemeClr val="accent2"/>
                </a:solidFill>
              </a:rPr>
              <a:t>			বিক্রয়মূল্য – ক্রয়মূল্য = কত?</a:t>
            </a:r>
          </a:p>
          <a:p>
            <a:r>
              <a:rPr lang="en-US" sz="6000" dirty="0" smtClean="0">
                <a:solidFill>
                  <a:schemeClr val="accent1"/>
                </a:solidFill>
              </a:rPr>
              <a:t>			ক্রয়মূল্য – বিক্রয়মূল্য = কত 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2994" y="492294"/>
            <a:ext cx="6300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			মূল্যায়ন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221920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204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</dc:title>
  <dc:creator>MD. REZAUL KARIM</dc:creator>
  <cp:lastModifiedBy>SHAHIDUL ISLAM</cp:lastModifiedBy>
  <cp:revision>143</cp:revision>
  <dcterms:created xsi:type="dcterms:W3CDTF">2015-05-12T03:43:06Z</dcterms:created>
  <dcterms:modified xsi:type="dcterms:W3CDTF">2019-10-22T08:02:44Z</dcterms:modified>
</cp:coreProperties>
</file>