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86" r:id="rId2"/>
    <p:sldId id="287" r:id="rId3"/>
    <p:sldId id="262" r:id="rId4"/>
    <p:sldId id="264" r:id="rId5"/>
    <p:sldId id="267" r:id="rId6"/>
    <p:sldId id="268" r:id="rId7"/>
    <p:sldId id="269" r:id="rId8"/>
    <p:sldId id="270" r:id="rId9"/>
    <p:sldId id="285" r:id="rId10"/>
    <p:sldId id="271" r:id="rId11"/>
    <p:sldId id="272" r:id="rId12"/>
    <p:sldId id="284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512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118AA9-C3A6-41B3-B478-5E7F03154467}" type="datetimeFigureOut">
              <a:rPr lang="en-US" smtClean="0"/>
              <a:t>10/11/2019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9FBA04-8A45-4900-95BC-77CFE4E038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169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C1EE8-5806-46F1-9392-CA0862073DD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779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9FBA04-8A45-4900-95BC-77CFE4E0383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62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9FBA04-8A45-4900-95BC-77CFE4E0383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137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6.jpe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8452" y="387927"/>
            <a:ext cx="5486400" cy="155170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bn-BD" sz="8800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স্বাগতম</a:t>
            </a:r>
            <a:r>
              <a:rPr lang="bn-BD" sz="2800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bn-BD" sz="2000" dirty="0">
              <a:solidFill>
                <a:srgbClr val="00B05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5" name="Picture 2" descr="C:\Users\DOEL\Desktop\gif=01\34574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460" y="2216727"/>
            <a:ext cx="4835236" cy="41402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8637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AB895-EB48-46F7-BD30-8DF27B4BC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169458-876D-4449-AEDD-EFD1D896DCF2}" type="slidenum">
              <a:rPr lang="en-US" altLang="en-US"/>
              <a:pPr>
                <a:defRPr/>
              </a:pPr>
              <a:t>2</a:t>
            </a:fld>
            <a:endParaRPr lang="en-US" alt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766" y="1478280"/>
            <a:ext cx="1552629" cy="1966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11" name="Rounded Rectangle 10"/>
          <p:cNvSpPr/>
          <p:nvPr/>
        </p:nvSpPr>
        <p:spPr>
          <a:xfrm>
            <a:off x="512601" y="3672840"/>
            <a:ext cx="3289786" cy="238930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BD" sz="288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মোঃ </a:t>
            </a:r>
            <a:r>
              <a:rPr lang="bn-IN" sz="288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আরিফুর রহমান</a:t>
            </a:r>
            <a:endParaRPr lang="en-US" sz="288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bn-BD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সহকারী শিক্ষক</a:t>
            </a:r>
          </a:p>
          <a:p>
            <a:pPr algn="ctr"/>
            <a:r>
              <a:rPr lang="bn-IN" sz="19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ধেরেরা উচ্চ বিদ্যালয়</a:t>
            </a:r>
            <a:r>
              <a:rPr lang="bn-BD" sz="19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,</a:t>
            </a:r>
          </a:p>
          <a:p>
            <a:pPr algn="ctr"/>
            <a:r>
              <a:rPr lang="bn-IN" sz="144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চান্দিনা, কুমিল্লা</a:t>
            </a:r>
            <a:r>
              <a:rPr lang="bn-BD" sz="144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।</a:t>
            </a:r>
          </a:p>
          <a:p>
            <a:pPr algn="ctr"/>
            <a:r>
              <a:rPr lang="bn-BD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মোবাইল : </a:t>
            </a:r>
            <a:r>
              <a:rPr lang="bn-IN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০১৭৫১-৩৩৬৭৪২</a:t>
            </a:r>
            <a:endParaRPr lang="bn-BD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E-mail: </a:t>
            </a:r>
            <a:r>
              <a:rPr lang="en-US" sz="128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arifurrahman1991bd@gmail.com</a:t>
            </a:r>
            <a:r>
              <a:rPr lang="bn-BD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ctr"/>
            <a:endParaRPr lang="en-US" sz="192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259816" y="3921139"/>
            <a:ext cx="4412690" cy="2148262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>
                <a:latin typeface="NikoshBAN" pitchFamily="2" charset="0"/>
                <a:cs typeface="NikoshBAN" pitchFamily="2" charset="0"/>
              </a:rPr>
              <a:t>বিষয়ঃ</a:t>
            </a:r>
            <a:r>
              <a:rPr lang="en-US" sz="28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 smtClean="0">
                <a:latin typeface="NikoshBAN" pitchFamily="2" charset="0"/>
                <a:cs typeface="NikoshBAN" pitchFamily="2" charset="0"/>
              </a:rPr>
              <a:t>বিজ্ঞান</a:t>
            </a:r>
            <a:endParaRPr lang="en-US" sz="2800" dirty="0">
              <a:latin typeface="NikoshBAN" pitchFamily="2" charset="0"/>
              <a:cs typeface="NikoshBAN" pitchFamily="2" charset="0"/>
            </a:endParaRPr>
          </a:p>
          <a:p>
            <a:r>
              <a:rPr lang="en-US" sz="2800" dirty="0" err="1">
                <a:latin typeface="NikoshBAN" pitchFamily="2" charset="0"/>
                <a:cs typeface="NikoshBAN" pitchFamily="2" charset="0"/>
              </a:rPr>
              <a:t>অধ্যায়ঃ</a:t>
            </a:r>
            <a:r>
              <a:rPr lang="en-US" sz="28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>
                <a:latin typeface="NikoshBAN" pitchFamily="2" charset="0"/>
                <a:cs typeface="NikoshBAN" pitchFamily="2" charset="0"/>
              </a:rPr>
              <a:t>প্রথম</a:t>
            </a:r>
            <a:endParaRPr lang="en-US" sz="2800" dirty="0">
              <a:latin typeface="NikoshBAN" pitchFamily="2" charset="0"/>
              <a:cs typeface="NikoshBAN" pitchFamily="2" charset="0"/>
            </a:endParaRPr>
          </a:p>
          <a:p>
            <a:r>
              <a:rPr lang="en-US" sz="2800" dirty="0">
                <a:latin typeface="NikoshBAN" pitchFamily="2" charset="0"/>
                <a:cs typeface="NikoshBAN" pitchFamily="2" charset="0"/>
              </a:rPr>
              <a:t>(</a:t>
            </a:r>
            <a:r>
              <a:rPr lang="en-US" sz="2800" dirty="0" err="1">
                <a:latin typeface="NikoshBAN" pitchFamily="2" charset="0"/>
                <a:cs typeface="NikoshBAN" pitchFamily="2" charset="0"/>
              </a:rPr>
              <a:t>প্রাণিজগতের</a:t>
            </a:r>
            <a:r>
              <a:rPr lang="en-US" sz="28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>
                <a:latin typeface="NikoshBAN" pitchFamily="2" charset="0"/>
                <a:cs typeface="NikoshBAN" pitchFamily="2" charset="0"/>
              </a:rPr>
              <a:t>শ্রেণিবিন্যাস</a:t>
            </a:r>
            <a:r>
              <a:rPr lang="en-US" sz="2800" dirty="0">
                <a:latin typeface="NikoshBAN" pitchFamily="2" charset="0"/>
                <a:cs typeface="NikoshBAN" pitchFamily="2" charset="0"/>
              </a:rPr>
              <a:t>)</a:t>
            </a:r>
          </a:p>
          <a:p>
            <a:r>
              <a:rPr lang="en-US" sz="2800" dirty="0" err="1">
                <a:latin typeface="NikoshBAN" pitchFamily="2" charset="0"/>
                <a:cs typeface="NikoshBAN" pitchFamily="2" charset="0"/>
              </a:rPr>
              <a:t>শ্রেণীঃ</a:t>
            </a:r>
            <a:r>
              <a:rPr lang="en-US" sz="28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err="1">
                <a:latin typeface="NikoshBAN" pitchFamily="2" charset="0"/>
                <a:cs typeface="NikoshBAN" pitchFamily="2" charset="0"/>
              </a:rPr>
              <a:t>অষ্টম</a:t>
            </a:r>
            <a:endParaRPr lang="en-US" sz="2800" dirty="0">
              <a:latin typeface="NikoshBAN" pitchFamily="2" charset="0"/>
              <a:cs typeface="NikoshBAN" pitchFamily="2" charset="0"/>
            </a:endParaRPr>
          </a:p>
          <a:p>
            <a:r>
              <a:rPr lang="en-US" sz="2800" dirty="0" err="1">
                <a:latin typeface="NikoshBAN" pitchFamily="2" charset="0"/>
                <a:cs typeface="NikoshBAN" pitchFamily="2" charset="0"/>
              </a:rPr>
              <a:t>সময়ঃ</a:t>
            </a:r>
            <a:r>
              <a:rPr lang="en-US" sz="2800" dirty="0">
                <a:latin typeface="NikoshBAN" pitchFamily="2" charset="0"/>
                <a:cs typeface="NikoshBAN" pitchFamily="2" charset="0"/>
              </a:rPr>
              <a:t> ৫০মিঃ</a:t>
            </a:r>
          </a:p>
          <a:p>
            <a:pPr algn="ctr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bn-BD" sz="22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/>
            </a:r>
            <a:br>
              <a:rPr lang="bn-BD" sz="22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</a:br>
            <a:endParaRPr lang="bn-BD" sz="2240" dirty="0">
              <a:ln w="1905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284" y="1861160"/>
            <a:ext cx="1134615" cy="34949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1478280"/>
            <a:ext cx="1531122" cy="19666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2384164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d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5684"/>
            <a:ext cx="4311445" cy="3339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k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81" y="2458"/>
            <a:ext cx="4471219" cy="333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G:\mm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32" y="3527938"/>
            <a:ext cx="4485968" cy="322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G:\mmm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564810"/>
            <a:ext cx="4311445" cy="322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ight Arrow 5"/>
          <p:cNvSpPr/>
          <p:nvPr/>
        </p:nvSpPr>
        <p:spPr>
          <a:xfrm>
            <a:off x="5852652" y="1650436"/>
            <a:ext cx="1752600" cy="866314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400" b="1" u="sng" dirty="0" smtClean="0">
                <a:solidFill>
                  <a:schemeClr val="accent4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ফিতাকৃমি</a:t>
            </a:r>
            <a:endParaRPr lang="en-US" sz="2400" b="1" u="sng" dirty="0">
              <a:solidFill>
                <a:schemeClr val="accent4">
                  <a:lumMod val="5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1569475" y="1083314"/>
            <a:ext cx="1402325" cy="11754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8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কেঁচো</a:t>
            </a:r>
            <a:endParaRPr lang="en-US" sz="2800" b="1" dirty="0">
              <a:solidFill>
                <a:srgbClr val="7030A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6728952" y="5912876"/>
            <a:ext cx="1752600" cy="838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3200" b="1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শামুক</a:t>
            </a:r>
            <a:endParaRPr lang="en-US" sz="3200" b="1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265469" y="5562600"/>
            <a:ext cx="1563331" cy="111903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800" dirty="0">
                <a:solidFill>
                  <a:schemeClr val="accent6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হাইড্রা</a:t>
            </a:r>
            <a:endParaRPr lang="en-US" sz="2800" dirty="0">
              <a:solidFill>
                <a:schemeClr val="accent6">
                  <a:lumMod val="75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55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:\প্রজাপতি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199" y="152400"/>
            <a:ext cx="4495801" cy="334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ight Arrow 6"/>
          <p:cNvSpPr/>
          <p:nvPr/>
        </p:nvSpPr>
        <p:spPr>
          <a:xfrm>
            <a:off x="4835013" y="309171"/>
            <a:ext cx="1676400" cy="990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dirty="0" smtClean="0"/>
              <a:t>প্রজাপতি</a:t>
            </a:r>
            <a:endParaRPr lang="en-US" dirty="0"/>
          </a:p>
        </p:txBody>
      </p:sp>
      <p:pic>
        <p:nvPicPr>
          <p:cNvPr id="2051" name="Picture 3" descr="G:\আরশোলা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5506"/>
            <a:ext cx="4419600" cy="3232441"/>
          </a:xfrm>
          <a:prstGeom prst="rect">
            <a:avLst/>
          </a:prstGeom>
          <a:noFill/>
          <a:extLst/>
        </p:spPr>
      </p:pic>
      <p:sp>
        <p:nvSpPr>
          <p:cNvPr id="9" name="Right Arrow 8"/>
          <p:cNvSpPr/>
          <p:nvPr/>
        </p:nvSpPr>
        <p:spPr>
          <a:xfrm>
            <a:off x="2514600" y="6039465"/>
            <a:ext cx="1676400" cy="9191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dirty="0" smtClean="0"/>
              <a:t>তেলাপোকা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467600" y="6465325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2" descr="G:\m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6" y="9832"/>
            <a:ext cx="4343400" cy="3339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ight Arrow 12"/>
          <p:cNvSpPr/>
          <p:nvPr/>
        </p:nvSpPr>
        <p:spPr>
          <a:xfrm>
            <a:off x="201635" y="2209800"/>
            <a:ext cx="1501805" cy="10382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800" b="1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তারামাছ</a:t>
            </a:r>
            <a:endParaRPr lang="en-US" sz="2800" b="1" dirty="0">
              <a:solidFill>
                <a:srgbClr val="FFC00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17" name="Picture 3" descr="G:\t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199" y="3553047"/>
            <a:ext cx="4500717" cy="3198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ight Arrow 17"/>
          <p:cNvSpPr/>
          <p:nvPr/>
        </p:nvSpPr>
        <p:spPr>
          <a:xfrm>
            <a:off x="7068164" y="4972665"/>
            <a:ext cx="1752600" cy="1066800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800" dirty="0" smtClean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স্পনজিলা</a:t>
            </a:r>
            <a:endParaRPr lang="en-US" sz="2800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924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3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421079" y="152400"/>
            <a:ext cx="6525492" cy="2285999"/>
            <a:chOff x="1421079" y="152400"/>
            <a:chExt cx="6525492" cy="2285999"/>
          </a:xfrm>
        </p:grpSpPr>
        <p:sp>
          <p:nvSpPr>
            <p:cNvPr id="10" name="Down Arrow 9"/>
            <p:cNvSpPr/>
            <p:nvPr/>
          </p:nvSpPr>
          <p:spPr>
            <a:xfrm>
              <a:off x="1421079" y="152400"/>
              <a:ext cx="6525492" cy="2285999"/>
            </a:xfrm>
            <a:prstGeom prst="downArrow">
              <a:avLst>
                <a:gd name="adj1" fmla="val 75023"/>
                <a:gd name="adj2" fmla="val 53879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438400" y="380999"/>
              <a:ext cx="464820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n-BD" sz="6600" b="1" dirty="0" smtClean="0">
                  <a:solidFill>
                    <a:srgbClr val="FFC000"/>
                  </a:solidFill>
                  <a:latin typeface="NikoshBAN" pitchFamily="2" charset="0"/>
                  <a:cs typeface="NikoshBAN" pitchFamily="2" charset="0"/>
                </a:rPr>
                <a:t>আজকের </a:t>
              </a:r>
              <a:r>
                <a:rPr lang="en-US" sz="6600" b="1" dirty="0" err="1" smtClean="0">
                  <a:solidFill>
                    <a:srgbClr val="FFC000"/>
                  </a:solidFill>
                  <a:latin typeface="NikoshBAN" pitchFamily="2" charset="0"/>
                  <a:cs typeface="NikoshBAN" pitchFamily="2" charset="0"/>
                </a:rPr>
                <a:t>পাঠ</a:t>
              </a:r>
              <a:endParaRPr lang="en-US" sz="6600" b="1" dirty="0">
                <a:solidFill>
                  <a:srgbClr val="FFC000"/>
                </a:solidFill>
                <a:latin typeface="NikoshBAN" pitchFamily="2" charset="0"/>
                <a:cs typeface="NikoshBAN" pitchFamily="2" charset="0"/>
              </a:endParaRPr>
            </a:p>
          </p:txBody>
        </p:sp>
      </p:grpSp>
      <p:sp>
        <p:nvSpPr>
          <p:cNvPr id="2" name="Left-Right Arrow 1"/>
          <p:cNvSpPr/>
          <p:nvPr/>
        </p:nvSpPr>
        <p:spPr>
          <a:xfrm>
            <a:off x="-152400" y="2590800"/>
            <a:ext cx="9296400" cy="3505200"/>
          </a:xfrm>
          <a:prstGeom prst="leftRightArrow">
            <a:avLst>
              <a:gd name="adj1" fmla="val 76708"/>
              <a:gd name="adj2" fmla="val 50000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6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(</a:t>
            </a:r>
            <a:r>
              <a:rPr lang="bn-BD" sz="96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অমেরুদন্ডী প্রাণী</a:t>
            </a:r>
            <a:r>
              <a:rPr lang="en-US" sz="96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)</a:t>
            </a:r>
            <a:endParaRPr lang="en-US" sz="96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645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wn Arrow 1"/>
          <p:cNvSpPr/>
          <p:nvPr/>
        </p:nvSpPr>
        <p:spPr>
          <a:xfrm>
            <a:off x="1855840" y="0"/>
            <a:ext cx="5867400" cy="1295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6000" b="1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শিখন ফল</a:t>
            </a:r>
            <a:endParaRPr lang="en-US" sz="6000" b="1" dirty="0">
              <a:solidFill>
                <a:srgbClr val="FFC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1300316"/>
            <a:ext cx="8525797" cy="1524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5400" dirty="0" smtClean="0">
                <a:solidFill>
                  <a:srgbClr val="92D050"/>
                </a:solidFill>
                <a:latin typeface="NikoshBAN" pitchFamily="2" charset="0"/>
                <a:cs typeface="NikoshBAN" pitchFamily="2" charset="0"/>
              </a:rPr>
              <a:t>১। অমেরুদন্ডী প্রাণী কি বলতে  পারবে।</a:t>
            </a:r>
            <a:endParaRPr lang="en-US" sz="5400" dirty="0">
              <a:solidFill>
                <a:srgbClr val="92D05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2343" y="3124200"/>
            <a:ext cx="8525797" cy="1524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400" b="1" dirty="0">
                <a:solidFill>
                  <a:schemeClr val="accent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২</a:t>
            </a:r>
            <a:r>
              <a:rPr lang="bn-BD" sz="4400" b="1" dirty="0" smtClean="0">
                <a:solidFill>
                  <a:schemeClr val="accent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। অমেরুদন্ডী প্রাণীর শ্রেণীবিন্যাস করতে পারবে</a:t>
            </a:r>
            <a:r>
              <a:rPr lang="bn-BD" sz="2800" b="1" dirty="0" smtClean="0">
                <a:solidFill>
                  <a:schemeClr val="accent2">
                    <a:lumMod val="50000"/>
                  </a:schemeClr>
                </a:solidFill>
              </a:rPr>
              <a:t>।</a:t>
            </a:r>
            <a:endParaRPr 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800" y="4876800"/>
            <a:ext cx="8663448" cy="152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400" b="1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৩</a:t>
            </a:r>
            <a:r>
              <a:rPr lang="bn-BD" sz="4400" b="1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। অমেরুদন্ডী প্রাণীর বৈশিষ্টগুলো লিখতে পারবে।</a:t>
            </a:r>
            <a:endParaRPr lang="en-US" sz="3200" b="1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926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G:\আরশোলা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53943"/>
            <a:ext cx="7429009" cy="371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07690"/>
            <a:ext cx="5644329" cy="2133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" y="6115665"/>
            <a:ext cx="9035844" cy="76200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36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যেমনঃ কেঁচো, তেলাপোকা</a:t>
            </a:r>
            <a:endParaRPr lang="en-US" sz="36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10" name="Picture 3" descr="G:\k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81" y="4078391"/>
            <a:ext cx="8121445" cy="203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95400"/>
            <a:ext cx="5715000" cy="277653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" y="0"/>
            <a:ext cx="9143999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bn-BD" sz="4000" b="1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অমেরুদন্ডী প্রাণী</a:t>
            </a:r>
            <a:r>
              <a:rPr lang="en-US" sz="4000" b="1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: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14676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413" y="44860"/>
            <a:ext cx="9144000" cy="6858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3" name="Rectangle 2"/>
          <p:cNvSpPr/>
          <p:nvPr/>
        </p:nvSpPr>
        <p:spPr>
          <a:xfrm>
            <a:off x="-9832" y="5105400"/>
            <a:ext cx="5142272" cy="8830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bn-BD" sz="4800" b="1" dirty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৩। প্লাটিহেলমিনথিস</a:t>
            </a:r>
            <a:endParaRPr lang="en-US" sz="4800" b="1" dirty="0">
              <a:solidFill>
                <a:srgbClr val="7030A0"/>
              </a:solidFill>
              <a:latin typeface="NikoshBAN" pitchFamily="2" charset="0"/>
              <a:cs typeface="NikoshBAN" pitchFamily="2" charset="0"/>
            </a:endParaRPr>
          </a:p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1955" y="4020774"/>
            <a:ext cx="5142272" cy="101150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4800" b="1" dirty="0">
                <a:solidFill>
                  <a:srgbClr val="C00000"/>
                </a:solidFill>
                <a:latin typeface="NikoshBAN" pitchFamily="2" charset="0"/>
                <a:cs typeface="NikoshBAN" pitchFamily="2" charset="0"/>
              </a:rPr>
              <a:t>২। নিডারিয়া</a:t>
            </a:r>
            <a:endParaRPr lang="en-US" sz="4800" b="1" dirty="0">
              <a:solidFill>
                <a:srgbClr val="C00000"/>
              </a:solidFill>
              <a:latin typeface="NikoshBAN" pitchFamily="2" charset="0"/>
              <a:cs typeface="NikoshBAN" pitchFamily="2" charset="0"/>
            </a:endParaRPr>
          </a:p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9832" y="2892522"/>
            <a:ext cx="5164394" cy="10397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4800" b="1" dirty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১। পরিফেরা</a:t>
            </a:r>
            <a:endParaRPr lang="en-US" sz="4800" b="1" dirty="0">
              <a:solidFill>
                <a:srgbClr val="7030A0"/>
              </a:solidFill>
              <a:latin typeface="NikoshBAN" pitchFamily="2" charset="0"/>
              <a:cs typeface="NikoshBAN" pitchFamily="2" charset="0"/>
            </a:endParaRPr>
          </a:p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832" y="6040078"/>
            <a:ext cx="5164394" cy="990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bn-BD" sz="4800" b="1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৪। নেমাটোডা</a:t>
            </a:r>
            <a:endParaRPr lang="en-US" sz="48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223388" y="2944765"/>
            <a:ext cx="3969774" cy="98752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4800" b="1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৫। অ্যানেলিডা</a:t>
            </a:r>
            <a:endParaRPr lang="en-US" sz="48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193891" y="4191000"/>
            <a:ext cx="3969774" cy="734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4800" b="1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৬। আর্থ্রোপোডা</a:t>
            </a:r>
            <a:endParaRPr lang="en-US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23388" y="5032275"/>
            <a:ext cx="3920612" cy="75892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4800" b="1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৭। মোলাস্কা</a:t>
            </a:r>
            <a:endParaRPr lang="en-US" sz="48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201265" y="5988458"/>
            <a:ext cx="3979606" cy="8695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400" b="1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৮। আকাইনোডারমাটা</a:t>
            </a:r>
            <a:endParaRPr lang="en-US" sz="16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1284" y="1978122"/>
            <a:ext cx="9109587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400" b="1" dirty="0">
                <a:solidFill>
                  <a:schemeClr val="accent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অমেরুদন্ডী প্রাণীকে আটটি পর্বে  ভাগ  করা হয়ছেঃ</a:t>
            </a:r>
            <a:endParaRPr lang="en-US" sz="4400" dirty="0"/>
          </a:p>
        </p:txBody>
      </p:sp>
      <p:grpSp>
        <p:nvGrpSpPr>
          <p:cNvPr id="22" name="Group 21"/>
          <p:cNvGrpSpPr/>
          <p:nvPr/>
        </p:nvGrpSpPr>
        <p:grpSpPr>
          <a:xfrm>
            <a:off x="34413" y="-381000"/>
            <a:ext cx="9144000" cy="2133600"/>
            <a:chOff x="34413" y="-381000"/>
            <a:chExt cx="9144000" cy="2133600"/>
          </a:xfrm>
        </p:grpSpPr>
        <p:sp>
          <p:nvSpPr>
            <p:cNvPr id="13" name="Right Arrow 12"/>
            <p:cNvSpPr/>
            <p:nvPr/>
          </p:nvSpPr>
          <p:spPr>
            <a:xfrm>
              <a:off x="34413" y="-381000"/>
              <a:ext cx="9144000" cy="1600200"/>
            </a:xfrm>
            <a:prstGeom prst="rightArrow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BD" sz="4400" b="1" dirty="0" smtClean="0">
                  <a:solidFill>
                    <a:schemeClr val="accent2">
                      <a:lumMod val="50000"/>
                    </a:schemeClr>
                  </a:solidFill>
                  <a:latin typeface="NikoshBAN" pitchFamily="2" charset="0"/>
                  <a:cs typeface="NikoshBAN" pitchFamily="2" charset="0"/>
                </a:rPr>
                <a:t>অমেরুদন্ডী প্রাণীর শ্রেণীবিন্যাসঃ</a:t>
              </a:r>
              <a:endParaRPr lang="en-US" sz="4400" dirty="0"/>
            </a:p>
          </p:txBody>
        </p:sp>
        <p:sp>
          <p:nvSpPr>
            <p:cNvPr id="21" name="Down Arrow 20"/>
            <p:cNvSpPr/>
            <p:nvPr/>
          </p:nvSpPr>
          <p:spPr>
            <a:xfrm>
              <a:off x="3581400" y="762000"/>
              <a:ext cx="1612491" cy="9906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02217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228600" y="38100"/>
            <a:ext cx="3384755" cy="19812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4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১। পরিফেরা</a:t>
            </a:r>
            <a:endParaRPr lang="en-US" sz="4400" b="1" dirty="0">
              <a:solidFill>
                <a:srgbClr val="7030A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962400"/>
            <a:ext cx="9144000" cy="28956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4800" b="1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বৈশিষ্ট্যঃ এরা বহুকোষী,</a:t>
            </a:r>
            <a:r>
              <a:rPr lang="en-US" sz="4800" b="1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4800" b="1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দেহপ্রাচীর অসংখ্য ছিদ্যযুক্ত, ছিদ্যপথে পানির সাথে অক্সিজেন ওখাদ্যবস্তু প্রবেশ করে। যেমনঃ স্পনজিলা, স্কাইফা ।</a:t>
            </a:r>
            <a:endParaRPr lang="en-US" sz="4800" b="1" dirty="0">
              <a:solidFill>
                <a:srgbClr val="FFC000"/>
              </a:solidFill>
              <a:latin typeface="NikoshBAN" pitchFamily="2" charset="0"/>
              <a:cs typeface="NikoshBAN" pitchFamily="2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932106" y="228600"/>
            <a:ext cx="4043516" cy="3581400"/>
            <a:chOff x="4932106" y="228600"/>
            <a:chExt cx="4043516" cy="3581400"/>
          </a:xfrm>
        </p:grpSpPr>
        <p:pic>
          <p:nvPicPr>
            <p:cNvPr id="4" name="Picture 3" descr="G:\tr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106" y="228600"/>
              <a:ext cx="4043516" cy="3581400"/>
            </a:xfrm>
            <a:prstGeom prst="rect">
              <a:avLst/>
            </a:prstGeom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sp>
          <p:nvSpPr>
            <p:cNvPr id="2" name="TextBox 1"/>
            <p:cNvSpPr txBox="1"/>
            <p:nvPr/>
          </p:nvSpPr>
          <p:spPr>
            <a:xfrm>
              <a:off x="6019800" y="2971800"/>
              <a:ext cx="1676400" cy="646331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BD" sz="3600" b="1" dirty="0" smtClean="0">
                  <a:solidFill>
                    <a:srgbClr val="FFC000"/>
                  </a:solidFill>
                  <a:latin typeface="NikoshBAN" pitchFamily="2" charset="0"/>
                  <a:cs typeface="NikoshBAN" pitchFamily="2" charset="0"/>
                </a:rPr>
                <a:t>স্পনজিলা 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6851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:\m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065" y="76200"/>
            <a:ext cx="3876368" cy="3223138"/>
          </a:xfrm>
          <a:prstGeom prst="rect">
            <a:avLst/>
          </a:prstGeom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sp>
        <p:nvSpPr>
          <p:cNvPr id="3" name="Oval 2"/>
          <p:cNvSpPr/>
          <p:nvPr/>
        </p:nvSpPr>
        <p:spPr>
          <a:xfrm>
            <a:off x="152400" y="316169"/>
            <a:ext cx="4572000" cy="13716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5400" b="1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২। নিডারিয়া</a:t>
            </a:r>
            <a:endParaRPr lang="en-US" sz="5400" b="1" dirty="0">
              <a:solidFill>
                <a:srgbClr val="FFC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3581400"/>
            <a:ext cx="8829368" cy="304800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4400" b="1" dirty="0" smtClean="0">
                <a:solidFill>
                  <a:schemeClr val="accent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বৈশিষ্ট্যঃ </a:t>
            </a:r>
            <a:r>
              <a:rPr lang="bn-BD" sz="3600" b="1" dirty="0" smtClean="0">
                <a:solidFill>
                  <a:schemeClr val="accent2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এদের দেহদুটি কোষ স্তর দ্বারা গঠিত, বাইরেরটি এক্টোডাম এবং ভিতরেরটি এন্ডোডার্ম, এক্টোডার্মে নিডোব্লাস্ট নামে এক বৈশিষ্টপূর্ণ কোষ থাকে, এই কোষ শিকার ধরা,আত্মরক্ষা চলন ইত্যাদি কাজে অংশ নেয়। যেমনঃ হাইড্রা,ওবেলিয়া।</a:t>
            </a:r>
            <a:endParaRPr lang="en-US" sz="3600" b="1" dirty="0">
              <a:solidFill>
                <a:schemeClr val="accent2">
                  <a:lumMod val="75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38768" y="2778480"/>
            <a:ext cx="1143000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3200" b="1" dirty="0">
                <a:solidFill>
                  <a:schemeClr val="accent2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হাইড্রা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829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58" y="-100012"/>
            <a:ext cx="9144000" cy="6858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4581" y="152400"/>
            <a:ext cx="4114800" cy="19812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BD" sz="3200" b="1" dirty="0" smtClean="0">
                <a:solidFill>
                  <a:schemeClr val="accent6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৩। প্লাটিহেলমিনথিস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Flowchart: Punched Tape 4"/>
          <p:cNvSpPr/>
          <p:nvPr/>
        </p:nvSpPr>
        <p:spPr>
          <a:xfrm>
            <a:off x="152400" y="3581400"/>
            <a:ext cx="8959645" cy="321514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bn-BD" sz="3600" b="1" dirty="0" smtClean="0">
                <a:solidFill>
                  <a:schemeClr val="accent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বৈশিষ্ট্যঃ এদের  দেহ চ্যাপ্টা, এরা উভয়লিঙ্গ ও অন্তঃপরজীবী,দেহে চোষক ও আংটা থাকে, শিকা কোষ নামে বিশেষ কোষ থাকে, এগুলো  রেচন অঙ্গ হিসেবে কাজ করে।</a:t>
            </a:r>
          </a:p>
          <a:p>
            <a:pPr algn="just"/>
            <a:r>
              <a:rPr lang="bn-BD" sz="3600" b="1" dirty="0" smtClean="0">
                <a:solidFill>
                  <a:schemeClr val="accent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যেমনঃ ফিতাকৃমি, যকৃতকৃমি।</a:t>
            </a:r>
            <a:endParaRPr lang="en-US" sz="3600" b="1" dirty="0"/>
          </a:p>
        </p:txBody>
      </p:sp>
      <p:grpSp>
        <p:nvGrpSpPr>
          <p:cNvPr id="7" name="Group 6"/>
          <p:cNvGrpSpPr/>
          <p:nvPr/>
        </p:nvGrpSpPr>
        <p:grpSpPr>
          <a:xfrm>
            <a:off x="4419600" y="210472"/>
            <a:ext cx="4311445" cy="3118516"/>
            <a:chOff x="4419600" y="210472"/>
            <a:chExt cx="4311445" cy="3118516"/>
          </a:xfrm>
        </p:grpSpPr>
        <p:pic>
          <p:nvPicPr>
            <p:cNvPr id="4" name="Picture 2" descr="G:\dd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9600" y="210472"/>
              <a:ext cx="4311445" cy="3118516"/>
            </a:xfrm>
            <a:prstGeom prst="rect">
              <a:avLst/>
            </a:prstGeom>
            <a:extLst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</p:pic>
        <p:sp>
          <p:nvSpPr>
            <p:cNvPr id="6" name="TextBox 5"/>
            <p:cNvSpPr txBox="1"/>
            <p:nvPr/>
          </p:nvSpPr>
          <p:spPr>
            <a:xfrm>
              <a:off x="5943600" y="1769730"/>
              <a:ext cx="1752600" cy="64633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BD" sz="3600" b="1" dirty="0">
                  <a:solidFill>
                    <a:schemeClr val="accent2">
                      <a:lumMod val="50000"/>
                    </a:schemeClr>
                  </a:solidFill>
                  <a:latin typeface="NikoshBAN" pitchFamily="2" charset="0"/>
                  <a:cs typeface="NikoshBAN" pitchFamily="2" charset="0"/>
                </a:rPr>
                <a:t>ফিতাকৃমি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0110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83574" y="0"/>
            <a:ext cx="4114800" cy="25908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bn-BD" sz="4800" b="1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৪। নেমাটোডা</a:t>
            </a:r>
            <a:endParaRPr lang="en-US" sz="48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  <a:p>
            <a:pPr algn="ctr"/>
            <a:endParaRPr lang="en-US" sz="3200" dirty="0">
              <a:solidFill>
                <a:srgbClr val="FFC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3810000"/>
            <a:ext cx="9144000" cy="3048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5400" b="1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বৈশিষ্ঠঃ এদের দেহ নলাকার ও পুরু ত্বক দ্বারা আবৃত,মুখ ও পায়ু ছিদ্য উপস্থিত, এরা এক লিঙ্গ, গহবর অনাবৃত । যেমনঃ গোলকৃমি।</a:t>
            </a:r>
            <a:endParaRPr lang="en-US" sz="5400" b="1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252452" y="228600"/>
            <a:ext cx="4572000" cy="3048000"/>
            <a:chOff x="4227871" y="228600"/>
            <a:chExt cx="4572000" cy="3048000"/>
          </a:xfrm>
        </p:grpSpPr>
        <p:pic>
          <p:nvPicPr>
            <p:cNvPr id="1026" name="Picture 2" descr="C:\Users\DOEL\Desktop\a02df418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7871" y="228600"/>
              <a:ext cx="4572000" cy="3048000"/>
            </a:xfrm>
            <a:prstGeom prst="rect">
              <a:avLst/>
            </a:prstGeom>
            <a:extLst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</p:pic>
        <p:sp>
          <p:nvSpPr>
            <p:cNvPr id="4" name="TextBox 3"/>
            <p:cNvSpPr txBox="1"/>
            <p:nvPr/>
          </p:nvSpPr>
          <p:spPr>
            <a:xfrm>
              <a:off x="5486400" y="304800"/>
              <a:ext cx="1752600" cy="7078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BD" sz="4000" b="1" dirty="0">
                  <a:solidFill>
                    <a:srgbClr val="FFFF00"/>
                  </a:solidFill>
                  <a:latin typeface="NikoshBAN" pitchFamily="2" charset="0"/>
                  <a:cs typeface="NikoshBAN" pitchFamily="2" charset="0"/>
                </a:rPr>
                <a:t>গোলকৃমি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09093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0" y="152400"/>
            <a:ext cx="4139381" cy="2438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8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৫। অ্যানেলিডা</a:t>
            </a:r>
            <a:endParaRPr lang="en-US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523482"/>
            <a:ext cx="9144000" cy="325831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5400" dirty="0" smtClean="0">
                <a:solidFill>
                  <a:schemeClr val="accent6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বৈশিষ্ঠঃ</a:t>
            </a: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5400" dirty="0" smtClean="0">
                <a:solidFill>
                  <a:schemeClr val="accent6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এদের দেহ নলাকার ও খন্ডায়িত,</a:t>
            </a: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5400" dirty="0" smtClean="0">
                <a:solidFill>
                  <a:schemeClr val="accent6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প্রতিটি খন্ডে সিটা থাকে, সিটার সাহায্যে চলাচল করে। যেমনঃ কেঁচো, জোঁক।</a:t>
            </a:r>
            <a:endParaRPr lang="en-US" sz="2000" dirty="0">
              <a:solidFill>
                <a:schemeClr val="accent6">
                  <a:lumMod val="75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267200" y="186352"/>
            <a:ext cx="4471219" cy="3337130"/>
            <a:chOff x="4267200" y="186352"/>
            <a:chExt cx="4471219" cy="3337130"/>
          </a:xfrm>
        </p:grpSpPr>
        <p:pic>
          <p:nvPicPr>
            <p:cNvPr id="3" name="Picture 3" descr="G:\kk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7200" y="186352"/>
              <a:ext cx="4471219" cy="3337130"/>
            </a:xfrm>
            <a:prstGeom prst="rect">
              <a:avLst/>
            </a:prstGeom>
            <a:ex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</p:pic>
        <p:sp>
          <p:nvSpPr>
            <p:cNvPr id="5" name="TextBox 4"/>
            <p:cNvSpPr txBox="1"/>
            <p:nvPr/>
          </p:nvSpPr>
          <p:spPr>
            <a:xfrm>
              <a:off x="7010400" y="1371600"/>
              <a:ext cx="1295400" cy="830997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BD" sz="4800" b="1" dirty="0">
                  <a:solidFill>
                    <a:srgbClr val="002060"/>
                  </a:solidFill>
                  <a:latin typeface="NikoshBAN" pitchFamily="2" charset="0"/>
                  <a:cs typeface="NikoshBAN" pitchFamily="2" charset="0"/>
                </a:rPr>
                <a:t>কেঁচো</a:t>
              </a:r>
              <a:endParaRPr lang="en-US" b="1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614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620297" y="2286000"/>
            <a:ext cx="3276600" cy="125124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3600" b="1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৬</a:t>
            </a:r>
            <a:r>
              <a:rPr lang="bn-BD" sz="36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। আর্থ্রোপোডা</a:t>
            </a:r>
            <a:endParaRPr lang="en-US" sz="12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3962400"/>
            <a:ext cx="8763000" cy="2667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4800" dirty="0" smtClean="0">
                <a:solidFill>
                  <a:schemeClr val="accent6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বৈশিষ্ঠঃ এদের দেহ খন্ডায়িত ও সন্ধিযুক্ত, প্রতিটি </a:t>
            </a:r>
            <a:r>
              <a:rPr lang="bn-BD" sz="4800" dirty="0">
                <a:solidFill>
                  <a:schemeClr val="accent6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খন্ডে সিটা থাকে, সিটার সাহায্যে চলাচল কড়ে</a:t>
            </a:r>
            <a:r>
              <a:rPr lang="bn-BD" sz="4800" dirty="0" smtClean="0">
                <a:solidFill>
                  <a:schemeClr val="accent6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।যেমনঃচিংড়ি,আরশোলা,কাঁকড়া।</a:t>
            </a:r>
            <a:endParaRPr lang="en-US" sz="1600" dirty="0">
              <a:solidFill>
                <a:schemeClr val="accent6">
                  <a:lumMod val="5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57200" y="-17206"/>
            <a:ext cx="3657600" cy="2296605"/>
            <a:chOff x="457200" y="-17206"/>
            <a:chExt cx="3657600" cy="2296605"/>
          </a:xfrm>
        </p:grpSpPr>
        <p:pic>
          <p:nvPicPr>
            <p:cNvPr id="1026" name="Picture 2" descr="C:\Users\DOEL\Desktop\MudCrabScylla_serrata-500x50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-17206"/>
              <a:ext cx="3657600" cy="2286000"/>
            </a:xfrm>
            <a:prstGeom prst="rect">
              <a:avLst/>
            </a:prstGeom>
            <a:extLst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pic>
        <p:sp>
          <p:nvSpPr>
            <p:cNvPr id="5" name="TextBox 4"/>
            <p:cNvSpPr txBox="1"/>
            <p:nvPr/>
          </p:nvSpPr>
          <p:spPr>
            <a:xfrm>
              <a:off x="457200" y="1694624"/>
              <a:ext cx="1143000" cy="58477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BD" sz="3200" dirty="0">
                  <a:solidFill>
                    <a:schemeClr val="accent6">
                      <a:lumMod val="50000"/>
                    </a:schemeClr>
                  </a:solidFill>
                  <a:latin typeface="NikoshBAN" pitchFamily="2" charset="0"/>
                  <a:cs typeface="NikoshBAN" pitchFamily="2" charset="0"/>
                </a:rPr>
                <a:t>কাঁকড়া</a:t>
              </a:r>
              <a:endParaRPr lang="en-US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29200" y="237558"/>
            <a:ext cx="3886200" cy="1874448"/>
            <a:chOff x="5029200" y="237558"/>
            <a:chExt cx="3886200" cy="1874448"/>
          </a:xfrm>
        </p:grpSpPr>
        <p:pic>
          <p:nvPicPr>
            <p:cNvPr id="3" name="Picture 3" descr="G:\আরশোলা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9200" y="237558"/>
              <a:ext cx="3886200" cy="1874448"/>
            </a:xfrm>
            <a:prstGeom prst="rect">
              <a:avLst/>
            </a:prstGeom>
            <a:extLst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</p:pic>
        <p:sp>
          <p:nvSpPr>
            <p:cNvPr id="6" name="TextBox 5"/>
            <p:cNvSpPr txBox="1"/>
            <p:nvPr/>
          </p:nvSpPr>
          <p:spPr>
            <a:xfrm>
              <a:off x="7391400" y="1524000"/>
              <a:ext cx="1524000" cy="58477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BD" sz="3200" dirty="0">
                  <a:solidFill>
                    <a:schemeClr val="accent6">
                      <a:lumMod val="50000"/>
                    </a:schemeClr>
                  </a:solidFill>
                  <a:latin typeface="NikoshBAN" pitchFamily="2" charset="0"/>
                  <a:cs typeface="NikoshBAN" pitchFamily="2" charset="0"/>
                </a:rPr>
                <a:t>আরশোলা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694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294603" y="2819400"/>
            <a:ext cx="4471219" cy="838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8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৭। মোলাস্কা</a:t>
            </a:r>
            <a:endParaRPr lang="en-US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52400" y="4191000"/>
            <a:ext cx="8763000" cy="2438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4400" dirty="0" smtClean="0">
                <a:solidFill>
                  <a:schemeClr val="accent6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বৈশিষ্ঠঃদেহটি নরম, শক্ত খোলস দ্বারা আবৃত, পেশিবহুল পা দিয়ে চলাচল করে ,ফুসফুসের সাহায্যে শ্বস্নকার্য চালায়। যেমনঃ শামুক, ঝিনুক।</a:t>
            </a:r>
            <a:endParaRPr lang="en-US" sz="4400" dirty="0">
              <a:solidFill>
                <a:schemeClr val="accent6">
                  <a:lumMod val="75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4800599" y="100781"/>
            <a:ext cx="3930445" cy="2438400"/>
            <a:chOff x="4800599" y="100781"/>
            <a:chExt cx="3930445" cy="2438400"/>
          </a:xfrm>
        </p:grpSpPr>
        <p:pic>
          <p:nvPicPr>
            <p:cNvPr id="3" name="Picture 2" descr="G:\mmmm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599" y="100781"/>
              <a:ext cx="3930445" cy="2438400"/>
            </a:xfrm>
            <a:prstGeom prst="rect">
              <a:avLst/>
            </a:prstGeom>
            <a:extLst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pic>
        <p:sp>
          <p:nvSpPr>
            <p:cNvPr id="6" name="TextBox 5"/>
            <p:cNvSpPr txBox="1"/>
            <p:nvPr/>
          </p:nvSpPr>
          <p:spPr>
            <a:xfrm>
              <a:off x="7391400" y="1951948"/>
              <a:ext cx="1339644" cy="58477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BD" sz="3200" dirty="0">
                  <a:solidFill>
                    <a:schemeClr val="accent6">
                      <a:lumMod val="75000"/>
                    </a:schemeClr>
                  </a:solidFill>
                  <a:latin typeface="NikoshBAN" pitchFamily="2" charset="0"/>
                  <a:cs typeface="NikoshBAN" pitchFamily="2" charset="0"/>
                </a:rPr>
                <a:t> শামুক</a:t>
              </a:r>
              <a:endParaRPr lang="en-US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28484" y="152401"/>
            <a:ext cx="4005416" cy="2551330"/>
            <a:chOff x="528484" y="152401"/>
            <a:chExt cx="4005416" cy="2551330"/>
          </a:xfrm>
        </p:grpSpPr>
        <p:pic>
          <p:nvPicPr>
            <p:cNvPr id="4" name="Picture 2" descr="C:\Users\DOEL\Desktop\549251_487898067924215_2096983842_n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423" t="16935" r="18405" b="16935"/>
            <a:stretch/>
          </p:blipFill>
          <p:spPr bwMode="auto">
            <a:xfrm>
              <a:off x="528484" y="152401"/>
              <a:ext cx="4005416" cy="2438401"/>
            </a:xfrm>
            <a:prstGeom prst="rect">
              <a:avLst/>
            </a:prstGeom>
            <a:extLst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pic>
        <p:sp>
          <p:nvSpPr>
            <p:cNvPr id="7" name="TextBox 6"/>
            <p:cNvSpPr txBox="1"/>
            <p:nvPr/>
          </p:nvSpPr>
          <p:spPr>
            <a:xfrm>
              <a:off x="2294603" y="2057400"/>
              <a:ext cx="1210597" cy="646331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just"/>
              <a:r>
                <a:rPr lang="bn-BD" sz="3600" b="1" dirty="0">
                  <a:solidFill>
                    <a:srgbClr val="7030A0"/>
                  </a:solidFill>
                  <a:latin typeface="NikoshBAN" pitchFamily="2" charset="0"/>
                  <a:cs typeface="NikoshBAN" pitchFamily="2" charset="0"/>
                </a:rPr>
                <a:t>ঝিনুক</a:t>
              </a:r>
              <a:endParaRPr lang="en-US" b="1" dirty="0">
                <a:solidFill>
                  <a:srgbClr val="7030A0"/>
                </a:solidFill>
                <a:latin typeface="NikoshBAN" pitchFamily="2" charset="0"/>
                <a:cs typeface="NikoshBAN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6416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26995" y="685800"/>
            <a:ext cx="5257800" cy="13716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0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৮। আকাইনোডারমাটা</a:t>
            </a:r>
            <a:endParaRPr lang="en-US" sz="14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3733800"/>
            <a:ext cx="8763000" cy="28956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44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বৈশিষ্ঠঃ এদের দেহত্বক কাঁটাযুক্ত, দেহ পাঁচটি সমান ভাগে বিভক্ত, নালী পদের সাহায্যে চলাচল করে,পূর্ণাঙ্গ প্রাণীতে মাথা, অঙ্কীয় ও পৃষ্ঠদেশ নির্ণয় করা যায় না।</a:t>
            </a:r>
            <a:r>
              <a:rPr lang="bn-BD" sz="2000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4000" b="1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যেমনঃ তারামাছ, সমুদ্র শশা।</a:t>
            </a:r>
            <a:endParaRPr lang="en-US" sz="2000" b="1" dirty="0">
              <a:solidFill>
                <a:srgbClr val="7030A0"/>
              </a:solidFill>
              <a:latin typeface="NikoshBAN" pitchFamily="2" charset="0"/>
              <a:cs typeface="NikoshBAN" pitchFamily="2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574962" y="56920"/>
            <a:ext cx="3569037" cy="3245415"/>
            <a:chOff x="5574962" y="56920"/>
            <a:chExt cx="3569037" cy="3245415"/>
          </a:xfrm>
        </p:grpSpPr>
        <p:pic>
          <p:nvPicPr>
            <p:cNvPr id="7" name="Picture 2" descr="G:\mm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4962" y="56920"/>
              <a:ext cx="3569037" cy="3245415"/>
            </a:xfrm>
            <a:prstGeom prst="rect">
              <a:avLst/>
            </a:prstGeom>
            <a:extLst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</p:pic>
        <p:sp>
          <p:nvSpPr>
            <p:cNvPr id="3" name="TextBox 2"/>
            <p:cNvSpPr txBox="1"/>
            <p:nvPr/>
          </p:nvSpPr>
          <p:spPr>
            <a:xfrm>
              <a:off x="5584795" y="2653546"/>
              <a:ext cx="1447800" cy="64633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BD" sz="3600" b="1" dirty="0">
                  <a:solidFill>
                    <a:srgbClr val="7030A0"/>
                  </a:solidFill>
                  <a:latin typeface="NikoshBAN" pitchFamily="2" charset="0"/>
                  <a:cs typeface="NikoshBAN" pitchFamily="2" charset="0"/>
                </a:rPr>
                <a:t>তারামাছ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18152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9716" y="213852"/>
            <a:ext cx="8839200" cy="6629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Block Arc 3"/>
          <p:cNvSpPr/>
          <p:nvPr/>
        </p:nvSpPr>
        <p:spPr>
          <a:xfrm>
            <a:off x="1479753" y="176981"/>
            <a:ext cx="6400800" cy="3307326"/>
          </a:xfrm>
          <a:prstGeom prst="blockArc">
            <a:avLst>
              <a:gd name="adj1" fmla="val 11207870"/>
              <a:gd name="adj2" fmla="val 21388091"/>
              <a:gd name="adj3" fmla="val 3263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5400" b="1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দলীয় কাজ</a:t>
            </a:r>
            <a:r>
              <a:rPr lang="bn-BD" sz="3200" b="1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en-US" sz="3200" b="1" dirty="0">
              <a:solidFill>
                <a:srgbClr val="FFC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9716" y="1830644"/>
            <a:ext cx="8839200" cy="762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8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১,৩, ৫ নং গ্রুপঃ</a:t>
            </a:r>
            <a:endParaRPr lang="en-US" sz="48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7815" y="4876800"/>
            <a:ext cx="8664676" cy="1752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4800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১।চিত্র দুটি কোন পর্বের ।</a:t>
            </a:r>
          </a:p>
          <a:p>
            <a:pPr algn="just"/>
            <a:r>
              <a:rPr lang="bn-BD" sz="4800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২।এ পর্বের তিনটি বৈশিষ্ট্য লিখ।</a:t>
            </a:r>
            <a:endParaRPr lang="en-US" sz="4800" dirty="0">
              <a:solidFill>
                <a:srgbClr val="FFC00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1026" name="Picture 2" descr="C:\Users\DOEL\Desktop\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2819400"/>
            <a:ext cx="3505200" cy="1847850"/>
          </a:xfrm>
          <a:prstGeom prst="rect">
            <a:avLst/>
          </a:prstGeom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8" name="Picture 2" descr="C:\Users\DOEL\Desktop\MudCrabScylla_serrata-500x5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153" y="2807330"/>
            <a:ext cx="3657600" cy="1871990"/>
          </a:xfrm>
          <a:prstGeom prst="rect">
            <a:avLst/>
          </a:prstGeom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267124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673" y="157316"/>
            <a:ext cx="8906797" cy="6553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own Arrow 3"/>
          <p:cNvSpPr/>
          <p:nvPr/>
        </p:nvSpPr>
        <p:spPr>
          <a:xfrm>
            <a:off x="1222271" y="308486"/>
            <a:ext cx="6705600" cy="1215514"/>
          </a:xfrm>
          <a:prstGeom prst="downArrow">
            <a:avLst>
              <a:gd name="adj1" fmla="val 77852"/>
              <a:gd name="adj2" fmla="val 58602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5400" b="1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২,৪,৬ </a:t>
            </a:r>
            <a:r>
              <a:rPr lang="bn-BD" sz="5400" b="1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নং গ্রুপঃ</a:t>
            </a:r>
            <a:endParaRPr lang="en-US" sz="5400" b="1" dirty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4572000"/>
            <a:ext cx="8799870" cy="1905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5400" dirty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১।চিত্র দুটি কোন পর্বের ।</a:t>
            </a:r>
          </a:p>
          <a:p>
            <a:pPr algn="just"/>
            <a:r>
              <a:rPr lang="bn-BD" sz="5400" dirty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২।এ পর্বের তিনটি বৈশিষ্ট্য লিখ।</a:t>
            </a:r>
            <a:endParaRPr lang="en-US" sz="5400" dirty="0">
              <a:solidFill>
                <a:srgbClr val="FFC00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6" name="Picture 2" descr="C:\Users\DOEL\Desktop\549251_487898067924215_2096983842_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3" t="16935" r="18405" b="16935"/>
          <a:stretch/>
        </p:blipFill>
        <p:spPr bwMode="auto">
          <a:xfrm>
            <a:off x="381000" y="1494503"/>
            <a:ext cx="3886200" cy="2438401"/>
          </a:xfrm>
          <a:prstGeom prst="rect">
            <a:avLst/>
          </a:prstGeom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" name="Picture 6" descr="G:\mm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546123"/>
            <a:ext cx="3930445" cy="2438400"/>
          </a:xfrm>
          <a:prstGeom prst="rect">
            <a:avLst/>
          </a:prstGeom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24413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27039"/>
            <a:ext cx="8991600" cy="67056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714500" y="381000"/>
            <a:ext cx="5867400" cy="21336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11500" b="1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মূল্যায়ন</a:t>
            </a:r>
            <a:endParaRPr lang="en-US" sz="11500" b="1" dirty="0">
              <a:solidFill>
                <a:srgbClr val="FFC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04800" y="2890684"/>
            <a:ext cx="8686800" cy="38100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4800" b="1" dirty="0" smtClean="0">
                <a:solidFill>
                  <a:schemeClr val="accent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১। কেঁচো ও জোঁক কোন পর্বের প্রাণী।</a:t>
            </a:r>
          </a:p>
          <a:p>
            <a:pPr algn="just"/>
            <a:r>
              <a:rPr lang="bn-BD" sz="4800" b="1" dirty="0" smtClean="0">
                <a:solidFill>
                  <a:schemeClr val="accent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২। আর্থ্রোপোডা পর্বের দুটি উদাহরন দাও।</a:t>
            </a:r>
          </a:p>
          <a:p>
            <a:pPr algn="just"/>
            <a:r>
              <a:rPr lang="bn-BD" sz="4800" b="1" dirty="0" smtClean="0">
                <a:solidFill>
                  <a:schemeClr val="accent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৩। নেমাটোডা পর্বের তিনটি বৈশিষ্ট দাও।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906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Punched Tape 2"/>
          <p:cNvSpPr/>
          <p:nvPr/>
        </p:nvSpPr>
        <p:spPr>
          <a:xfrm>
            <a:off x="304800" y="14748"/>
            <a:ext cx="3200400" cy="1295400"/>
          </a:xfrm>
          <a:prstGeom prst="flowChartPunchedTap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000" b="1" dirty="0" smtClean="0">
                <a:solidFill>
                  <a:srgbClr val="FFC000"/>
                </a:solidFill>
              </a:rPr>
              <a:t>বাড়ীর কাজ</a:t>
            </a:r>
            <a:endParaRPr lang="en-US" sz="4000" b="1" dirty="0">
              <a:solidFill>
                <a:srgbClr val="FFC000"/>
              </a:solidFill>
            </a:endParaRPr>
          </a:p>
        </p:txBody>
      </p:sp>
      <p:pic>
        <p:nvPicPr>
          <p:cNvPr id="4" name="Picture 2" descr="C:\Users\DOEL\Desktop\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22" y="1310148"/>
            <a:ext cx="3254478" cy="2032820"/>
          </a:xfrm>
          <a:prstGeom prst="rect">
            <a:avLst/>
          </a:prstGeom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" name="Picture 4" descr="G:\mm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63909"/>
            <a:ext cx="2743200" cy="3365091"/>
          </a:xfrm>
          <a:prstGeom prst="rect">
            <a:avLst/>
          </a:prstGeom>
          <a:ex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6" name="Picture 3" descr="G:\k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874" y="71283"/>
            <a:ext cx="2514600" cy="3378608"/>
          </a:xfrm>
          <a:prstGeom prst="rect">
            <a:avLst/>
          </a:prstGeom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sp>
        <p:nvSpPr>
          <p:cNvPr id="7" name="Oval 6"/>
          <p:cNvSpPr/>
          <p:nvPr/>
        </p:nvSpPr>
        <p:spPr>
          <a:xfrm>
            <a:off x="533400" y="2928168"/>
            <a:ext cx="2362200" cy="41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4000" b="1" dirty="0" smtClean="0">
                <a:latin typeface="NikoshBAN" pitchFamily="2" charset="0"/>
                <a:cs typeface="NikoshBAN" pitchFamily="2" charset="0"/>
              </a:rPr>
              <a:t>চিত্র-১</a:t>
            </a:r>
            <a:endParaRPr lang="en-US" sz="40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54245" y="3035091"/>
            <a:ext cx="2362200" cy="41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3600" b="1" dirty="0" smtClean="0">
                <a:solidFill>
                  <a:srgbClr val="FFC000"/>
                </a:solidFill>
                <a:latin typeface="NikoshBAN" pitchFamily="2" charset="0"/>
                <a:cs typeface="NikoshBAN" pitchFamily="2" charset="0"/>
              </a:rPr>
              <a:t>চিত্র-২</a:t>
            </a:r>
            <a:endParaRPr lang="en-US" sz="2000" b="1" dirty="0">
              <a:solidFill>
                <a:srgbClr val="FFC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6370074" y="3014200"/>
            <a:ext cx="2362200" cy="41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36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চিত্র-৩</a:t>
            </a:r>
            <a:endParaRPr lang="en-US" sz="36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53462" y="3342968"/>
            <a:ext cx="9090537" cy="1426909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2800" b="1" dirty="0" smtClean="0">
                <a:solidFill>
                  <a:srgbClr val="002060"/>
                </a:solidFill>
              </a:rPr>
              <a:t>উপরের চিত্র দেখে নিচের প্রশ্নে উত্তর দাও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4769877"/>
            <a:ext cx="9144000" cy="208812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n-BD" sz="4800" b="1" dirty="0" smtClean="0">
                <a:solidFill>
                  <a:schemeClr val="tx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১। ক) ৩ নং চিত্র কোন পর্বের  ।</a:t>
            </a:r>
          </a:p>
          <a:p>
            <a:pPr algn="just"/>
            <a:r>
              <a:rPr lang="bn-BD" sz="4800" b="1" dirty="0" smtClean="0">
                <a:solidFill>
                  <a:schemeClr val="tx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    খ)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4800" b="1" dirty="0" smtClean="0">
                <a:solidFill>
                  <a:schemeClr val="tx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১ও২ নং চিত্রের তুলনা কর।</a:t>
            </a:r>
          </a:p>
          <a:p>
            <a:pPr algn="just"/>
            <a:r>
              <a:rPr lang="bn-BD" sz="4800" b="1" dirty="0" smtClean="0">
                <a:solidFill>
                  <a:schemeClr val="tx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    গ)</a:t>
            </a:r>
            <a:r>
              <a:rPr lang="bn-BD" sz="4800" b="1" dirty="0">
                <a:solidFill>
                  <a:schemeClr val="tx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4800" b="1" dirty="0" smtClean="0">
                <a:solidFill>
                  <a:schemeClr val="tx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২ </a:t>
            </a:r>
            <a:r>
              <a:rPr lang="bn-BD" sz="4800" b="1" dirty="0">
                <a:solidFill>
                  <a:schemeClr val="tx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নং </a:t>
            </a:r>
            <a:r>
              <a:rPr lang="bn-BD" sz="4800" b="1" dirty="0" smtClean="0">
                <a:solidFill>
                  <a:schemeClr val="tx2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চিত্রের বৈশিষ্ট্য লিখ।</a:t>
            </a:r>
            <a:endParaRPr lang="en-US" sz="4800" b="1" dirty="0">
              <a:solidFill>
                <a:schemeClr val="tx2">
                  <a:lumMod val="5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902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" y="152400"/>
            <a:ext cx="8915400" cy="67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4800" y="533400"/>
            <a:ext cx="876300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19900" b="1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ধন্যবাদ</a:t>
            </a:r>
            <a:endParaRPr lang="en-US" b="1" dirty="0">
              <a:solidFill>
                <a:srgbClr val="FF00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82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470</Words>
  <Application>Microsoft Office PowerPoint</Application>
  <PresentationFormat>On-screen Show (4:3)</PresentationFormat>
  <Paragraphs>90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NikoshBAN</vt:lpstr>
      <vt:lpstr>Times New Roman</vt:lpstr>
      <vt:lpstr>Vrinda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TSS</dc:creator>
  <cp:lastModifiedBy>ARIF</cp:lastModifiedBy>
  <cp:revision>89</cp:revision>
  <dcterms:created xsi:type="dcterms:W3CDTF">2006-08-16T00:00:00Z</dcterms:created>
  <dcterms:modified xsi:type="dcterms:W3CDTF">2019-10-11T09:04:24Z</dcterms:modified>
</cp:coreProperties>
</file>