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322" r:id="rId2"/>
    <p:sldId id="257" r:id="rId3"/>
    <p:sldId id="261" r:id="rId4"/>
    <p:sldId id="259" r:id="rId5"/>
    <p:sldId id="260" r:id="rId6"/>
    <p:sldId id="329" r:id="rId7"/>
    <p:sldId id="330" r:id="rId8"/>
    <p:sldId id="323" r:id="rId9"/>
    <p:sldId id="331" r:id="rId10"/>
    <p:sldId id="332" r:id="rId11"/>
    <p:sldId id="334" r:id="rId12"/>
    <p:sldId id="333" r:id="rId13"/>
    <p:sldId id="335" r:id="rId14"/>
    <p:sldId id="337" r:id="rId15"/>
    <p:sldId id="338" r:id="rId16"/>
    <p:sldId id="339" r:id="rId17"/>
    <p:sldId id="340" r:id="rId18"/>
    <p:sldId id="325" r:id="rId19"/>
    <p:sldId id="289" r:id="rId20"/>
    <p:sldId id="328" r:id="rId21"/>
    <p:sldId id="291" r:id="rId22"/>
    <p:sldId id="292" r:id="rId23"/>
  </p:sldIdLst>
  <p:sldSz cx="11430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60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CC66"/>
    <a:srgbClr val="6699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0037" autoAdjust="0"/>
    <p:restoredTop sz="94673" autoAdjust="0"/>
  </p:normalViewPr>
  <p:slideViewPr>
    <p:cSldViewPr>
      <p:cViewPr varScale="1">
        <p:scale>
          <a:sx n="78" d="100"/>
          <a:sy n="78" d="100"/>
        </p:scale>
        <p:origin x="-108" y="-492"/>
      </p:cViewPr>
      <p:guideLst>
        <p:guide orient="horz" pos="2160"/>
        <p:guide pos="360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10" d="100"/>
        <a:sy n="110" d="100"/>
      </p:scale>
      <p:origin x="0" y="4230"/>
    </p:cViewPr>
  </p:sorter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4D18B4-990D-4F2F-A290-DE94115162DE}" type="datetimeFigureOut">
              <a:rPr lang="en-US" smtClean="0"/>
              <a:pPr/>
              <a:t>10/22/2019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571500" y="685800"/>
            <a:ext cx="5715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A483926-BA35-4C5D-9102-B6C7CADECFD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386141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483926-BA35-4C5D-9102-B6C7CADECFD3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2728186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571500" y="685800"/>
            <a:ext cx="5715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>
              <a:latin typeface="Bangla" pitchFamily="66" charset="0"/>
              <a:cs typeface="Bangla" pitchFamily="66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A483926-BA35-4C5D-9102-B6C7CADECFD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8491594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102870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600202"/>
            <a:ext cx="102870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10/22/2019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2891" y="4406902"/>
            <a:ext cx="97155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2891" y="2906713"/>
            <a:ext cx="97155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10/22/2019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102870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500" y="1600202"/>
            <a:ext cx="50482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0250" y="1600202"/>
            <a:ext cx="504825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10/22/2019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102870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1535113"/>
            <a:ext cx="505023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" y="2174875"/>
            <a:ext cx="505023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06282" y="1535113"/>
            <a:ext cx="505221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282" y="2174875"/>
            <a:ext cx="505221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10/22/2019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102870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10/22/2019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10/22/2019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1" y="273050"/>
            <a:ext cx="3760391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813" y="273052"/>
            <a:ext cx="6389688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1" y="1435102"/>
            <a:ext cx="3760391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10/22/2019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0360" y="4800600"/>
            <a:ext cx="68580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40360" y="612775"/>
            <a:ext cx="68580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240360" y="5367338"/>
            <a:ext cx="68580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10/22/2019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102870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1600202"/>
            <a:ext cx="102870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10/22/2019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286750" y="274640"/>
            <a:ext cx="25717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1500" y="274640"/>
            <a:ext cx="75247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7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594D0BDA-EF31-41C6-BFA9-06D3C7DDB3A5}" type="datetimeFigureOut">
              <a:rPr lang="en-US" smtClean="0"/>
              <a:pPr/>
              <a:t>10/22/2019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05250" y="6356352"/>
            <a:ext cx="36195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191500" y="6356352"/>
            <a:ext cx="2667000" cy="365125"/>
          </a:xfrm>
          <a:prstGeom prst="rect">
            <a:avLst/>
          </a:prstGeom>
        </p:spPr>
        <p:txBody>
          <a:bodyPr/>
          <a:lstStyle/>
          <a:p>
            <a:fld id="{D2498BE4-71EF-4DDC-A6FA-D6331A1016F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ame 13"/>
          <p:cNvSpPr/>
          <p:nvPr userDrawn="1"/>
        </p:nvSpPr>
        <p:spPr>
          <a:xfrm>
            <a:off x="0" y="-23192"/>
            <a:ext cx="11430000" cy="6858000"/>
          </a:xfrm>
          <a:prstGeom prst="frame">
            <a:avLst>
              <a:gd name="adj1" fmla="val 2065"/>
            </a:avLst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1981200" y="533400"/>
            <a:ext cx="7467600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মাল্টিমিডিয়া শ্রেণিতে স্বাগত</a:t>
            </a:r>
            <a:endParaRPr lang="en-US" sz="5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8" name="Content Placeholder 7" descr="imagesb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33600" y="1676400"/>
            <a:ext cx="6882606" cy="3877466"/>
          </a:xfrm>
        </p:spPr>
      </p:pic>
    </p:spTree>
    <p:extLst>
      <p:ext uri="{BB962C8B-B14F-4D97-AF65-F5344CB8AC3E}">
        <p14:creationId xmlns="" xmlns:p14="http://schemas.microsoft.com/office/powerpoint/2010/main" val="10326157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495800" y="228600"/>
            <a:ext cx="2185214" cy="86100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90000"/>
              </a:lnSpc>
            </a:pPr>
            <a:r>
              <a:rPr lang="en-US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পরিচিতি</a:t>
            </a:r>
            <a:endParaRPr lang="en-US" sz="5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-118454" y="3557844"/>
            <a:ext cx="504334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ওয়াহিদুজ্জামান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(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ওয়াহিদ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)</a:t>
            </a:r>
          </a:p>
          <a:p>
            <a:pPr algn="ctr"/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সহকারি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শিক্ষক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(</a:t>
            </a:r>
            <a:r>
              <a:rPr lang="bn-IN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আইসিটি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)</a:t>
            </a:r>
          </a:p>
          <a:p>
            <a:pPr algn="ctr"/>
            <a:r>
              <a:rPr lang="bn-IN" sz="2800" b="1" i="1" dirty="0" smtClean="0">
                <a:latin typeface="NikoshBAN" pitchFamily="2" charset="0"/>
                <a:cs typeface="NikoshBAN" pitchFamily="2" charset="0"/>
              </a:rPr>
              <a:t>মোঃ রশিদুল ইসলাম 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উচ্চ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বিদ্যালয়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</a:p>
          <a:p>
            <a:pPr algn="ctr"/>
            <a:r>
              <a:rPr lang="bn-IN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ঠাকুরগাঁও সদর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- </a:t>
            </a:r>
            <a:r>
              <a:rPr lang="bn-IN" sz="2800" b="1" i="1" dirty="0" smtClean="0">
                <a:latin typeface="NikoshBAN" pitchFamily="2" charset="0"/>
                <a:cs typeface="NikoshBAN" pitchFamily="2" charset="0"/>
              </a:rPr>
              <a:t>ঠাকুরগাঁও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।</a:t>
            </a:r>
          </a:p>
          <a:p>
            <a:pPr algn="ctr"/>
            <a:r>
              <a:rPr lang="en-US" sz="2800" b="1" i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মোবাইল</a:t>
            </a:r>
            <a:r>
              <a:rPr lang="en-US" sz="2800" b="1" i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- </a:t>
            </a:r>
            <a:r>
              <a:rPr lang="bn-IN" sz="2800" b="1" i="1" dirty="0" smtClean="0">
                <a:latin typeface="NikoshBAN" pitchFamily="2" charset="0"/>
                <a:cs typeface="NikoshBAN" pitchFamily="2" charset="0"/>
              </a:rPr>
              <a:t>০১৭১০৭১৮৭১৬</a:t>
            </a:r>
            <a:endParaRPr lang="en-US" sz="2800" b="1" dirty="0"/>
          </a:p>
        </p:txBody>
      </p:sp>
      <p:pic>
        <p:nvPicPr>
          <p:cNvPr id="10" name="Picture 9" descr="SAM_108500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65008" y="1066799"/>
            <a:ext cx="2064974" cy="229374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13" name="TextBox 12"/>
          <p:cNvSpPr txBox="1"/>
          <p:nvPr/>
        </p:nvSpPr>
        <p:spPr>
          <a:xfrm>
            <a:off x="5562600" y="3557844"/>
            <a:ext cx="5644148" cy="267765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/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bn-BD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শ্রেণিঃ </a:t>
            </a:r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৯ম</a:t>
            </a:r>
          </a:p>
          <a:p>
            <a:pPr algn="ctr">
              <a:defRPr/>
            </a:pPr>
            <a:r>
              <a:rPr lang="bn-BD" sz="2800" b="1" dirty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বিষয়ঃ </a:t>
            </a:r>
            <a:r>
              <a:rPr lang="bn-BD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তথ্য ও যোগাযোগ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BD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প্রযুক্তি</a:t>
            </a:r>
            <a:r>
              <a:rPr lang="en-US" sz="28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sz="2800" b="1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pPr algn="ctr"/>
            <a:r>
              <a:rPr lang="en-US" sz="2800" b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অধ্যায়</a:t>
            </a:r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- </a:t>
            </a:r>
            <a:r>
              <a:rPr lang="en-US" sz="2800" b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দ্বিতীয়</a:t>
            </a:r>
            <a:endParaRPr lang="bn-BD" sz="2800" b="1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bn-BD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পাঠঃ</a:t>
            </a:r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r>
              <a:rPr lang="bn-IN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কম্পিউটার </a:t>
            </a:r>
            <a:r>
              <a:rPr lang="bn-IN" sz="2800" b="1" dirty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ও ইন্টারনেট </a:t>
            </a:r>
            <a:r>
              <a:rPr lang="bn-IN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ব্যবহারে আসক্তি</a:t>
            </a:r>
            <a:r>
              <a:rPr lang="bn-BD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</a:t>
            </a:r>
            <a:endParaRPr lang="en-US" sz="2800" b="1" dirty="0" smtClean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                  </a:t>
            </a:r>
            <a:r>
              <a:rPr lang="bn-BD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সময়ঃ </a:t>
            </a:r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৫০-</a:t>
            </a:r>
            <a:r>
              <a:rPr lang="bn-BD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মিনিট</a:t>
            </a:r>
            <a:endParaRPr lang="en-US" sz="2800" b="1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  <a:p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                     </a:t>
            </a:r>
            <a:r>
              <a:rPr lang="en-US" sz="2800" b="1" dirty="0" err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তাং</a:t>
            </a:r>
            <a:r>
              <a:rPr lang="en-US" sz="2800" b="1" dirty="0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t>-</a:t>
            </a:r>
            <a:fld id="{AF025BAA-9EE1-47FD-82BF-C0BCCAF607EB}" type="datetime1">
              <a:rPr lang="en-US" sz="2800" b="1" smtClean="0">
                <a:solidFill>
                  <a:schemeClr val="tx1"/>
                </a:solidFill>
                <a:latin typeface="NikoshBAN" pitchFamily="2" charset="0"/>
                <a:cs typeface="NikoshBAN" pitchFamily="2" charset="0"/>
              </a:rPr>
              <a:pPr/>
              <a:t>10/22/2019</a:t>
            </a:fld>
            <a:endParaRPr lang="bn-BD" sz="2800" b="1" dirty="0">
              <a:solidFill>
                <a:schemeClr val="tx1"/>
              </a:solidFill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815" r="14815"/>
          <a:stretch/>
        </p:blipFill>
        <p:spPr>
          <a:xfrm>
            <a:off x="7620000" y="1066798"/>
            <a:ext cx="2895599" cy="229374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570636319"/>
      </p:ext>
    </p:extLst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1905000" y="206491"/>
            <a:ext cx="7772400" cy="1030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ছেলেরা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করছে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1295400"/>
            <a:ext cx="4648200" cy="380999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3124200" y="5105400"/>
            <a:ext cx="49475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কম্পিউটারে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গেম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খেলছে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8600" y="5791200"/>
            <a:ext cx="6319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বেশি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</a:t>
            </a:r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কম্পিটারে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ময়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ধরে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গেম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খেললে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কী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হয়</a:t>
            </a:r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934200" y="5791200"/>
            <a:ext cx="34303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আসক্ত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িতেপরিণত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হয়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3600" y="1295399"/>
            <a:ext cx="5105400" cy="3702885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5" grpId="0"/>
      <p:bldP spid="5" grpId="1"/>
      <p:bldP spid="6" grpId="0"/>
      <p:bldP spid="6" grpId="1"/>
      <p:bldP spid="7" grpId="0"/>
      <p:bldP spid="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953000" y="381000"/>
            <a:ext cx="1752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n-IN" sz="5400" b="1" i="1" dirty="0" smtClean="0">
                <a:latin typeface="NikoshBAN" pitchFamily="2" charset="0"/>
                <a:cs typeface="NikoshBAN" pitchFamily="2" charset="0"/>
              </a:rPr>
              <a:t>আসক্তি</a:t>
            </a:r>
            <a:endParaRPr lang="en-US" sz="5400" b="1" i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6400" y="1752600"/>
            <a:ext cx="7543800" cy="440610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4057650" y="278926"/>
            <a:ext cx="2514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bn-BD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শিখনফল  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838200" y="1295400"/>
            <a:ext cx="4343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bn-BD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এই পাঠ শেষে শিক্ষার্থীরা</a:t>
            </a:r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…</a:t>
            </a:r>
          </a:p>
        </p:txBody>
      </p:sp>
      <p:sp>
        <p:nvSpPr>
          <p:cNvPr id="4" name="Rectangle 3"/>
          <p:cNvSpPr/>
          <p:nvPr/>
        </p:nvSpPr>
        <p:spPr>
          <a:xfrm>
            <a:off x="1371600" y="2590800"/>
            <a:ext cx="8458200" cy="1766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 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কী তা বলতে পারবে</a:t>
            </a: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;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285750" lvl="0" indent="-28575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সামাজিক 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নে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ট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ওয়ার্ক ব্যবহারের কুফল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বর্ণনা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করতে পারবে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;</a:t>
            </a:r>
            <a:endParaRPr lang="en-US" sz="3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 marL="285750" lvl="0" indent="-28575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থেকে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মুক্তি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লাভের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উপায়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</a:t>
            </a:r>
            <a:r>
              <a:rPr lang="bn-IN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্যাখ্যা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করতে </a:t>
            </a: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পারবে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1250">
        <p15:prstTrans prst="pageCurlDoubl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1292563"/>
            <a:ext cx="5486400" cy="38100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762000" y="5425902"/>
            <a:ext cx="102108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bn-BD" sz="2800" b="1" dirty="0">
                <a:latin typeface="NikoshBAN" panose="02000000000000000000" pitchFamily="2" charset="0"/>
                <a:cs typeface="NikoshBAN" panose="02000000000000000000" pitchFamily="2" charset="0"/>
              </a:rPr>
              <a:t>আসক্তি হচ্ছে এক ধরনের টান যা আমরা বার বার অনুভব করি </a:t>
            </a:r>
            <a:r>
              <a:rPr lang="as-IN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তখন তাকে আসক্ত </a:t>
            </a:r>
            <a:r>
              <a:rPr lang="as-IN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বলা </a:t>
            </a:r>
            <a:r>
              <a:rPr lang="as-IN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হ</a:t>
            </a:r>
            <a:r>
              <a:rPr lang="bn-BD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য়।</a:t>
            </a:r>
            <a:r>
              <a:rPr lang="as-IN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2800" b="1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 Box 2"/>
          <p:cNvSpPr txBox="1">
            <a:spLocks noChangeArrowheads="1"/>
          </p:cNvSpPr>
          <p:nvPr/>
        </p:nvSpPr>
        <p:spPr bwMode="auto">
          <a:xfrm>
            <a:off x="2819400" y="228600"/>
            <a:ext cx="631163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2015" y="5325006"/>
            <a:ext cx="5486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আসক্তি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শব্দটি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কোথায়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হয়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?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75065" y="5364347"/>
            <a:ext cx="2400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মাদকে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সাথে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12428934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/>
      <p:bldP spid="6" grpId="1"/>
      <p:bldP spid="7" grpId="0"/>
      <p:bldP spid="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90600" y="169484"/>
            <a:ext cx="960230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নিচের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চিত্রে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ছেলে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রা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কী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করছে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r>
              <a:rPr lang="as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54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90800" y="5948986"/>
            <a:ext cx="61622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অধিক সময় ধরে গেম খেললে কী হয়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4093" t="8340" r="3695"/>
          <a:stretch/>
        </p:blipFill>
        <p:spPr>
          <a:xfrm>
            <a:off x="3276600" y="1295400"/>
            <a:ext cx="4679576" cy="444707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slope"/>
          </a:sp3d>
        </p:spPr>
      </p:pic>
    </p:spTree>
    <p:extLst>
      <p:ext uri="{BB962C8B-B14F-4D97-AF65-F5344CB8AC3E}">
        <p14:creationId xmlns="" xmlns:p14="http://schemas.microsoft.com/office/powerpoint/2010/main" val="35561698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67200" y="210802"/>
            <a:ext cx="281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একক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2971800" y="5410200"/>
            <a:ext cx="5410200" cy="733509"/>
          </a:xfrm>
          <a:prstGeom prst="roundRect">
            <a:avLst>
              <a:gd name="adj" fmla="val 20841"/>
            </a:avLst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42938" lvl="0" indent="-642938" algn="just">
              <a:buFont typeface="Wingdings" panose="05000000000000000000" pitchFamily="2" charset="2"/>
              <a:buChar char="q"/>
              <a:defRPr/>
            </a:pPr>
            <a:r>
              <a:rPr lang="bn-IN" sz="4000" kern="1100" dirty="0">
                <a:ln w="1905"/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ea typeface="NikoshBAN" pitchFamily="2" charset="0"/>
                <a:cs typeface="NikoshBAN" panose="02000000000000000000" pitchFamily="2" charset="0"/>
                <a:sym typeface="Wingdings"/>
              </a:rPr>
              <a:t> </a:t>
            </a:r>
            <a:r>
              <a:rPr lang="bn-BD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 বলতে কী বোঝ</a:t>
            </a:r>
            <a:r>
              <a:rPr lang="bn-IN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ায়</a:t>
            </a:r>
            <a:r>
              <a:rPr lang="bn-BD" sz="32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লি</a:t>
            </a:r>
            <a:r>
              <a:rPr lang="bn-BD" sz="3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খ</a:t>
            </a:r>
            <a:r>
              <a:rPr lang="en-US" sz="3200" b="1" kern="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200" b="1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6817"/>
          <a:stretch/>
        </p:blipFill>
        <p:spPr>
          <a:xfrm>
            <a:off x="2819400" y="1290966"/>
            <a:ext cx="5562600" cy="39624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4676314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371600" y="1371600"/>
            <a:ext cx="5638800" cy="3764280"/>
            <a:chOff x="3048000" y="1295400"/>
            <a:chExt cx="5638800" cy="3764280"/>
          </a:xfrm>
        </p:grpSpPr>
        <p:pic>
          <p:nvPicPr>
            <p:cNvPr id="2" name="Picture 1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48000" y="1295400"/>
              <a:ext cx="5638800" cy="3764280"/>
            </a:xfrm>
            <a:prstGeom prst="rect">
              <a:avLst/>
            </a:prstGeom>
            <a:solidFill>
              <a:srgbClr val="FF0000"/>
            </a:solidFill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  <p:sp>
          <p:nvSpPr>
            <p:cNvPr id="3" name="Oval 2"/>
            <p:cNvSpPr/>
            <p:nvPr/>
          </p:nvSpPr>
          <p:spPr>
            <a:xfrm>
              <a:off x="3540551" y="2286000"/>
              <a:ext cx="2362200" cy="1905000"/>
            </a:xfrm>
            <a:prstGeom prst="ellipse">
              <a:avLst/>
            </a:prstGeom>
            <a:noFill/>
            <a:ln w="57150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rgbClr val="FF0000"/>
                </a:solidFill>
              </a:endParaRPr>
            </a:p>
          </p:txBody>
        </p:sp>
      </p:grpSp>
      <p:sp>
        <p:nvSpPr>
          <p:cNvPr id="5" name="TextBox 4"/>
          <p:cNvSpPr txBox="1"/>
          <p:nvPr/>
        </p:nvSpPr>
        <p:spPr>
          <a:xfrm>
            <a:off x="2819400" y="5470966"/>
            <a:ext cx="64770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q"/>
            </a:pP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কোরিয়ায়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একজন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মানুষ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টানা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পঞ্চশ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ঘন্টা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খেলে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মৃত্যুর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কোলে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ঢলে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পড়েছিল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743200" y="304800"/>
            <a:ext cx="631163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521863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/>
          <p:cNvGrpSpPr/>
          <p:nvPr/>
        </p:nvGrpSpPr>
        <p:grpSpPr>
          <a:xfrm>
            <a:off x="1239474" y="1150598"/>
            <a:ext cx="9327191" cy="4062961"/>
            <a:chOff x="914399" y="1174471"/>
            <a:chExt cx="9833113" cy="3898683"/>
          </a:xfrm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pic>
          <p:nvPicPr>
            <p:cNvPr id="3" name="Picture 2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9762" t="340" r="7093" b="-340"/>
            <a:stretch/>
          </p:blipFill>
          <p:spPr>
            <a:xfrm>
              <a:off x="914399" y="1174471"/>
              <a:ext cx="5168348" cy="3898683"/>
            </a:xfrm>
            <a:prstGeom prst="rect">
              <a:avLst/>
            </a:prstGeom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</p:pic>
        <p:pic>
          <p:nvPicPr>
            <p:cNvPr id="4" name="Picture 3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 l="28127"/>
            <a:stretch/>
          </p:blipFill>
          <p:spPr>
            <a:xfrm>
              <a:off x="6082747" y="1174471"/>
              <a:ext cx="4664765" cy="3898683"/>
            </a:xfrm>
            <a:prstGeom prst="rect">
              <a:avLst/>
            </a:prstGeom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</p:spPr>
        </p:pic>
      </p:grpSp>
      <p:sp>
        <p:nvSpPr>
          <p:cNvPr id="5" name="TextBox 4"/>
          <p:cNvSpPr txBox="1"/>
          <p:nvPr/>
        </p:nvSpPr>
        <p:spPr>
          <a:xfrm>
            <a:off x="1544274" y="304800"/>
            <a:ext cx="81485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নিচে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র ২টি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চিত্রে</a:t>
            </a:r>
            <a:r>
              <a:rPr lang="bn-IN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কোন দেশের মানুষ দেখ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তে</a:t>
            </a:r>
            <a:r>
              <a:rPr lang="en-US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40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পারছ</a:t>
            </a:r>
            <a:r>
              <a:rPr lang="bn-IN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2461" y="5604075"/>
            <a:ext cx="74212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চিত্রের মানুষ দুইটি চীনের, সম্পর্কে </a:t>
            </a:r>
            <a:r>
              <a:rPr lang="bn-IN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তারা </a:t>
            </a:r>
            <a:r>
              <a:rPr lang="bn-BD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স্বামী স্ত্রী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grpSp>
        <p:nvGrpSpPr>
          <p:cNvPr id="61" name="Group 60"/>
          <p:cNvGrpSpPr/>
          <p:nvPr/>
        </p:nvGrpSpPr>
        <p:grpSpPr>
          <a:xfrm>
            <a:off x="1013569" y="1148407"/>
            <a:ext cx="9410740" cy="4608593"/>
            <a:chOff x="1557812" y="1268330"/>
            <a:chExt cx="9410740" cy="4608593"/>
          </a:xfrm>
        </p:grpSpPr>
        <p:grpSp>
          <p:nvGrpSpPr>
            <p:cNvPr id="62" name="Group 61"/>
            <p:cNvGrpSpPr/>
            <p:nvPr/>
          </p:nvGrpSpPr>
          <p:grpSpPr>
            <a:xfrm>
              <a:off x="2640440" y="1268330"/>
              <a:ext cx="8328112" cy="4608593"/>
              <a:chOff x="2592142" y="1039929"/>
              <a:chExt cx="8568916" cy="4608593"/>
            </a:xfrm>
          </p:grpSpPr>
          <p:pic>
            <p:nvPicPr>
              <p:cNvPr id="64" name="Picture 63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=""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186689" y="1039929"/>
                <a:ext cx="4974369" cy="4062962"/>
              </a:xfrm>
              <a:prstGeom prst="rect">
                <a:avLst/>
              </a:prstGeom>
              <a:ln w="38100" cap="sq">
                <a:solidFill>
                  <a:srgbClr val="000000"/>
                </a:solidFill>
                <a:prstDash val="solid"/>
                <a:miter lim="800000"/>
              </a:ln>
              <a:effectLst>
                <a:outerShdw blurRad="50800" dist="38100" dir="2700000" algn="tl" rotWithShape="0">
                  <a:srgbClr val="000000">
                    <a:alpha val="43000"/>
                  </a:srgbClr>
                </a:outerShdw>
              </a:effectLst>
            </p:spPr>
          </p:pic>
          <p:sp>
            <p:nvSpPr>
              <p:cNvPr id="65" name="Rectangle 64"/>
              <p:cNvSpPr/>
              <p:nvPr/>
            </p:nvSpPr>
            <p:spPr>
              <a:xfrm>
                <a:off x="8381784" y="5039278"/>
                <a:ext cx="873957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bn-IN" sz="3200" dirty="0" smtClean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NikoshBAN" panose="02000000000000000000" pitchFamily="2" charset="0"/>
                    <a:cs typeface="NikoshBAN" panose="02000000000000000000" pitchFamily="2" charset="0"/>
                  </a:rPr>
                  <a:t>ডলার</a:t>
                </a:r>
                <a:endParaRPr lang="en-US" sz="3200" dirty="0"/>
              </a:p>
            </p:txBody>
          </p:sp>
          <p:sp>
            <p:nvSpPr>
              <p:cNvPr id="66" name="Rectangle 65"/>
              <p:cNvSpPr/>
              <p:nvPr/>
            </p:nvSpPr>
            <p:spPr>
              <a:xfrm>
                <a:off x="2592142" y="5063747"/>
                <a:ext cx="2370451" cy="584775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bn-BD" sz="3200" dirty="0"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latin typeface="NikoshBAN" panose="02000000000000000000" pitchFamily="2" charset="0"/>
                    <a:cs typeface="NikoshBAN" panose="02000000000000000000" pitchFamily="2" charset="0"/>
                  </a:rPr>
                  <a:t>চীন দেশের সন্তান</a:t>
                </a:r>
                <a:endParaRPr lang="en-US" sz="3200" dirty="0"/>
              </a:p>
            </p:txBody>
          </p:sp>
        </p:grpSp>
        <p:pic>
          <p:nvPicPr>
            <p:cNvPr id="63" name="Picture 62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557812" y="1268330"/>
              <a:ext cx="4572974" cy="4062961"/>
            </a:xfrm>
            <a:prstGeom prst="rect">
              <a:avLst/>
            </a:prstGeom>
            <a:ln w="38100" cap="sq">
              <a:solidFill>
                <a:srgbClr val="000000"/>
              </a:solidFill>
              <a:prstDash val="solid"/>
              <a:miter lim="800000"/>
            </a:ln>
            <a:effectLst>
              <a:outerShdw blurRad="50800" dist="38100" dir="2700000" algn="tl" rotWithShape="0">
                <a:srgbClr val="000000">
                  <a:alpha val="43000"/>
                </a:srgbClr>
              </a:outerShdw>
            </a:effectLst>
          </p:spPr>
        </p:pic>
      </p:grpSp>
      <p:sp>
        <p:nvSpPr>
          <p:cNvPr id="67" name="TextBox 66"/>
          <p:cNvSpPr txBox="1"/>
          <p:nvPr/>
        </p:nvSpPr>
        <p:spPr>
          <a:xfrm>
            <a:off x="217298" y="5505898"/>
            <a:ext cx="11133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BD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চীনের দম্প</a:t>
            </a:r>
            <a:r>
              <a:rPr lang="en-US" sz="36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তি</a:t>
            </a:r>
            <a:r>
              <a:rPr lang="bn-BD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তাদের তিন সন্তানকে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৯০০০ ডলারের বিনিময়ে বিক্রয় করেছিল</a:t>
            </a: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2073228" y="254574"/>
            <a:ext cx="742121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4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নিচের চিত্রে কী কী দেখছো?</a:t>
            </a:r>
            <a:endParaRPr lang="en-US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700735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67" grpId="0"/>
      <p:bldP spid="67" grpId="1"/>
      <p:bldP spid="68" grpId="0"/>
      <p:bldP spid="68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6501"/>
          <a:stretch/>
        </p:blipFill>
        <p:spPr>
          <a:xfrm>
            <a:off x="637941" y="1304499"/>
            <a:ext cx="4800600" cy="395437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283650" y="5508114"/>
            <a:ext cx="55091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গেম ছাড়া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কোন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IN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কিছুই ভাবতে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চায়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না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r>
              <a:rPr lang="bn-IN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081081" y="228600"/>
            <a:ext cx="338105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bn-B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আসক্তির</a:t>
            </a:r>
            <a:r>
              <a:rPr lang="bn-BD" sz="5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কুফল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934200" y="5638800"/>
            <a:ext cx="3505200" cy="584775"/>
          </a:xfrm>
          <a:prstGeom prst="rect">
            <a:avLst/>
          </a:prstGeom>
          <a:scene3d>
            <a:camera prst="perspectiveRight"/>
            <a:lightRig rig="threePt" dir="t"/>
          </a:scene3d>
        </p:spPr>
        <p:txBody>
          <a:bodyPr wrap="square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লেখা পড়ায় ক্ষতি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271506"/>
            <a:ext cx="4876800" cy="402036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="" xmlns:p14="http://schemas.microsoft.com/office/powerpoint/2010/main" val="371121781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116" r="5978"/>
          <a:stretch/>
        </p:blipFill>
        <p:spPr>
          <a:xfrm flipH="1">
            <a:off x="533400" y="1468357"/>
            <a:ext cx="5116458" cy="394890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3" name="TextBox 32"/>
          <p:cNvSpPr txBox="1"/>
          <p:nvPr/>
        </p:nvSpPr>
        <p:spPr>
          <a:xfrm>
            <a:off x="1219200" y="5867400"/>
            <a:ext cx="3087384" cy="627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bn-BD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ফেসবুকে সময় ব্যয়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6251542" y="5867400"/>
            <a:ext cx="4721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তখন কোন যুক্তি কাজ করে না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1470723"/>
            <a:ext cx="4800600" cy="3948904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6" name="Text Box 2"/>
          <p:cNvSpPr txBox="1">
            <a:spLocks noChangeArrowheads="1"/>
          </p:cNvSpPr>
          <p:nvPr/>
        </p:nvSpPr>
        <p:spPr bwMode="auto">
          <a:xfrm>
            <a:off x="2582752" y="236578"/>
            <a:ext cx="631163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243584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32873" y="5468778"/>
            <a:ext cx="1121138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সামাজিক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যোগাযোগ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মাধ্যম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ফলে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ছাত্র-ছাত্রীদের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b="1" dirty="0">
                <a:latin typeface="NikoshBAN" panose="02000000000000000000" pitchFamily="2" charset="0"/>
                <a:cs typeface="NikoshBAN" panose="02000000000000000000" pitchFamily="2" charset="0"/>
              </a:rPr>
              <a:t>স্বাভাবিক জীবন ধ্বংস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হয়ে</a:t>
            </a:r>
            <a:r>
              <a:rPr lang="en-US" sz="3200" b="1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যাচ্ছে</a:t>
            </a: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567" y="1365895"/>
            <a:ext cx="5181600" cy="38117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1786" y="1246378"/>
            <a:ext cx="4876800" cy="39761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7" name="Rectangle 6"/>
          <p:cNvSpPr/>
          <p:nvPr/>
        </p:nvSpPr>
        <p:spPr>
          <a:xfrm>
            <a:off x="3352800" y="5394156"/>
            <a:ext cx="514916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নেটওয়ার্ক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ব্যবহারে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অসামাজিক</a:t>
            </a:r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হ</a:t>
            </a:r>
            <a:r>
              <a:rPr lang="bn-IN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ওয়া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endParaRPr lang="en-US" sz="3200" dirty="0"/>
          </a:p>
        </p:txBody>
      </p:sp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2582752" y="236578"/>
            <a:ext cx="631163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just" fontAlgn="base">
              <a:spcBef>
                <a:spcPct val="0"/>
              </a:spcBef>
              <a:spcAft>
                <a:spcPct val="0"/>
              </a:spcAft>
            </a:pP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7198708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7" grpId="0"/>
      <p:bldP spid="7" grpId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4290838" y="152400"/>
            <a:ext cx="29290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bn-IN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জোড়ায়</a:t>
            </a:r>
            <a:r>
              <a:rPr lang="bn-BD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কাজ</a:t>
            </a:r>
            <a:endParaRPr lang="en-US" sz="5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713209" y="5486400"/>
            <a:ext cx="80842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সামাজিক নে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ট</a:t>
            </a:r>
            <a:r>
              <a:rPr lang="bn-BD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ওয়ার্ক </a:t>
            </a: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ব্যবহারের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নেতিবাচক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দিক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গুলো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লিখ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4200" y="1371600"/>
            <a:ext cx="6044564" cy="3429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="" xmlns:p14="http://schemas.microsoft.com/office/powerpoint/2010/main" val="114004706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1295400"/>
            <a:ext cx="4648200" cy="3809999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5497" r="14151"/>
          <a:stretch/>
        </p:blipFill>
        <p:spPr>
          <a:xfrm>
            <a:off x="533400" y="1300112"/>
            <a:ext cx="5181600" cy="3805287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8" name="Rectangle 7"/>
          <p:cNvSpPr/>
          <p:nvPr/>
        </p:nvSpPr>
        <p:spPr>
          <a:xfrm>
            <a:off x="2743200" y="152400"/>
            <a:ext cx="6131807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5400" b="1" dirty="0" err="1">
                <a:latin typeface="NikoshBAN" pitchFamily="2" charset="0"/>
                <a:cs typeface="NikoshBAN" pitchFamily="2" charset="0"/>
              </a:rPr>
              <a:t>আসক্তি</a:t>
            </a:r>
            <a:r>
              <a:rPr lang="en-US" sz="5400" b="1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5400" b="1" dirty="0" err="1">
                <a:latin typeface="NikoshBAN" pitchFamily="2" charset="0"/>
                <a:cs typeface="NikoshBAN" pitchFamily="2" charset="0"/>
              </a:rPr>
              <a:t>থেকে</a:t>
            </a:r>
            <a:r>
              <a:rPr lang="en-US" sz="5400" b="1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5400" b="1" dirty="0" err="1">
                <a:latin typeface="NikoshBAN" pitchFamily="2" charset="0"/>
                <a:cs typeface="NikoshBAN" pitchFamily="2" charset="0"/>
              </a:rPr>
              <a:t>মুক্তির</a:t>
            </a:r>
            <a:r>
              <a:rPr lang="en-US" sz="5400" b="1" dirty="0">
                <a:latin typeface="NikoshBAN" pitchFamily="2" charset="0"/>
                <a:cs typeface="NikoshBAN" pitchFamily="2" charset="0"/>
              </a:rPr>
              <a:t> </a:t>
            </a:r>
            <a:r>
              <a:rPr lang="en-US" sz="5400" b="1" dirty="0" err="1">
                <a:latin typeface="NikoshBAN" pitchFamily="2" charset="0"/>
                <a:cs typeface="NikoshBAN" pitchFamily="2" charset="0"/>
              </a:rPr>
              <a:t>উপায়ঃ</a:t>
            </a:r>
            <a:endParaRPr lang="en-US" sz="5400" b="1" dirty="0"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03779" y="5545317"/>
            <a:ext cx="5067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মনোযোগের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সাথে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লেখাপড়া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679230" y="5557413"/>
            <a:ext cx="39694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হোমওয়ার্ক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তৈরি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65755274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9" grpId="1"/>
      <p:bldP spid="12" grpId="0"/>
      <p:bldP spid="12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0409"/>
          <a:stretch/>
        </p:blipFill>
        <p:spPr>
          <a:xfrm>
            <a:off x="838200" y="1600200"/>
            <a:ext cx="4724400" cy="35814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5819" t="18123" r="5455" b="-2589"/>
          <a:stretch/>
        </p:blipFill>
        <p:spPr>
          <a:xfrm>
            <a:off x="6248400" y="1579774"/>
            <a:ext cx="4419600" cy="360182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Rectangle 3"/>
          <p:cNvSpPr/>
          <p:nvPr/>
        </p:nvSpPr>
        <p:spPr>
          <a:xfrm>
            <a:off x="2754198" y="228600"/>
            <a:ext cx="54024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38600" y="5519395"/>
            <a:ext cx="3543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নিয়মিত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খেলাধূলা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57600" y="5519395"/>
            <a:ext cx="48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পরিবারের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সাথে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সময়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ব্যয়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1173697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  <p:bldP spid="6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800" y="1503110"/>
            <a:ext cx="4495800" cy="3505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816" t="10096"/>
          <a:stretch/>
        </p:blipFill>
        <p:spPr>
          <a:xfrm>
            <a:off x="609600" y="1503109"/>
            <a:ext cx="4953000" cy="350520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TextBox 3"/>
          <p:cNvSpPr txBox="1"/>
          <p:nvPr/>
        </p:nvSpPr>
        <p:spPr>
          <a:xfrm>
            <a:off x="4263320" y="5355126"/>
            <a:ext cx="281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গল্পের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পড়া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।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05000" y="5355126"/>
            <a:ext cx="7162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q"/>
            </a:pP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পাঠ্য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বইয়ের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বাহিরের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কর্মকান্ড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সাথে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জড়িত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হওয়া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।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71800" y="228600"/>
            <a:ext cx="540244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</a:pPr>
            <a:r>
              <a:rPr lang="bn-IN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নিচের ছবিতে</a:t>
            </a:r>
            <a:r>
              <a:rPr lang="en-US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 </a:t>
            </a:r>
            <a:r>
              <a:rPr lang="bn-IN" sz="5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কী দেখছ?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0123319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5" grpId="1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00500" y="219670"/>
            <a:ext cx="2819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bn-IN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দলগত</a:t>
            </a:r>
            <a:r>
              <a:rPr lang="en-US" sz="5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5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কাজ</a:t>
            </a:r>
            <a:endParaRPr lang="en-US" sz="5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670" y="1295400"/>
            <a:ext cx="6705600" cy="36576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Rectangle 1"/>
          <p:cNvSpPr/>
          <p:nvPr/>
        </p:nvSpPr>
        <p:spPr>
          <a:xfrm>
            <a:off x="2362200" y="5486400"/>
            <a:ext cx="6477000" cy="5355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থেকে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মুক্তি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লাভের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উপায়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গুলো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লিখ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7111928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267200" y="0"/>
            <a:ext cx="2743200" cy="923330"/>
          </a:xfrm>
          <a:prstGeom prst="rect">
            <a:avLst/>
          </a:prstGeom>
          <a:noFill/>
          <a:ln w="12700"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5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মূল্যায়ন</a:t>
            </a:r>
            <a:endParaRPr lang="en-US" sz="5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4331616"/>
            <a:ext cx="860357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নিচের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কোনটি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সামাজিক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যোগাযোগ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মাধ্যম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ক) </a:t>
            </a:r>
            <a:r>
              <a:rPr lang="bn-BD" sz="32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ইন্টারনেট </a:t>
            </a:r>
            <a:r>
              <a:rPr lang="bn-BD" sz="32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ব্রাউজার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খ)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ইউটিউব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গ)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টুইটার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     ঘ)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ভাইবার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81000" y="557748"/>
            <a:ext cx="857398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bn-BD" sz="28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IAD</a:t>
            </a:r>
            <a:r>
              <a:rPr lang="bn-BD" sz="32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এর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পূর্ণরূপ</a:t>
            </a:r>
            <a:r>
              <a:rPr lang="en-US" sz="3200" dirty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কী</a:t>
            </a:r>
            <a:r>
              <a:rPr lang="bn-BD" sz="3200" dirty="0" smtClean="0">
                <a:solidFill>
                  <a:schemeClr val="bg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bn-BD" sz="2400" dirty="0" smtClean="0">
                <a:latin typeface="NikoshBAN" panose="02000000000000000000" pitchFamily="2" charset="0"/>
                <a:cs typeface="NikoshBAN" panose="02000000000000000000" pitchFamily="2" charset="0"/>
              </a:rPr>
              <a:t>(</a:t>
            </a: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ক) </a:t>
            </a:r>
            <a:r>
              <a:rPr lang="en-US" sz="3200" dirty="0" smtClean="0">
                <a:solidFill>
                  <a:srgbClr val="222222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Integrated access device</a:t>
            </a:r>
            <a:r>
              <a:rPr lang="bn-BD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(</a:t>
            </a:r>
            <a:r>
              <a:rPr lang="bn-BD" sz="3200" dirty="0">
                <a:latin typeface="NikoshBAN" panose="02000000000000000000" pitchFamily="2" charset="0"/>
                <a:cs typeface="NikoshBAN" panose="02000000000000000000" pitchFamily="2" charset="0"/>
              </a:rPr>
              <a:t>খ) </a:t>
            </a:r>
            <a:r>
              <a:rPr lang="en-US" sz="3200" dirty="0">
                <a:solidFill>
                  <a:srgbClr val="222222"/>
                </a:solidFill>
                <a:latin typeface="arial" panose="020B0604020202020204" pitchFamily="34" charset="0"/>
              </a:rPr>
              <a:t>Internet addiction disorder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(</a:t>
            </a:r>
            <a:r>
              <a:rPr lang="bn-BD" sz="3200" dirty="0">
                <a:latin typeface="NikoshBAN" panose="02000000000000000000" pitchFamily="2" charset="0"/>
                <a:cs typeface="NikoshBAN" panose="02000000000000000000" pitchFamily="2" charset="0"/>
              </a:rPr>
              <a:t>গ</a:t>
            </a: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)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>
                <a:solidFill>
                  <a:srgbClr val="222222"/>
                </a:solidFill>
                <a:latin typeface="arial" panose="020B0604020202020204" pitchFamily="34" charset="0"/>
              </a:rPr>
              <a:t>Intelligent Assist </a:t>
            </a:r>
            <a:r>
              <a:rPr lang="en-US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Device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(ঘ)</a:t>
            </a:r>
            <a:r>
              <a:rPr lang="en-US" sz="3200" dirty="0">
                <a:solidFill>
                  <a:srgbClr val="222222"/>
                </a:solidFill>
                <a:latin typeface="arial" panose="020B0604020202020204" pitchFamily="34" charset="0"/>
              </a:rPr>
              <a:t> Intelligent Access </a:t>
            </a:r>
            <a:r>
              <a:rPr lang="en-US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Device</a:t>
            </a:r>
            <a:endParaRPr lang="en-US" sz="3200" dirty="0"/>
          </a:p>
        </p:txBody>
      </p:sp>
      <p:sp>
        <p:nvSpPr>
          <p:cNvPr id="6" name="Rectangle 5"/>
          <p:cNvSpPr/>
          <p:nvPr/>
        </p:nvSpPr>
        <p:spPr>
          <a:xfrm>
            <a:off x="9403965" y="2514600"/>
            <a:ext cx="16731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সমাধান</a:t>
            </a:r>
            <a:r>
              <a:rPr lang="en-US" sz="3200" b="1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:-খ</a:t>
            </a:r>
            <a:endParaRPr lang="en-US" sz="3200" b="1" dirty="0">
              <a:solidFill>
                <a:srgbClr val="00B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9507415" y="5448269"/>
            <a:ext cx="156966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সমাধান</a:t>
            </a:r>
            <a:r>
              <a:rPr lang="en-US" sz="3200" b="1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:-গ</a:t>
            </a:r>
            <a:endParaRPr lang="en-US" sz="3200" b="1" dirty="0">
              <a:solidFill>
                <a:srgbClr val="00B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81000" y="524848"/>
            <a:ext cx="906780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বেশি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সময়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ধরে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ও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ইন্টারনেট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ব্যবহারের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ফলে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কী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ঘটে</a:t>
            </a:r>
            <a:r>
              <a:rPr lang="bn-BD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?</a:t>
            </a:r>
            <a:endParaRPr lang="en-US" sz="3200" dirty="0" smtClean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সময়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অপচয়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খ)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স্বাস্থ্য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ঝুঁকি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গ)</a:t>
            </a:r>
            <a:r>
              <a:rPr lang="en-US" sz="3200" dirty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আসক্তি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     ঘ)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কোনটিই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নয়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11085" y="2987070"/>
            <a:ext cx="94810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সাধারণত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আসক্তি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শব্দটি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কোথায়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ব্যবহার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হয়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?</a:t>
            </a:r>
          </a:p>
          <a:p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মাদকে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    খ)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কম্পিউটারে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</a:p>
          <a:p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গ)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ইন্টারনেটে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ঘ)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সামাজিক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সাইটে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</a:t>
            </a:r>
            <a:endParaRPr lang="en-US" sz="3200" dirty="0"/>
          </a:p>
        </p:txBody>
      </p:sp>
      <p:sp>
        <p:nvSpPr>
          <p:cNvPr id="3" name="Rectangle 2"/>
          <p:cNvSpPr/>
          <p:nvPr/>
        </p:nvSpPr>
        <p:spPr>
          <a:xfrm>
            <a:off x="9691197" y="1322943"/>
            <a:ext cx="13933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সমাধান</a:t>
            </a:r>
            <a:r>
              <a:rPr lang="en-US" sz="2800" b="1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:-গ</a:t>
            </a:r>
            <a:endParaRPr lang="en-US" sz="2800" b="1" dirty="0">
              <a:solidFill>
                <a:srgbClr val="00B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785808" y="3723620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সমাধান</a:t>
            </a:r>
            <a:r>
              <a:rPr lang="en-US" sz="2800" b="1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:-ক</a:t>
            </a:r>
            <a:endParaRPr lang="en-US" sz="2800" b="1" dirty="0">
              <a:solidFill>
                <a:srgbClr val="00B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9788165" y="5476220"/>
            <a:ext cx="14334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800" b="1" dirty="0" err="1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সমাধান</a:t>
            </a:r>
            <a:r>
              <a:rPr lang="en-US" sz="2800" b="1" dirty="0" smtClean="0">
                <a:solidFill>
                  <a:srgbClr val="00B050"/>
                </a:solidFill>
                <a:latin typeface="NikoshBAN" panose="02000000000000000000" pitchFamily="2" charset="0"/>
                <a:cs typeface="NikoshBAN" panose="02000000000000000000" pitchFamily="2" charset="0"/>
              </a:rPr>
              <a:t>:-ক</a:t>
            </a:r>
            <a:endParaRPr lang="en-US" sz="2800" b="1" dirty="0">
              <a:solidFill>
                <a:srgbClr val="00B050"/>
              </a:solidFill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66860" y="4953000"/>
            <a:ext cx="90678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bn-BD" sz="3200" dirty="0">
                <a:latin typeface="NikoshBAN" panose="02000000000000000000" pitchFamily="2" charset="0"/>
                <a:cs typeface="NikoshBAN" panose="02000000000000000000" pitchFamily="2" charset="0"/>
              </a:rPr>
              <a:t>কারা কম্পিউটার চালাতে প্ররোচিত করে?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  <a:p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ক)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বন্ধুরা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          খ)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বাবা-মা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গ)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শিক্ষক</a:t>
            </a:r>
            <a:r>
              <a:rPr lang="en-US" sz="3200" dirty="0" smtClean="0">
                <a:latin typeface="NikoshBAN" panose="02000000000000000000" pitchFamily="2" charset="0"/>
                <a:cs typeface="NikoshBAN" panose="02000000000000000000" pitchFamily="2" charset="0"/>
              </a:rPr>
              <a:t>                                                            ঘ) </a:t>
            </a:r>
            <a:r>
              <a:rPr lang="en-US" sz="3200" dirty="0" err="1" smtClean="0">
                <a:latin typeface="NikoshBAN" panose="02000000000000000000" pitchFamily="2" charset="0"/>
                <a:cs typeface="NikoshBAN" panose="02000000000000000000" pitchFamily="2" charset="0"/>
              </a:rPr>
              <a:t>ভাই-বোন</a:t>
            </a:r>
            <a:endParaRPr lang="en-US" sz="3200" dirty="0"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114725428"/>
      </p:ext>
    </p:extLst>
  </p:cSld>
  <p:clrMapOvr>
    <a:masterClrMapping/>
  </p:clrMapOvr>
  <mc:AlternateContent xmlns:mc="http://schemas.openxmlformats.org/markup-compatibility/2006">
    <mc:Choice xmlns=""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" grpId="0"/>
      <p:bldP spid="5" grpId="0"/>
      <p:bldP spid="16" grpId="0"/>
      <p:bldP spid="2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14600" y="5486400"/>
            <a:ext cx="6553199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defTabSz="14224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Font typeface="Wingdings" panose="05000000000000000000" pitchFamily="2" charset="2"/>
              <a:buChar char="Ø"/>
            </a:pP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দৈনন্দিন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জীবনে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bn-BD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আসক্তির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লক্ষণ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গুলো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</a:t>
            </a:r>
            <a:r>
              <a:rPr lang="en-US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লিখ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NikoshBAN" panose="02000000000000000000" pitchFamily="2" charset="0"/>
                <a:cs typeface="NikoshBAN" panose="02000000000000000000" pitchFamily="2" charset="0"/>
              </a:rPr>
              <a:t> ।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NikoshBAN" panose="02000000000000000000" pitchFamily="2" charset="0"/>
              <a:cs typeface="NikoshBAN" panose="02000000000000000000" pitchFamily="2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114799" y="152400"/>
            <a:ext cx="3048000" cy="1021556"/>
          </a:xfrm>
          <a:prstGeom prst="roundRect">
            <a:avLst/>
          </a:prstGeom>
          <a:noFill/>
          <a:ln w="38100">
            <a:noFill/>
          </a:ln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bn-BD" sz="54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বাড়ির কাজ</a:t>
            </a:r>
            <a:endParaRPr lang="en-US" sz="54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clrChange>
              <a:clrFrom>
                <a:srgbClr val="DFE2E0"/>
              </a:clrFrom>
              <a:clrTo>
                <a:srgbClr val="DFE2E0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5749" y="1053003"/>
            <a:ext cx="4946101" cy="43076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1400">
        <p14:ripple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905000" y="457200"/>
            <a:ext cx="8229600" cy="1938992"/>
          </a:xfrm>
          <a:prstGeom prst="rect">
            <a:avLst/>
          </a:prstGeom>
          <a:noFill/>
          <a:ln w="38100">
            <a:noFill/>
          </a:ln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bn-BD" sz="6000" b="1" dirty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NikoshBAN" pitchFamily="2" charset="0"/>
                <a:cs typeface="NikoshBAN" pitchFamily="2" charset="0"/>
              </a:rPr>
              <a:t>তোমাদের সবাইকে ধন্যবাদ</a:t>
            </a:r>
            <a:endParaRPr lang="en-US" sz="6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  <a:p>
            <a:pPr algn="ctr"/>
            <a:endParaRPr lang="en-US" sz="6000" b="1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NikoshBAN" pitchFamily="2" charset="0"/>
              <a:cs typeface="NikoshBAN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250" y="1600200"/>
            <a:ext cx="6515100" cy="38862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2866</TotalTime>
  <Words>484</Words>
  <Application>Microsoft Office PowerPoint</Application>
  <PresentationFormat>Custom</PresentationFormat>
  <Paragraphs>88</Paragraphs>
  <Slides>22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Com_Lab</dc:creator>
  <cp:lastModifiedBy>LAB-4</cp:lastModifiedBy>
  <cp:revision>887</cp:revision>
  <dcterms:created xsi:type="dcterms:W3CDTF">2016-02-06T16:22:56Z</dcterms:created>
  <dcterms:modified xsi:type="dcterms:W3CDTF">2019-10-22T05:56:33Z</dcterms:modified>
</cp:coreProperties>
</file>