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70" r:id="rId7"/>
    <p:sldId id="261" r:id="rId8"/>
    <p:sldId id="271" r:id="rId9"/>
    <p:sldId id="262" r:id="rId10"/>
    <p:sldId id="263" r:id="rId11"/>
    <p:sldId id="264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20D53-A7E4-48B2-BE74-557D8AC4D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B26D9-7D2D-4CB9-B0DE-75F3BBD9B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42E2C-F604-49BF-A5AD-471AD7A39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9D57-3F43-4A63-92A4-50EE10931B2C}" type="datetimeFigureOut">
              <a:rPr lang="en-SG" smtClean="0"/>
              <a:t>22/10/2019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B0565-5F06-40DE-AA1E-F37038AD7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27E22-B6C2-4D24-B2EE-124B74C32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0A90-8FC0-4066-A186-9D651C9D90B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53366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BBE1B-0A06-460D-ABC4-FE9715CB7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65332C-8784-4A40-879C-D4106AADC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D6A3E-FCFC-4E09-83D7-6D00607BB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9D57-3F43-4A63-92A4-50EE10931B2C}" type="datetimeFigureOut">
              <a:rPr lang="en-SG" smtClean="0"/>
              <a:t>22/10/2019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A9CFC-B9ED-42D3-862D-3AB38DBE6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E6042-64C7-49BA-B386-DBA9E4226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0A90-8FC0-4066-A186-9D651C9D90B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92785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142FFC-E46C-4513-AC08-41C48EB1C1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67F444-03AA-49E0-A6BB-5BC12B15B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369B2-07DD-43B7-880C-3342A592B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9D57-3F43-4A63-92A4-50EE10931B2C}" type="datetimeFigureOut">
              <a:rPr lang="en-SG" smtClean="0"/>
              <a:t>22/10/2019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CAC63-44AA-4CA8-98AC-8D0ABBEE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F02C4-1F51-476E-8C9C-AD359C9C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0A90-8FC0-4066-A186-9D651C9D90B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8777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6CB47-6933-48F5-A1E3-ED1CC5105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5605C-004B-455C-8483-033BD118D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C2D8D-92DB-4981-A988-7CE8C1AED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9D57-3F43-4A63-92A4-50EE10931B2C}" type="datetimeFigureOut">
              <a:rPr lang="en-SG" smtClean="0"/>
              <a:t>22/10/2019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4F929-E3E3-4BAD-977F-7FB25B636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5AC4B-A2E7-4C0B-B09B-2B6974D81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0A90-8FC0-4066-A186-9D651C9D90B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618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8DF0-8B3C-4962-AC34-B718548D0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D95EA-8F6E-4FB5-828A-B097DD7E9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8AAE5-6E07-4487-AC47-D03542C9A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9D57-3F43-4A63-92A4-50EE10931B2C}" type="datetimeFigureOut">
              <a:rPr lang="en-SG" smtClean="0"/>
              <a:t>22/10/2019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EEE91-7BDA-44AE-8177-994B9CB76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9FD00-7A2B-4B16-9895-CFE24F1D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0A90-8FC0-4066-A186-9D651C9D90B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08114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0E5D4-4E41-4642-8F08-FE5232456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60418-9D14-4575-BA1F-744FD19229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16AF3C-5F13-466F-BD5F-08E9AEE55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D64DEC-DD5A-40B0-BC94-E89622E20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9D57-3F43-4A63-92A4-50EE10931B2C}" type="datetimeFigureOut">
              <a:rPr lang="en-SG" smtClean="0"/>
              <a:t>22/10/2019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A125C-35D0-4F68-99F4-E7F5FA29C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A84E6-768F-4E5F-96FC-5811D24FF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0A90-8FC0-4066-A186-9D651C9D90B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1566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5DF83-68D7-439E-ACA7-C6961DE98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6B01E-3A83-491F-8510-1394E2A01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1AF9CA-7FEA-4B3B-B152-B5A31064C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E00BE-17CA-4E80-8A97-97B40E3E41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B92427-AA57-426A-9D74-49CF8F6980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1BF71C-E94B-410C-8C7B-2CB647FD9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9D57-3F43-4A63-92A4-50EE10931B2C}" type="datetimeFigureOut">
              <a:rPr lang="en-SG" smtClean="0"/>
              <a:t>22/10/2019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C9BC7-EC74-4D86-B95E-E7E55160B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9E337C-5DD7-4FBF-BE94-750A0B1D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0A90-8FC0-4066-A186-9D651C9D90B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0223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1965B-40E4-4733-B1F9-9C7F57B16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F3A97C-37A8-4E7E-A5C2-C05C68FC6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9D57-3F43-4A63-92A4-50EE10931B2C}" type="datetimeFigureOut">
              <a:rPr lang="en-SG" smtClean="0"/>
              <a:t>22/10/2019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6DB5-C791-4648-A161-344B5E693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3B868D-5D83-49F5-887D-16039C912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0A90-8FC0-4066-A186-9D651C9D90B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0790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7BBDBF-CAEA-4E9B-A2BB-8DF6EFC6D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9D57-3F43-4A63-92A4-50EE10931B2C}" type="datetimeFigureOut">
              <a:rPr lang="en-SG" smtClean="0"/>
              <a:t>22/10/2019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4D0199-E98E-4658-9816-871ECF774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11E06-2FB2-4B61-B89E-9E3313283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0A90-8FC0-4066-A186-9D651C9D90B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5689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D4E8E-5FF1-4D87-BFA0-CC539B46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4CE19-7B7D-4DAE-AFF4-B4EB2A8AA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CEA78-D49B-469D-B257-E6E7FAEC6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7BA858-75DA-4732-B6ED-1ECB39CBF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9D57-3F43-4A63-92A4-50EE10931B2C}" type="datetimeFigureOut">
              <a:rPr lang="en-SG" smtClean="0"/>
              <a:t>22/10/2019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D73CF-2882-4C61-B547-2DD56037F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08022-E88E-4104-BA3F-422316860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0A90-8FC0-4066-A186-9D651C9D90B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09597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2CC5F-CB4F-44E1-8EFB-FDBF76339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999DCF-6BE8-455B-8FE1-E85AB9464E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895FF-68F4-4047-8BDA-8EECE0ED9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8B5AC-AFDE-4A19-BC09-257D591FF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9D57-3F43-4A63-92A4-50EE10931B2C}" type="datetimeFigureOut">
              <a:rPr lang="en-SG" smtClean="0"/>
              <a:t>22/10/2019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1CC003-EEEF-4CC5-A5A8-69E3556C2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CB62F0-9556-4B7D-BE92-B8DD52297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0A90-8FC0-4066-A186-9D651C9D90B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5372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47CBD2-BE0A-4D8C-B085-7E0A50ECD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9E762-5F81-48DF-AAF3-D3FE7B7D5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1A0BF-F756-49DB-A08E-D3A992E9F7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39D57-3F43-4A63-92A4-50EE10931B2C}" type="datetimeFigureOut">
              <a:rPr lang="en-SG" smtClean="0"/>
              <a:t>22/10/2019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475A9-6734-4B7C-9558-30541EC36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E407D-24E3-44C2-AFD8-2B03AB3F9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00A90-8FC0-4066-A186-9D651C9D90B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0692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03BEAB7-6DF8-4F6A-89BF-AD63A01F3FB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959DBC9-E09A-4CFC-877F-AFB9260B964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6F48BF5-B3D5-4DD8-B3B6-CE08DFE1F676}"/>
                </a:ext>
              </a:extLst>
            </p:cNvPr>
            <p:cNvSpPr/>
            <p:nvPr/>
          </p:nvSpPr>
          <p:spPr>
            <a:xfrm>
              <a:off x="72887" y="66262"/>
              <a:ext cx="12039601" cy="6712226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E6B3BA3-1C00-4F0A-8963-D394BAB1D91B}"/>
                </a:ext>
              </a:extLst>
            </p:cNvPr>
            <p:cNvSpPr/>
            <p:nvPr/>
          </p:nvSpPr>
          <p:spPr>
            <a:xfrm>
              <a:off x="132521" y="145776"/>
              <a:ext cx="11913705" cy="6586331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CF0626A-0064-4443-A9AB-B4E68B560303}"/>
              </a:ext>
            </a:extLst>
          </p:cNvPr>
          <p:cNvSpPr txBox="1"/>
          <p:nvPr/>
        </p:nvSpPr>
        <p:spPr>
          <a:xfrm>
            <a:off x="4817165" y="622852"/>
            <a:ext cx="25576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SG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218560-C583-4923-9E0A-2659F37CA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487" y="1797110"/>
            <a:ext cx="4731025" cy="432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822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6922DFD-B93B-4E39-97CF-36481AAC9E1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B927441-41D6-483B-973E-E2BFAEBE939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9E9B0D4-2B68-49F8-8CEF-5F2434511C7E}"/>
                </a:ext>
              </a:extLst>
            </p:cNvPr>
            <p:cNvSpPr/>
            <p:nvPr/>
          </p:nvSpPr>
          <p:spPr>
            <a:xfrm>
              <a:off x="72887" y="66262"/>
              <a:ext cx="12039601" cy="6712226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AB4A685-B53F-4CC7-B428-D82620C1A765}"/>
                </a:ext>
              </a:extLst>
            </p:cNvPr>
            <p:cNvSpPr/>
            <p:nvPr/>
          </p:nvSpPr>
          <p:spPr>
            <a:xfrm>
              <a:off x="132521" y="145776"/>
              <a:ext cx="11913705" cy="6586331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38BA327-B5BE-440E-886F-25D995D55C6D}"/>
              </a:ext>
            </a:extLst>
          </p:cNvPr>
          <p:cNvSpPr txBox="1"/>
          <p:nvPr/>
        </p:nvSpPr>
        <p:spPr>
          <a:xfrm>
            <a:off x="1285461" y="493080"/>
            <a:ext cx="10018643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কামাল ও করিম নির্দিষ্ট পথ অতিক্রম করে যথাক্রমে ৩০ ও ৪৫ মিনিটে। কামাল ও করিম এর গড় গতিবেগের অনুপাত কত?</a:t>
            </a:r>
            <a:endParaRPr lang="en-SG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B1E6B8-E929-4A95-B381-EA88041A37CD}"/>
              </a:ext>
            </a:extLst>
          </p:cNvPr>
          <p:cNvSpPr txBox="1"/>
          <p:nvPr/>
        </p:nvSpPr>
        <p:spPr>
          <a:xfrm>
            <a:off x="1285461" y="2407073"/>
            <a:ext cx="136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SG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AF763F-735A-4990-B10B-C5B463099BA5}"/>
                  </a:ext>
                </a:extLst>
              </p:cNvPr>
              <p:cNvSpPr txBox="1"/>
              <p:nvPr/>
            </p:nvSpPr>
            <p:spPr>
              <a:xfrm>
                <a:off x="1590259" y="3344246"/>
                <a:ext cx="100186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মনেকরি, কামাল ও করিম এর গড় গতিবেগ প্রতি মিনিটে যথাক্রমে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SG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SG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মিটার। 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AF763F-735A-4990-B10B-C5B463099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259" y="3344246"/>
                <a:ext cx="10018643" cy="523220"/>
              </a:xfrm>
              <a:prstGeom prst="rect">
                <a:avLst/>
              </a:prstGeom>
              <a:blipFill>
                <a:blip r:embed="rId2"/>
                <a:stretch>
                  <a:fillRect l="-1278" t="-10588" r="-1948" b="-3529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531765-9839-4E68-ABAB-ACA5BB4F61AF}"/>
                  </a:ext>
                </a:extLst>
              </p:cNvPr>
              <p:cNvSpPr txBox="1"/>
              <p:nvPr/>
            </p:nvSpPr>
            <p:spPr>
              <a:xfrm>
                <a:off x="1590260" y="3892864"/>
                <a:ext cx="715617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 ৩০ মিনিটে কামাল রহিম অতিক্রম করে ৩০</a:t>
                </a:r>
                <a:r>
                  <a:rPr lang="en-US" sz="28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 </a:t>
                </a:r>
              </a:p>
              <a:p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 ৪৫ মিনিটে করিম রহিম অতিক্রম করে ৪৫</a:t>
                </a:r>
                <a:r>
                  <a:rPr lang="en-SG" sz="28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cs typeface="NikoshBAN" panose="02000000000000000000" pitchFamily="2" charset="0"/>
                  </a:rPr>
                  <a:t> 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531765-9839-4E68-ABAB-ACA5BB4F6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260" y="3892864"/>
                <a:ext cx="7156174" cy="954107"/>
              </a:xfrm>
              <a:prstGeom prst="rect">
                <a:avLst/>
              </a:prstGeom>
              <a:blipFill>
                <a:blip r:embed="rId3"/>
                <a:stretch>
                  <a:fillRect l="-1789" t="-5769" b="-1859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898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F414B94-5EF8-42AD-9E54-3C238DD581C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1120B69-3ED6-4911-953A-EEA9F997E15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AB698C1-5E37-4EE8-9D14-87DBE77FDEFF}"/>
                </a:ext>
              </a:extLst>
            </p:cNvPr>
            <p:cNvSpPr/>
            <p:nvPr/>
          </p:nvSpPr>
          <p:spPr>
            <a:xfrm>
              <a:off x="72887" y="66262"/>
              <a:ext cx="12039601" cy="6712226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521BE1-E311-490B-9324-9DC95E946916}"/>
                </a:ext>
              </a:extLst>
            </p:cNvPr>
            <p:cNvSpPr/>
            <p:nvPr/>
          </p:nvSpPr>
          <p:spPr>
            <a:xfrm>
              <a:off x="132521" y="145776"/>
              <a:ext cx="11913705" cy="6586331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2B81F4-BC56-4F59-9DD3-A774E438F445}"/>
                  </a:ext>
                </a:extLst>
              </p:cNvPr>
              <p:cNvSpPr txBox="1"/>
              <p:nvPr/>
            </p:nvSpPr>
            <p:spPr>
              <a:xfrm>
                <a:off x="1590260" y="1377078"/>
                <a:ext cx="41479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প্রশ্নানুসারে, ৩০</a:t>
                </a:r>
                <a:r>
                  <a:rPr lang="en-US" sz="28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৪৫</a:t>
                </a:r>
                <a:r>
                  <a:rPr lang="en-SG" sz="28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2B81F4-BC56-4F59-9DD3-A774E438F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260" y="1377078"/>
                <a:ext cx="4147931" cy="523220"/>
              </a:xfrm>
              <a:prstGeom prst="rect">
                <a:avLst/>
              </a:prstGeom>
              <a:blipFill>
                <a:blip r:embed="rId2"/>
                <a:stretch>
                  <a:fillRect l="-3088" t="-10465" b="-3372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5A38F4-F3C6-4F3B-8F75-75F57098CB0F}"/>
                  </a:ext>
                </a:extLst>
              </p:cNvPr>
              <p:cNvSpPr txBox="1"/>
              <p:nvPr/>
            </p:nvSpPr>
            <p:spPr>
              <a:xfrm>
                <a:off x="1590260" y="2240190"/>
                <a:ext cx="2120347" cy="6276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SG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bn-I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b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bn-I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bn-I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G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45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SG" sz="28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5A38F4-F3C6-4F3B-8F75-75F57098C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260" y="2240190"/>
                <a:ext cx="2120347" cy="627608"/>
              </a:xfrm>
              <a:prstGeom prst="rect">
                <a:avLst/>
              </a:prstGeom>
              <a:blipFill>
                <a:blip r:embed="rId3"/>
                <a:stretch>
                  <a:fillRect t="-5825" b="-1456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8EDB73-EB07-4D70-99A8-E651AEDB9A47}"/>
                  </a:ext>
                </a:extLst>
              </p:cNvPr>
              <p:cNvSpPr txBox="1"/>
              <p:nvPr/>
            </p:nvSpPr>
            <p:spPr>
              <a:xfrm>
                <a:off x="1590260" y="3131600"/>
                <a:ext cx="2120347" cy="6276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SG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bn-I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b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bn-I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bn-I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G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SG" sz="28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8EDB73-EB07-4D70-99A8-E651AEDB9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260" y="3131600"/>
                <a:ext cx="2120347" cy="627608"/>
              </a:xfrm>
              <a:prstGeom prst="rect">
                <a:avLst/>
              </a:prstGeom>
              <a:blipFill>
                <a:blip r:embed="rId4"/>
                <a:stretch>
                  <a:fillRect t="-5825" b="-1359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351F1C9-826A-4972-B399-BD66FF8854DE}"/>
              </a:ext>
            </a:extLst>
          </p:cNvPr>
          <p:cNvSpPr txBox="1"/>
          <p:nvPr/>
        </p:nvSpPr>
        <p:spPr>
          <a:xfrm>
            <a:off x="1590260" y="4210655"/>
            <a:ext cx="6665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গতিবেগের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ন।</a:t>
            </a:r>
            <a:endParaRPr lang="en-SG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85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8386C5-AB41-45F7-BE5B-CC494674EE1E}"/>
              </a:ext>
            </a:extLst>
          </p:cNvPr>
          <p:cNvSpPr txBox="1"/>
          <p:nvPr/>
        </p:nvSpPr>
        <p:spPr>
          <a:xfrm>
            <a:off x="4505739" y="980661"/>
            <a:ext cx="2941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B739A9-974F-4E08-88D6-3287B6C8DC8F}"/>
                  </a:ext>
                </a:extLst>
              </p:cNvPr>
              <p:cNvSpPr txBox="1"/>
              <p:nvPr/>
            </p:nvSpPr>
            <p:spPr>
              <a:xfrm>
                <a:off x="1470990" y="1881808"/>
                <a:ext cx="877293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পিতা ও পুত্রের বর্তমান বয়সের সমষ্টি ৭০ বছর। ৭ বছর পূর্বে তাদের বয়সের অনুপাত ছিল </a:t>
                </a:r>
                <a14:m>
                  <m:oMath xmlns:m="http://schemas.openxmlformats.org/officeDocument/2006/math">
                    <m:r>
                      <a:rPr lang="bn-IN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৫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∶</m:t>
                    </m:r>
                    <m:r>
                      <a:rPr lang="bn-I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২</m:t>
                    </m:r>
                  </m:oMath>
                </a14:m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 ৫ বছর পরে তাদের বয়সের অনুপাত কত হবে?</a:t>
                </a:r>
                <a:endParaRPr lang="en-SG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B739A9-974F-4E08-88D6-3287B6C8D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990" y="1881808"/>
                <a:ext cx="8772939" cy="954107"/>
              </a:xfrm>
              <a:prstGeom prst="rect">
                <a:avLst/>
              </a:prstGeom>
              <a:blipFill>
                <a:blip r:embed="rId2"/>
                <a:stretch>
                  <a:fillRect l="-1390" t="-6410" b="-1859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87DD0AB-5CF6-426D-91E0-01A604DA00A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A79715-8239-44F0-9686-BF22949063B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C58F98-5E41-4C99-BFFE-4D1838ACFA83}"/>
                </a:ext>
              </a:extLst>
            </p:cNvPr>
            <p:cNvSpPr/>
            <p:nvPr/>
          </p:nvSpPr>
          <p:spPr>
            <a:xfrm>
              <a:off x="72887" y="66262"/>
              <a:ext cx="12039601" cy="6712226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093CC8-5F37-4AEC-A055-98B7C52B779A}"/>
                </a:ext>
              </a:extLst>
            </p:cNvPr>
            <p:cNvSpPr/>
            <p:nvPr/>
          </p:nvSpPr>
          <p:spPr>
            <a:xfrm>
              <a:off x="132521" y="145776"/>
              <a:ext cx="11913705" cy="6586331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</p:spTree>
    <p:extLst>
      <p:ext uri="{BB962C8B-B14F-4D97-AF65-F5344CB8AC3E}">
        <p14:creationId xmlns:p14="http://schemas.microsoft.com/office/powerpoint/2010/main" val="281108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EE39BC-4475-4084-A9A7-1E7206B7FC5B}"/>
              </a:ext>
            </a:extLst>
          </p:cNvPr>
          <p:cNvSpPr txBox="1"/>
          <p:nvPr/>
        </p:nvSpPr>
        <p:spPr>
          <a:xfrm>
            <a:off x="4969565" y="1205947"/>
            <a:ext cx="2252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3B7F5FF0-62BB-4ED3-97F5-7407B5B77F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945664"/>
              </p:ext>
            </p:extLst>
          </p:nvPr>
        </p:nvGraphicFramePr>
        <p:xfrm>
          <a:off x="5049077" y="2809461"/>
          <a:ext cx="1346649" cy="1136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49077" y="2809461"/>
                        <a:ext cx="1346649" cy="1136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8E1418AB-87A5-4ECE-A479-96C6F010FC4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366C7D6-6E39-4649-92BB-CE7573F78F0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593497A-469E-472E-9EC0-2B935C4BDFA5}"/>
                </a:ext>
              </a:extLst>
            </p:cNvPr>
            <p:cNvSpPr/>
            <p:nvPr/>
          </p:nvSpPr>
          <p:spPr>
            <a:xfrm>
              <a:off x="72887" y="66262"/>
              <a:ext cx="12039601" cy="6712226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65553D3-56BA-4EF9-BAC9-8F6F9A7EE3D0}"/>
                </a:ext>
              </a:extLst>
            </p:cNvPr>
            <p:cNvSpPr/>
            <p:nvPr/>
          </p:nvSpPr>
          <p:spPr>
            <a:xfrm>
              <a:off x="132521" y="145776"/>
              <a:ext cx="11913705" cy="6586331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</p:spTree>
    <p:extLst>
      <p:ext uri="{BB962C8B-B14F-4D97-AF65-F5344CB8AC3E}">
        <p14:creationId xmlns:p14="http://schemas.microsoft.com/office/powerpoint/2010/main" val="190299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0B3991F-9877-4794-8C2C-7431820FCCCC}"/>
                  </a:ext>
                </a:extLst>
              </p:cNvPr>
              <p:cNvSpPr txBox="1"/>
              <p:nvPr/>
            </p:nvSpPr>
            <p:spPr>
              <a:xfrm>
                <a:off x="1335154" y="2418882"/>
                <a:ext cx="952168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১। তোমার শ্রেণিতে ৩৫ জন ছাত্র ও ২৫ জন ছাত্রী আছে।  বনভোজনে খিচুরী খাওয়ার জন্য প্রত্যেক ছাত্র ও ছাত্রীর প্রদত্ত চাল ও ডালের অনুপাত যথাক্রমে ৩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∶</m:t>
                    </m:r>
                  </m:oMath>
                </a14:m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 এবং ৫</a:t>
                </a:r>
                <a:r>
                  <a:rPr lang="en-US" sz="28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∶</m:t>
                    </m:r>
                  </m:oMath>
                </a14:m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হলে, মোট চাল ও ডালের অনুপাত বের কর। </a:t>
                </a:r>
                <a:endParaRPr lang="en-SG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0B3991F-9877-4794-8C2C-7431820FC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154" y="2418882"/>
                <a:ext cx="9521688" cy="1384995"/>
              </a:xfrm>
              <a:prstGeom prst="rect">
                <a:avLst/>
              </a:prstGeom>
              <a:blipFill>
                <a:blip r:embed="rId2"/>
                <a:stretch>
                  <a:fillRect l="-1280" t="-4405" r="-2305" b="-1189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E2CCFB3-1642-4FFD-97A8-08553BE70B2E}"/>
              </a:ext>
            </a:extLst>
          </p:cNvPr>
          <p:cNvSpPr txBox="1"/>
          <p:nvPr/>
        </p:nvSpPr>
        <p:spPr>
          <a:xfrm>
            <a:off x="1335154" y="3932583"/>
            <a:ext cx="9521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একজন কৃষকের জমিতে উৎপাদিত মসুর, সরিষা ও ধানের পরিমাণ যথাক্রমে ৭৫ কে</a:t>
            </a:r>
            <a:r>
              <a:rPr lang="bn-IN" sz="2800" dirty="0">
                <a:latin typeface="Times New Roman" panose="02020603050405020304" pitchFamily="18" charset="0"/>
                <a:cs typeface="NikoshBAN" panose="02000000000000000000" pitchFamily="2" charset="0"/>
              </a:rPr>
              <a:t>.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জি, ১০০ কে</a:t>
            </a:r>
            <a:r>
              <a:rPr lang="bn-IN" sz="2800" dirty="0">
                <a:latin typeface="Times New Roman" panose="02020603050405020304" pitchFamily="18" charset="0"/>
                <a:cs typeface="NikoshBAN" panose="02000000000000000000" pitchFamily="2" charset="0"/>
              </a:rPr>
              <a:t>.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জি ও ৫২৫ </a:t>
            </a:r>
            <a:r>
              <a:rPr lang="bn-IN" sz="2800" dirty="0">
                <a:latin typeface="Times New Roman" panose="02020603050405020304" pitchFamily="18" charset="0"/>
                <a:cs typeface="NikoshBAN" panose="02000000000000000000" pitchFamily="2" charset="0"/>
              </a:rPr>
              <a:t>কে.জি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ফসলগুলো যথাক্রমে ১০০, ১২০ ও ৩০ টাকা করে বিক্রয় করলো। সব ফসল বিক্রয় করার পর ঐগুলো হতে প্রাপ্ত আয়ের অনুপাত নির্ণয় কর। </a:t>
            </a:r>
            <a:endParaRPr lang="en-SG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4D568E-3155-4AE0-B9BC-51B63CF28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111" y="214261"/>
            <a:ext cx="2616493" cy="190019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47D3A65-7BD8-4CB5-B94B-B862B3DED203}"/>
              </a:ext>
            </a:extLst>
          </p:cNvPr>
          <p:cNvGrpSpPr/>
          <p:nvPr/>
        </p:nvGrpSpPr>
        <p:grpSpPr>
          <a:xfrm>
            <a:off x="4412971" y="295980"/>
            <a:ext cx="2616493" cy="1900191"/>
            <a:chOff x="2703441" y="379903"/>
            <a:chExt cx="2796210" cy="190019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D76DF96-6F1A-48DA-B0AF-CC270DCC1929}"/>
                </a:ext>
              </a:extLst>
            </p:cNvPr>
            <p:cNvSpPr txBox="1"/>
            <p:nvPr/>
          </p:nvSpPr>
          <p:spPr>
            <a:xfrm>
              <a:off x="3114260" y="561539"/>
              <a:ext cx="22131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বাড়ীর কাজ</a:t>
              </a:r>
              <a:endParaRPr lang="en-SG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Arrow: Left-Up 5">
              <a:extLst>
                <a:ext uri="{FF2B5EF4-FFF2-40B4-BE49-F238E27FC236}">
                  <a16:creationId xmlns:a16="http://schemas.microsoft.com/office/drawing/2014/main" id="{B5A764BF-6060-4AEF-AFDB-D4F76E215DAD}"/>
                </a:ext>
              </a:extLst>
            </p:cNvPr>
            <p:cNvSpPr/>
            <p:nvPr/>
          </p:nvSpPr>
          <p:spPr>
            <a:xfrm rot="10800000">
              <a:off x="2703441" y="379903"/>
              <a:ext cx="2796210" cy="1900191"/>
            </a:xfrm>
            <a:prstGeom prst="leftUp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8C5639D-04CB-407C-90B3-DEEEC73D65F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4C6718E-714D-440C-AB3D-BB63468EDFD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DADAA61-8C33-42C0-97C5-62D651AC6349}"/>
                </a:ext>
              </a:extLst>
            </p:cNvPr>
            <p:cNvSpPr/>
            <p:nvPr/>
          </p:nvSpPr>
          <p:spPr>
            <a:xfrm>
              <a:off x="72887" y="66262"/>
              <a:ext cx="12039601" cy="6712226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AA2E784-47E9-458C-A5D1-0CA2D89E2D83}"/>
                </a:ext>
              </a:extLst>
            </p:cNvPr>
            <p:cNvSpPr/>
            <p:nvPr/>
          </p:nvSpPr>
          <p:spPr>
            <a:xfrm>
              <a:off x="132521" y="145776"/>
              <a:ext cx="11913705" cy="6586331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</p:spTree>
    <p:extLst>
      <p:ext uri="{BB962C8B-B14F-4D97-AF65-F5344CB8AC3E}">
        <p14:creationId xmlns:p14="http://schemas.microsoft.com/office/powerpoint/2010/main" val="8096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E420F6-7FBB-4CF7-B8D6-25D04E90B1C1}"/>
              </a:ext>
            </a:extLst>
          </p:cNvPr>
          <p:cNvSpPr txBox="1"/>
          <p:nvPr/>
        </p:nvSpPr>
        <p:spPr>
          <a:xfrm>
            <a:off x="4996067" y="564728"/>
            <a:ext cx="1590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SG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2A147F-5675-4186-8071-1DF94823BFA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F7CC5C7-D6D9-46C5-AE60-67FFFE84713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83AEED0-0D48-494D-B2A3-71B44B129D2E}"/>
                </a:ext>
              </a:extLst>
            </p:cNvPr>
            <p:cNvSpPr/>
            <p:nvPr/>
          </p:nvSpPr>
          <p:spPr>
            <a:xfrm>
              <a:off x="72887" y="66262"/>
              <a:ext cx="12039601" cy="6712226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2C4C0A5-1909-4246-A2CF-1AD882DE0CC1}"/>
                </a:ext>
              </a:extLst>
            </p:cNvPr>
            <p:cNvSpPr/>
            <p:nvPr/>
          </p:nvSpPr>
          <p:spPr>
            <a:xfrm>
              <a:off x="132521" y="145776"/>
              <a:ext cx="11913705" cy="6586331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F9EF988-61BD-4DBC-959B-1457FC103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582" y="1461987"/>
            <a:ext cx="4704521" cy="468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87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0D2F015-F0BC-4CA7-B7A6-C9E5D1A7FB9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2FBB7AD-3EF2-4973-9BFD-1E6806D7F95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4DEEFBA-57E6-4E8C-9FA3-632593632B81}"/>
                </a:ext>
              </a:extLst>
            </p:cNvPr>
            <p:cNvSpPr/>
            <p:nvPr/>
          </p:nvSpPr>
          <p:spPr>
            <a:xfrm>
              <a:off x="72887" y="66262"/>
              <a:ext cx="12039601" cy="6712226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B1D80D3-42F6-4F37-B262-EC4C258CDDB9}"/>
                </a:ext>
              </a:extLst>
            </p:cNvPr>
            <p:cNvSpPr/>
            <p:nvPr/>
          </p:nvSpPr>
          <p:spPr>
            <a:xfrm>
              <a:off x="132521" y="145776"/>
              <a:ext cx="11913705" cy="6586331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EC7EF67-DAC9-49A4-AAF7-C6946A2EF9DB}"/>
              </a:ext>
            </a:extLst>
          </p:cNvPr>
          <p:cNvSpPr txBox="1"/>
          <p:nvPr/>
        </p:nvSpPr>
        <p:spPr>
          <a:xfrm>
            <a:off x="867408" y="3797977"/>
            <a:ext cx="4916774" cy="2325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ননীগোপাল রায়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মাটিভাঙ্গা মাধ্যমিক বিদ্যালয়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নলছিটি,ঝালকাঠী</a:t>
            </a:r>
            <a:endParaRPr lang="en-SG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০১৭১৭৭২৩০৩২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ই-মেইলঃ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nanigopal.math07@gmail.com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01CD7D-CC63-4B19-8685-55990F16593F}"/>
              </a:ext>
            </a:extLst>
          </p:cNvPr>
          <p:cNvSpPr txBox="1"/>
          <p:nvPr/>
        </p:nvSpPr>
        <p:spPr>
          <a:xfrm>
            <a:off x="8144050" y="4169991"/>
            <a:ext cx="3117956" cy="1953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SG" sz="2400" dirty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১১শ</a:t>
            </a:r>
            <a:endParaRPr lang="en-SG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সময়ঃ 5০ মিনিট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২২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/১০/২০১৯ খ্রিঃ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B906DBD-53D1-4AF1-A19E-F046201E4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285" y="1853701"/>
            <a:ext cx="1800000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692B9CF-D0A4-4C41-896A-4A821921B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15257" y="3340519"/>
            <a:ext cx="3945088" cy="162000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2D54522-637E-4774-9F64-940B5E83316C}"/>
              </a:ext>
            </a:extLst>
          </p:cNvPr>
          <p:cNvSpPr txBox="1"/>
          <p:nvPr/>
        </p:nvSpPr>
        <p:spPr>
          <a:xfrm>
            <a:off x="4991686" y="581156"/>
            <a:ext cx="2208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SG" sz="6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2345EC1-FE19-4CFE-B8E3-32E684330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857" y="1853701"/>
            <a:ext cx="1800000" cy="21331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6305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ED8E1D3-8502-40C7-BD27-7EE7AE34F8F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C0034E1-CDC5-4219-85BB-FCF486D6715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77F7310-B56D-4117-8AF8-3F8FBAF4E8A8}"/>
                </a:ext>
              </a:extLst>
            </p:cNvPr>
            <p:cNvSpPr/>
            <p:nvPr/>
          </p:nvSpPr>
          <p:spPr>
            <a:xfrm>
              <a:off x="72887" y="66262"/>
              <a:ext cx="12039601" cy="6712226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1188156-E91F-4916-817B-5CDBDC54F6F0}"/>
                </a:ext>
              </a:extLst>
            </p:cNvPr>
            <p:cNvSpPr/>
            <p:nvPr/>
          </p:nvSpPr>
          <p:spPr>
            <a:xfrm>
              <a:off x="132521" y="145776"/>
              <a:ext cx="11913705" cy="6586331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87B9F13-3A91-4602-90D8-163715BED9D5}"/>
              </a:ext>
            </a:extLst>
          </p:cNvPr>
          <p:cNvSpPr txBox="1"/>
          <p:nvPr/>
        </p:nvSpPr>
        <p:spPr>
          <a:xfrm>
            <a:off x="562620" y="583860"/>
            <a:ext cx="1895061" cy="52322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সালমার আছে</a:t>
            </a:r>
            <a:endParaRPr lang="en-SG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971B46-81E9-4AB6-A74B-E85FCD435926}"/>
              </a:ext>
            </a:extLst>
          </p:cNvPr>
          <p:cNvSpPr txBox="1"/>
          <p:nvPr/>
        </p:nvSpPr>
        <p:spPr>
          <a:xfrm>
            <a:off x="9572775" y="581914"/>
            <a:ext cx="1895061" cy="52322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সাবিনার আছে</a:t>
            </a:r>
            <a:endParaRPr lang="en-SG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FE71EAB-84EE-49FF-91A6-83FEAD4A9A7F}"/>
              </a:ext>
            </a:extLst>
          </p:cNvPr>
          <p:cNvGrpSpPr/>
          <p:nvPr/>
        </p:nvGrpSpPr>
        <p:grpSpPr>
          <a:xfrm>
            <a:off x="562620" y="1319251"/>
            <a:ext cx="1769763" cy="4564713"/>
            <a:chOff x="562620" y="1173479"/>
            <a:chExt cx="1769763" cy="456471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7BD99CD-2438-48EE-ABBA-6172894C5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896" y="1226487"/>
              <a:ext cx="1319189" cy="134997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B625849-A470-4183-830B-2D1676182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896" y="2655971"/>
              <a:ext cx="1319189" cy="134997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D1C56DD-1432-42E2-86F3-530CB96EE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895" y="4127294"/>
              <a:ext cx="1319189" cy="1349970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4C04C32-CC15-41CC-9E49-C550363E5F1C}"/>
                </a:ext>
              </a:extLst>
            </p:cNvPr>
            <p:cNvSpPr/>
            <p:nvPr/>
          </p:nvSpPr>
          <p:spPr>
            <a:xfrm>
              <a:off x="562620" y="1173479"/>
              <a:ext cx="1769763" cy="45647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9D7212A-97EB-4969-B5B2-8620A8C845E1}"/>
              </a:ext>
            </a:extLst>
          </p:cNvPr>
          <p:cNvGrpSpPr/>
          <p:nvPr/>
        </p:nvGrpSpPr>
        <p:grpSpPr>
          <a:xfrm>
            <a:off x="8733183" y="1319250"/>
            <a:ext cx="3286539" cy="4564713"/>
            <a:chOff x="8733183" y="1319250"/>
            <a:chExt cx="3286539" cy="4564713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67F687F-44C3-476C-9C8B-322C02C72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8040" y="1372259"/>
              <a:ext cx="1319189" cy="1349970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9ADB47C-2539-4169-9CD7-8377C3135C0D}"/>
                </a:ext>
              </a:extLst>
            </p:cNvPr>
            <p:cNvGrpSpPr/>
            <p:nvPr/>
          </p:nvGrpSpPr>
          <p:grpSpPr>
            <a:xfrm>
              <a:off x="8733183" y="1319250"/>
              <a:ext cx="3286539" cy="4564713"/>
              <a:chOff x="8600661" y="1158142"/>
              <a:chExt cx="3286539" cy="4564713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63BA51B8-C815-4B1D-B8EC-4538B4973B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44452" y="1226487"/>
                <a:ext cx="1319189" cy="1349970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7A6749AE-F005-4BF5-8BBB-426F86E45E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34109" y="2655971"/>
                <a:ext cx="1319189" cy="1349970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F973C2AD-9A45-4AA3-B80F-6248473814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20521" y="2655971"/>
                <a:ext cx="1319189" cy="1349970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5E7E5653-8FE0-43C3-A704-0F4663572C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58040" y="4127294"/>
                <a:ext cx="1319189" cy="134997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9B432200-0CB9-4DAD-B9F3-347B0DBBF3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44452" y="4127294"/>
                <a:ext cx="1319189" cy="1349970"/>
              </a:xfrm>
              <a:prstGeom prst="rect">
                <a:avLst/>
              </a:prstGeom>
            </p:spPr>
          </p:pic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6A75395-D9CE-4C64-A4F0-9CC91723CACF}"/>
                  </a:ext>
                </a:extLst>
              </p:cNvPr>
              <p:cNvSpPr/>
              <p:nvPr/>
            </p:nvSpPr>
            <p:spPr>
              <a:xfrm>
                <a:off x="8600661" y="1158142"/>
                <a:ext cx="3286539" cy="456471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33B48F05-6F7D-4CC3-A04E-AED5DD213DA3}"/>
              </a:ext>
            </a:extLst>
          </p:cNvPr>
          <p:cNvSpPr txBox="1"/>
          <p:nvPr/>
        </p:nvSpPr>
        <p:spPr>
          <a:xfrm>
            <a:off x="3286537" y="3438589"/>
            <a:ext cx="4903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সাবিনার আপেল সালমার আপেলের কত গুণ?</a:t>
            </a:r>
            <a:endParaRPr lang="en-SG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0A0F612-9D6F-4629-8347-4E705063EF69}"/>
              </a:ext>
            </a:extLst>
          </p:cNvPr>
          <p:cNvSpPr txBox="1"/>
          <p:nvPr/>
        </p:nvSpPr>
        <p:spPr>
          <a:xfrm>
            <a:off x="3119314" y="3504851"/>
            <a:ext cx="4903305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গণিতে এ ধরনের সম্পর্ককে কি বলে?</a:t>
            </a:r>
            <a:endParaRPr lang="en-SG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6EF422-3112-4670-AF6A-A25C9A8AB5C5}"/>
              </a:ext>
            </a:extLst>
          </p:cNvPr>
          <p:cNvSpPr txBox="1"/>
          <p:nvPr/>
        </p:nvSpPr>
        <p:spPr>
          <a:xfrm>
            <a:off x="3039047" y="3492064"/>
            <a:ext cx="5043206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endParaRPr lang="en-SG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34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42" grpId="0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0EC2077-6A84-43C6-9AAA-9EA8FFFBE7F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57A2B43-9EE5-46CE-B351-437E94AADB8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428493A-19A4-4D1C-A35C-C99BB9E01188}"/>
                </a:ext>
              </a:extLst>
            </p:cNvPr>
            <p:cNvSpPr/>
            <p:nvPr/>
          </p:nvSpPr>
          <p:spPr>
            <a:xfrm>
              <a:off x="72887" y="66262"/>
              <a:ext cx="12039601" cy="6712226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9624E72-21E5-4A92-972B-8DCEBAB9F675}"/>
                </a:ext>
              </a:extLst>
            </p:cNvPr>
            <p:cNvSpPr/>
            <p:nvPr/>
          </p:nvSpPr>
          <p:spPr>
            <a:xfrm>
              <a:off x="132521" y="145776"/>
              <a:ext cx="11913705" cy="6586331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B64A509-4D8A-4564-9F9B-65207678905F}"/>
              </a:ext>
            </a:extLst>
          </p:cNvPr>
          <p:cNvSpPr txBox="1"/>
          <p:nvPr/>
        </p:nvSpPr>
        <p:spPr>
          <a:xfrm>
            <a:off x="4108174" y="2419328"/>
            <a:ext cx="3949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 অনুপাত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772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6DADB91-0F06-4F5B-B63B-511B33B3A7B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172247E-E697-4BE6-808A-F84CA2B84365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5581CE4-5588-48C4-90F3-0566E1ED9F77}"/>
                </a:ext>
              </a:extLst>
            </p:cNvPr>
            <p:cNvSpPr/>
            <p:nvPr/>
          </p:nvSpPr>
          <p:spPr>
            <a:xfrm>
              <a:off x="72887" y="66262"/>
              <a:ext cx="12039601" cy="6712226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BA05832-C068-4898-9DAB-AB3B70E03007}"/>
                </a:ext>
              </a:extLst>
            </p:cNvPr>
            <p:cNvSpPr/>
            <p:nvPr/>
          </p:nvSpPr>
          <p:spPr>
            <a:xfrm>
              <a:off x="132521" y="145776"/>
              <a:ext cx="11913705" cy="6586331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321699B-A314-45A4-8393-2C68E83D51DC}"/>
              </a:ext>
            </a:extLst>
          </p:cNvPr>
          <p:cNvSpPr txBox="1"/>
          <p:nvPr/>
        </p:nvSpPr>
        <p:spPr>
          <a:xfrm>
            <a:off x="2769704" y="1752720"/>
            <a:ext cx="4015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 . .</a:t>
            </a:r>
            <a:endParaRPr lang="en-SG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8A02A4-62CC-454F-B842-CC7EBFEFEDEF}"/>
              </a:ext>
            </a:extLst>
          </p:cNvPr>
          <p:cNvSpPr txBox="1"/>
          <p:nvPr/>
        </p:nvSpPr>
        <p:spPr>
          <a:xfrm>
            <a:off x="4731025" y="770623"/>
            <a:ext cx="2703445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SG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E51B03-5C58-41D7-998D-63DF259275F2}"/>
              </a:ext>
            </a:extLst>
          </p:cNvPr>
          <p:cNvSpPr txBox="1"/>
          <p:nvPr/>
        </p:nvSpPr>
        <p:spPr>
          <a:xfrm>
            <a:off x="2769703" y="2397120"/>
            <a:ext cx="5552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 অনুপাত কি তা বলতে 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SG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C795A8-8863-4B92-9F03-BA69C5836452}"/>
              </a:ext>
            </a:extLst>
          </p:cNvPr>
          <p:cNvSpPr txBox="1"/>
          <p:nvPr/>
        </p:nvSpPr>
        <p:spPr>
          <a:xfrm>
            <a:off x="2769703" y="2986263"/>
            <a:ext cx="5552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 অনুপাত ব্যাখ্যা করতে 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SG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98600-75E8-44D9-9D44-16CAA7A785CB}"/>
              </a:ext>
            </a:extLst>
          </p:cNvPr>
          <p:cNvSpPr txBox="1"/>
          <p:nvPr/>
        </p:nvSpPr>
        <p:spPr>
          <a:xfrm>
            <a:off x="2769703" y="3513161"/>
            <a:ext cx="677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বাস্তব সমস্যা সমাধানে অনুপাত ব্যবহার করতে পারবে।</a:t>
            </a:r>
            <a:endParaRPr lang="en-SG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790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04A5B-694A-4F7C-90ED-80C0D42DC3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8ACC7-E388-4900-A3E2-C67C332406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SG" dirty="0"/>
              <a:t>https://www.youtube.com/watch?v=RQ2nYUBVvqI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8BF420B-C0B6-4410-B2FF-FFE4F922199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DE3E7BE-3EAA-499D-892C-9608D8871CF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36DB737-56E2-4B8A-A3DC-122CAF51084B}"/>
                </a:ext>
              </a:extLst>
            </p:cNvPr>
            <p:cNvSpPr/>
            <p:nvPr/>
          </p:nvSpPr>
          <p:spPr>
            <a:xfrm>
              <a:off x="72887" y="66262"/>
              <a:ext cx="12039601" cy="6712226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911A340-D2B9-4023-9B4D-4C63C70129B3}"/>
                </a:ext>
              </a:extLst>
            </p:cNvPr>
            <p:cNvSpPr/>
            <p:nvPr/>
          </p:nvSpPr>
          <p:spPr>
            <a:xfrm>
              <a:off x="132521" y="145776"/>
              <a:ext cx="11913705" cy="6586331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</p:spTree>
    <p:extLst>
      <p:ext uri="{BB962C8B-B14F-4D97-AF65-F5344CB8AC3E}">
        <p14:creationId xmlns:p14="http://schemas.microsoft.com/office/powerpoint/2010/main" val="3228485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90E0767-8D5D-4E63-AA85-2739FC3E42C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40EDA90-649E-488E-B25E-B9B795C02755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52E428D-F12D-4306-8644-FA11CC5EF473}"/>
                </a:ext>
              </a:extLst>
            </p:cNvPr>
            <p:cNvSpPr/>
            <p:nvPr/>
          </p:nvSpPr>
          <p:spPr>
            <a:xfrm>
              <a:off x="72887" y="66262"/>
              <a:ext cx="12039601" cy="6712226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ED0CC4-18A1-4286-8971-251573F969F3}"/>
                </a:ext>
              </a:extLst>
            </p:cNvPr>
            <p:cNvSpPr/>
            <p:nvPr/>
          </p:nvSpPr>
          <p:spPr>
            <a:xfrm>
              <a:off x="132521" y="145776"/>
              <a:ext cx="11913705" cy="6586331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CB9D399-D182-4069-AA8C-E122B9153FCB}"/>
              </a:ext>
            </a:extLst>
          </p:cNvPr>
          <p:cNvSpPr txBox="1"/>
          <p:nvPr/>
        </p:nvSpPr>
        <p:spPr>
          <a:xfrm>
            <a:off x="1643269" y="1351722"/>
            <a:ext cx="83621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একই এককে সমজাতীয় দুইটি রাশির পরিমাণের একতী অপরটির কত গুণ বা কত অংশ তা একটি ভগ্নাংশ দ্বারা প্রকাশ করা যায়। এই ভগ্নাংশটিকে রাশি দুইটির অনুপাত বলে।</a:t>
            </a:r>
            <a:endParaRPr lang="en-SG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17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4582B0E-2F31-4CD8-AD6E-7E57878D1CCC}"/>
                  </a:ext>
                </a:extLst>
              </p:cNvPr>
              <p:cNvSpPr txBox="1"/>
              <p:nvPr/>
            </p:nvSpPr>
            <p:spPr>
              <a:xfrm>
                <a:off x="1683025" y="2170454"/>
                <a:ext cx="8574157" cy="1577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 রাশি </a:t>
                </a:r>
                <a:r>
                  <a:rPr lang="en-US" sz="2800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p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US" sz="2800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 q </a:t>
                </a:r>
                <a:r>
                  <a:rPr lang="as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অনুপাতকে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𝑝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NikoshBAN" panose="02000000000000000000" pitchFamily="2" charset="0"/>
                  </a:rPr>
                  <a:t>লেখা</a:t>
                </a:r>
                <a:r>
                  <a:rPr lang="en-US" sz="2800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NikoshBAN" panose="02000000000000000000" pitchFamily="2" charset="0"/>
                  </a:rPr>
                  <a:t>হয়</a:t>
                </a:r>
                <a:r>
                  <a:rPr lang="en-US" sz="2800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। p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US" sz="2800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 q 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রাশি দুইটি সমজাতীয় ও একই এককে প্রকাশিত হতে হবে। অনুপাতে </a:t>
                </a:r>
                <a:r>
                  <a:rPr lang="en-US" sz="2800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p 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কে পূর্ব রাশি এবং </a:t>
                </a:r>
                <a:r>
                  <a:rPr lang="en-US" sz="2800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q 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কে উত্তর রাশি বলে।</a:t>
                </a:r>
                <a:endParaRPr lang="en-SG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4582B0E-2F31-4CD8-AD6E-7E57878D1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025" y="2170454"/>
                <a:ext cx="8574157" cy="1577932"/>
              </a:xfrm>
              <a:prstGeom prst="rect">
                <a:avLst/>
              </a:prstGeom>
              <a:blipFill>
                <a:blip r:embed="rId2"/>
                <a:stretch>
                  <a:fillRect l="-1421" t="-772" r="-2488" b="-1042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63A609B5-8792-4664-B7AC-39252DA298E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48F0E5-DAC7-490F-9C52-2F0C11350D6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ECFFE5A-582A-47E6-9F7B-447AFAD7ED9C}"/>
                </a:ext>
              </a:extLst>
            </p:cNvPr>
            <p:cNvSpPr/>
            <p:nvPr/>
          </p:nvSpPr>
          <p:spPr>
            <a:xfrm>
              <a:off x="72887" y="66262"/>
              <a:ext cx="12039601" cy="6712226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19EA11E-031B-40B2-8E1F-294670B3B4AC}"/>
                </a:ext>
              </a:extLst>
            </p:cNvPr>
            <p:cNvSpPr/>
            <p:nvPr/>
          </p:nvSpPr>
          <p:spPr>
            <a:xfrm>
              <a:off x="132521" y="145776"/>
              <a:ext cx="11913705" cy="6586331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</p:spTree>
    <p:extLst>
      <p:ext uri="{BB962C8B-B14F-4D97-AF65-F5344CB8AC3E}">
        <p14:creationId xmlns:p14="http://schemas.microsoft.com/office/powerpoint/2010/main" val="160613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F145293-84BA-4BD1-B71A-E012310F441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694932A-CCBC-4AD6-B52D-03BFCC04493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484F53F-3423-4451-84C2-E5537411DDB6}"/>
                </a:ext>
              </a:extLst>
            </p:cNvPr>
            <p:cNvSpPr/>
            <p:nvPr/>
          </p:nvSpPr>
          <p:spPr>
            <a:xfrm>
              <a:off x="72887" y="66262"/>
              <a:ext cx="12039601" cy="6712226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C467518-8B4A-4C75-8B68-6E9D1FC74879}"/>
                </a:ext>
              </a:extLst>
            </p:cNvPr>
            <p:cNvSpPr/>
            <p:nvPr/>
          </p:nvSpPr>
          <p:spPr>
            <a:xfrm>
              <a:off x="132521" y="145776"/>
              <a:ext cx="11913705" cy="6586331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88236F-407D-4777-9A50-694541578DF1}"/>
              </a:ext>
            </a:extLst>
          </p:cNvPr>
          <p:cNvGrpSpPr/>
          <p:nvPr/>
        </p:nvGrpSpPr>
        <p:grpSpPr>
          <a:xfrm>
            <a:off x="4601817" y="420754"/>
            <a:ext cx="2961861" cy="1342071"/>
            <a:chOff x="4601817" y="420754"/>
            <a:chExt cx="2961861" cy="1342071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139DF539-A0E8-4F47-A83F-615A4701BE41}"/>
                </a:ext>
              </a:extLst>
            </p:cNvPr>
            <p:cNvSpPr/>
            <p:nvPr/>
          </p:nvSpPr>
          <p:spPr>
            <a:xfrm rot="5400000">
              <a:off x="5411712" y="-389141"/>
              <a:ext cx="1342071" cy="2961861"/>
            </a:xfrm>
            <a:prstGeom prst="homePlat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A5D761-B821-44C0-82DB-8D8FD2C8DEE8}"/>
                </a:ext>
              </a:extLst>
            </p:cNvPr>
            <p:cNvSpPr txBox="1"/>
            <p:nvPr/>
          </p:nvSpPr>
          <p:spPr>
            <a:xfrm>
              <a:off x="4969564" y="543339"/>
              <a:ext cx="22263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SG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2588F9D-F773-4EED-8DEC-88AC1EBF65E3}"/>
              </a:ext>
            </a:extLst>
          </p:cNvPr>
          <p:cNvSpPr txBox="1"/>
          <p:nvPr/>
        </p:nvSpPr>
        <p:spPr>
          <a:xfrm>
            <a:off x="2067339" y="2711716"/>
            <a:ext cx="8362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 টি ঘোড়া ও ৫টি কুকুর আছে। এখানে ঘোড়া ও কুকুরের অনুপাত কত?</a:t>
            </a:r>
            <a:endParaRPr lang="en-SG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277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423</Words>
  <Application>Microsoft Office PowerPoint</Application>
  <PresentationFormat>Widescreen</PresentationFormat>
  <Paragraphs>46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এসো একটি ভিডিও দেখি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75</cp:revision>
  <dcterms:created xsi:type="dcterms:W3CDTF">2019-10-05T03:27:41Z</dcterms:created>
  <dcterms:modified xsi:type="dcterms:W3CDTF">2019-10-22T04:42:05Z</dcterms:modified>
</cp:coreProperties>
</file>