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9"/>
  </p:notesMasterIdLst>
  <p:sldIdLst>
    <p:sldId id="256" r:id="rId2"/>
    <p:sldId id="257" r:id="rId3"/>
    <p:sldId id="312" r:id="rId4"/>
    <p:sldId id="297" r:id="rId5"/>
    <p:sldId id="309" r:id="rId6"/>
    <p:sldId id="298" r:id="rId7"/>
    <p:sldId id="308" r:id="rId8"/>
    <p:sldId id="260" r:id="rId9"/>
    <p:sldId id="299" r:id="rId10"/>
    <p:sldId id="311" r:id="rId11"/>
    <p:sldId id="304" r:id="rId12"/>
    <p:sldId id="261" r:id="rId13"/>
    <p:sldId id="300" r:id="rId14"/>
    <p:sldId id="301" r:id="rId15"/>
    <p:sldId id="307" r:id="rId16"/>
    <p:sldId id="302" r:id="rId17"/>
    <p:sldId id="31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3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2ABF1-4487-4EB8-91A9-323CA2C71DCF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66093-DAB8-4A5E-9C47-1510FED39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21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7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901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174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4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741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93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92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1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18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6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01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946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6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3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8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9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5B219B-A858-464A-A58A-2BD5BEBF6C58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E692ED6-C62B-4E1B-84E1-73AEB7CB15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023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  <p:sldLayoutId id="2147483912" r:id="rId12"/>
    <p:sldLayoutId id="2147483913" r:id="rId13"/>
    <p:sldLayoutId id="2147483914" r:id="rId14"/>
    <p:sldLayoutId id="2147483915" r:id="rId15"/>
    <p:sldLayoutId id="2147483916" r:id="rId16"/>
    <p:sldLayoutId id="21474839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458200" cy="1143000"/>
          </a:xfrm>
          <a:solidFill>
            <a:srgbClr val="FFC000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>
            <a:noAutofit/>
          </a:bodyPr>
          <a:lstStyle/>
          <a:p>
            <a:pPr algn="ctr"/>
            <a:r>
              <a:rPr lang="en-US" sz="8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85000"/>
                    <a:lumOff val="1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lgerian" panose="04020705040A02060702" pitchFamily="82" charset="0"/>
              </a:rPr>
              <a:t>Welcome</a:t>
            </a:r>
            <a:endParaRPr lang="en-US" sz="8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85000"/>
                  <a:lumOff val="1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752600"/>
            <a:ext cx="8839200" cy="4724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AB 5_10\Desktop\hqdefaul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661400" cy="6496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143000"/>
            <a:ext cx="3962400" cy="4724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143000"/>
            <a:ext cx="3983940" cy="4724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2376" y="304800"/>
            <a:ext cx="77724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1066800"/>
            <a:ext cx="8382000" cy="53340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endParaRPr lang="en-US" sz="2800" dirty="0" smtClean="0"/>
          </a:p>
          <a:p>
            <a:pPr algn="l"/>
            <a:endParaRPr lang="en-US" sz="2800" dirty="0" smtClean="0"/>
          </a:p>
          <a:p>
            <a:pPr algn="l"/>
            <a:endParaRPr lang="en-US" sz="2800" dirty="0" smtClean="0"/>
          </a:p>
          <a:p>
            <a:pPr algn="l"/>
            <a:endParaRPr lang="en-US" sz="2800" dirty="0" smtClean="0"/>
          </a:p>
          <a:p>
            <a:pPr algn="l"/>
            <a:endParaRPr lang="en-US" sz="2800" dirty="0" smtClean="0"/>
          </a:p>
          <a:p>
            <a:pPr algn="l"/>
            <a:endParaRPr lang="en-US" sz="2800" dirty="0" smtClean="0"/>
          </a:p>
          <a:p>
            <a:pPr algn="l"/>
            <a:endParaRPr lang="en-US" sz="2800" dirty="0" smtClean="0"/>
          </a:p>
          <a:p>
            <a:pPr algn="l"/>
            <a:endParaRPr lang="en-US" sz="2800" dirty="0" smtClean="0"/>
          </a:p>
        </p:txBody>
      </p:sp>
      <p:pic>
        <p:nvPicPr>
          <p:cNvPr id="1026" name="Picture 2" descr="C:\Users\Doel-1612i3\Desktop\rrr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1" y="1123950"/>
            <a:ext cx="3124200" cy="18478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" y="1600200"/>
            <a:ext cx="1752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 Festivities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276600"/>
            <a:ext cx="1905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Ethnic </a:t>
            </a:r>
          </a:p>
        </p:txBody>
      </p:sp>
      <p:pic>
        <p:nvPicPr>
          <p:cNvPr id="1027" name="Picture 3" descr="C:\Users\Doel-1612i3\Desktop\Eathni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3024188"/>
            <a:ext cx="3124200" cy="1700212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457200" y="5029200"/>
            <a:ext cx="1905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Renowned</a:t>
            </a:r>
          </a:p>
        </p:txBody>
      </p:sp>
      <p:pic>
        <p:nvPicPr>
          <p:cNvPr id="1028" name="Picture 4" descr="C:\Users\Doel-1612i3\Desktop\kazi nazru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800600"/>
            <a:ext cx="3124200" cy="16002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5715000" y="1524000"/>
            <a:ext cx="2971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Celebrations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15000" y="3276600"/>
            <a:ext cx="2971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 Connected With a nation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15000" y="5105400"/>
            <a:ext cx="2667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Famous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22376" y="76200"/>
            <a:ext cx="7772400" cy="762000"/>
          </a:xfr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Individual Work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838200"/>
            <a:ext cx="8610600" cy="594360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b="1" dirty="0" smtClean="0">
                <a:solidFill>
                  <a:srgbClr val="C00000"/>
                </a:solidFill>
              </a:rPr>
              <a:t>Choose the best </a:t>
            </a:r>
            <a:r>
              <a:rPr lang="en-US" b="1" dirty="0">
                <a:solidFill>
                  <a:srgbClr val="C00000"/>
                </a:solidFill>
              </a:rPr>
              <a:t>a</a:t>
            </a:r>
            <a:r>
              <a:rPr lang="en-US" b="1" dirty="0" smtClean="0">
                <a:solidFill>
                  <a:srgbClr val="C00000"/>
                </a:solidFill>
              </a:rPr>
              <a:t>nswer from the alternatives:</a:t>
            </a:r>
          </a:p>
          <a:p>
            <a:pPr algn="l"/>
            <a:r>
              <a:rPr lang="en-US" sz="2400" b="1" dirty="0" smtClean="0">
                <a:solidFill>
                  <a:srgbClr val="C00000"/>
                </a:solidFill>
              </a:rPr>
              <a:t>1.The Word  </a:t>
            </a:r>
            <a:r>
              <a:rPr lang="en-US" sz="2400" b="1" dirty="0" err="1" smtClean="0">
                <a:solidFill>
                  <a:srgbClr val="C00000"/>
                </a:solidFill>
              </a:rPr>
              <a:t>Pahela</a:t>
            </a:r>
            <a:r>
              <a:rPr lang="en-US" sz="2400" b="1" dirty="0" smtClean="0">
                <a:solidFill>
                  <a:srgbClr val="C00000"/>
                </a:solidFill>
              </a:rPr>
              <a:t> means the--</a:t>
            </a:r>
          </a:p>
          <a:p>
            <a:pPr algn="l"/>
            <a:r>
              <a:rPr lang="en-US" sz="2400" b="1" dirty="0" smtClean="0"/>
              <a:t>      </a:t>
            </a:r>
            <a:r>
              <a:rPr lang="en-US" sz="2400" b="1" dirty="0" smtClean="0">
                <a:solidFill>
                  <a:srgbClr val="7030A0"/>
                </a:solidFill>
              </a:rPr>
              <a:t>A)Third    	B) Second    c) First   D) </a:t>
            </a:r>
            <a:r>
              <a:rPr lang="en-US" sz="2400" b="1" dirty="0" err="1" smtClean="0">
                <a:solidFill>
                  <a:srgbClr val="7030A0"/>
                </a:solidFill>
              </a:rPr>
              <a:t>Fouth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pPr marL="493776" indent="-457200" algn="l"/>
            <a:r>
              <a:rPr lang="en-US" sz="2400" b="1" dirty="0" smtClean="0">
                <a:solidFill>
                  <a:srgbClr val="C00000"/>
                </a:solidFill>
              </a:rPr>
              <a:t>2. </a:t>
            </a:r>
            <a:r>
              <a:rPr lang="en-US" sz="2400" b="1" dirty="0" err="1" smtClean="0">
                <a:solidFill>
                  <a:srgbClr val="C00000"/>
                </a:solidFill>
              </a:rPr>
              <a:t>Bangla</a:t>
            </a:r>
            <a:r>
              <a:rPr lang="en-US" sz="2400" b="1" dirty="0" smtClean="0">
                <a:solidFill>
                  <a:srgbClr val="C00000"/>
                </a:solidFill>
              </a:rPr>
              <a:t> New Year celebration is -- by </a:t>
            </a:r>
            <a:r>
              <a:rPr lang="en-US" sz="2400" b="1" dirty="0" err="1" smtClean="0">
                <a:solidFill>
                  <a:srgbClr val="C00000"/>
                </a:solidFill>
              </a:rPr>
              <a:t>Chyanat</a:t>
            </a:r>
            <a:r>
              <a:rPr lang="en-US" sz="2400" b="1" dirty="0" smtClean="0">
                <a:solidFill>
                  <a:srgbClr val="C00000"/>
                </a:solidFill>
              </a:rPr>
              <a:t> at </a:t>
            </a:r>
            <a:r>
              <a:rPr lang="en-US" sz="2400" b="1" dirty="0" err="1" smtClean="0">
                <a:solidFill>
                  <a:srgbClr val="C00000"/>
                </a:solidFill>
              </a:rPr>
              <a:t>Ramna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Batamul</a:t>
            </a:r>
            <a:r>
              <a:rPr lang="en-US" sz="2400" b="1" dirty="0" smtClean="0">
                <a:solidFill>
                  <a:srgbClr val="C00000"/>
                </a:solidFill>
              </a:rPr>
              <a:t>--</a:t>
            </a:r>
          </a:p>
          <a:p>
            <a:pPr marL="493776" indent="-457200" algn="l"/>
            <a:r>
              <a:rPr lang="en-US" sz="2400" b="1" dirty="0" smtClean="0">
                <a:solidFill>
                  <a:srgbClr val="7030A0"/>
                </a:solidFill>
              </a:rPr>
              <a:t>     A) introduced 	B) emphasized </a:t>
            </a:r>
          </a:p>
          <a:p>
            <a:pPr marL="493776" indent="-457200" algn="l"/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</a:rPr>
              <a:t>    c) conducted 		D) inaugurated</a:t>
            </a:r>
            <a:endParaRPr lang="en-US" sz="2400" b="1" dirty="0" smtClean="0"/>
          </a:p>
          <a:p>
            <a:pPr marL="493776" indent="-457200" algn="l"/>
            <a:r>
              <a:rPr lang="en-US" sz="2400" b="1" dirty="0" smtClean="0">
                <a:solidFill>
                  <a:srgbClr val="C00000"/>
                </a:solidFill>
              </a:rPr>
              <a:t>3. BTV begins </a:t>
            </a:r>
            <a:r>
              <a:rPr lang="en-US" sz="2400" b="1" dirty="0">
                <a:solidFill>
                  <a:srgbClr val="C00000"/>
                </a:solidFill>
              </a:rPr>
              <a:t>t</a:t>
            </a:r>
            <a:r>
              <a:rPr lang="en-US" sz="2400" b="1" dirty="0" smtClean="0">
                <a:solidFill>
                  <a:srgbClr val="C00000"/>
                </a:solidFill>
              </a:rPr>
              <a:t>elecasting the program--</a:t>
            </a:r>
          </a:p>
          <a:p>
            <a:pPr marL="493776" indent="-457200" algn="l"/>
            <a:r>
              <a:rPr lang="en-US" sz="2400" b="1" dirty="0" smtClean="0">
                <a:solidFill>
                  <a:srgbClr val="7030A0"/>
                </a:solidFill>
              </a:rPr>
              <a:t>     A) early in the morning 	B) morning </a:t>
            </a:r>
          </a:p>
          <a:p>
            <a:pPr marL="493776" indent="-457200" algn="l"/>
            <a:r>
              <a:rPr lang="en-US" sz="2400" b="1" dirty="0" smtClean="0">
                <a:solidFill>
                  <a:srgbClr val="7030A0"/>
                </a:solidFill>
              </a:rPr>
              <a:t>	c) late morning		D) after the </a:t>
            </a:r>
            <a:r>
              <a:rPr lang="en-US" sz="2400" b="1" dirty="0">
                <a:solidFill>
                  <a:srgbClr val="7030A0"/>
                </a:solidFill>
              </a:rPr>
              <a:t>m</a:t>
            </a:r>
            <a:r>
              <a:rPr lang="en-US" sz="2400" b="1" dirty="0" smtClean="0">
                <a:solidFill>
                  <a:srgbClr val="7030A0"/>
                </a:solidFill>
              </a:rPr>
              <a:t>orning</a:t>
            </a:r>
            <a:endParaRPr lang="en-US" sz="2400" b="1" dirty="0" smtClean="0"/>
          </a:p>
          <a:p>
            <a:pPr marL="493776" indent="-457200" algn="l"/>
            <a:r>
              <a:rPr lang="en-US" sz="2400" b="1" dirty="0" smtClean="0">
                <a:solidFill>
                  <a:srgbClr val="C00000"/>
                </a:solidFill>
              </a:rPr>
              <a:t>4. In the Passage there are ----- institutions mentioned that </a:t>
            </a:r>
            <a:r>
              <a:rPr lang="en-US" sz="2400" b="1" dirty="0">
                <a:solidFill>
                  <a:srgbClr val="C00000"/>
                </a:solidFill>
              </a:rPr>
              <a:t>o</a:t>
            </a:r>
            <a:r>
              <a:rPr lang="en-US" sz="2400" b="1" dirty="0" smtClean="0">
                <a:solidFill>
                  <a:srgbClr val="C00000"/>
                </a:solidFill>
              </a:rPr>
              <a:t>rganize different </a:t>
            </a:r>
            <a:r>
              <a:rPr lang="en-US" sz="2400" b="1" dirty="0" err="1" smtClean="0">
                <a:solidFill>
                  <a:srgbClr val="C00000"/>
                </a:solidFill>
              </a:rPr>
              <a:t>programmes</a:t>
            </a:r>
            <a:r>
              <a:rPr lang="en-US" sz="2400" b="1" dirty="0" smtClean="0">
                <a:solidFill>
                  <a:srgbClr val="C00000"/>
                </a:solidFill>
              </a:rPr>
              <a:t> on the occasion</a:t>
            </a:r>
          </a:p>
          <a:p>
            <a:pPr marL="493776" indent="-457200" algn="l"/>
            <a:r>
              <a:rPr lang="en-US" sz="2400" b="1" dirty="0" smtClean="0">
                <a:solidFill>
                  <a:srgbClr val="7030A0"/>
                </a:solidFill>
              </a:rPr>
              <a:t>    A) 4   B)   6   c)7   d)8</a:t>
            </a:r>
            <a:endParaRPr lang="en-US" sz="2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66800" y="609600"/>
            <a:ext cx="6858000" cy="838200"/>
          </a:xfr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Group work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39151" y="1447800"/>
            <a:ext cx="8623495" cy="4724400"/>
          </a:xfrm>
        </p:spPr>
        <p:txBody>
          <a:bodyPr>
            <a:noAutofit/>
          </a:bodyPr>
          <a:lstStyle/>
          <a:p>
            <a:pPr algn="l"/>
            <a:endParaRPr lang="en-US" sz="2800" u="sng" dirty="0" smtClean="0">
              <a:solidFill>
                <a:schemeClr val="tx1"/>
              </a:solidFill>
            </a:endParaRPr>
          </a:p>
          <a:p>
            <a:pPr algn="l"/>
            <a:r>
              <a:rPr lang="en-US" sz="2800" u="sng" dirty="0" smtClean="0">
                <a:solidFill>
                  <a:schemeClr val="tx1"/>
                </a:solidFill>
              </a:rPr>
              <a:t>Answer the following questions:-</a:t>
            </a:r>
          </a:p>
          <a:p>
            <a:pPr algn="ctr"/>
            <a:endParaRPr lang="en-US" sz="1600" u="sng" dirty="0" smtClean="0"/>
          </a:p>
          <a:p>
            <a:pPr algn="ctr"/>
            <a:endParaRPr lang="en-US" sz="200" u="sng" dirty="0" smtClean="0"/>
          </a:p>
          <a:p>
            <a:pPr algn="l"/>
            <a:r>
              <a:rPr lang="en-US" sz="2800" b="1" dirty="0" smtClean="0">
                <a:solidFill>
                  <a:schemeClr val="tx1"/>
                </a:solidFill>
              </a:rPr>
              <a:t>a)What is </a:t>
            </a:r>
            <a:r>
              <a:rPr lang="en-US" sz="2800" b="1" dirty="0" err="1" smtClean="0">
                <a:solidFill>
                  <a:schemeClr val="tx1"/>
                </a:solidFill>
              </a:rPr>
              <a:t>Pahela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Boishakh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</a:p>
          <a:p>
            <a:pPr algn="l"/>
            <a:endParaRPr lang="en-US" sz="100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b)What kinds of food do you eat in the  morning of </a:t>
            </a:r>
            <a:r>
              <a:rPr lang="en-US" b="1" dirty="0" err="1" smtClean="0">
                <a:solidFill>
                  <a:schemeClr val="tx1"/>
                </a:solidFill>
              </a:rPr>
              <a:t>Pahela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Boishakh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c)How do people celebrate the day?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d)What do the shopkeepers do on that day?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e)When does the day’s first </a:t>
            </a:r>
            <a:r>
              <a:rPr lang="en-US" b="1" dirty="0" err="1" smtClean="0">
                <a:solidFill>
                  <a:schemeClr val="tx1"/>
                </a:solidFill>
              </a:rPr>
              <a:t>programme</a:t>
            </a:r>
            <a:r>
              <a:rPr lang="en-US" b="1" dirty="0" smtClean="0">
                <a:solidFill>
                  <a:schemeClr val="tx1"/>
                </a:solidFill>
              </a:rPr>
              <a:t>  begin?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32776" cy="990600"/>
          </a:xfr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7200" b="1" dirty="0" smtClean="0"/>
              <a:t>Evaluation</a:t>
            </a:r>
            <a:endParaRPr lang="en-US" sz="72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1981200"/>
            <a:ext cx="7772400" cy="178003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Write five Sentences about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“</a:t>
            </a:r>
            <a:r>
              <a:rPr lang="en-US" sz="4000" b="1" dirty="0" err="1" smtClean="0">
                <a:solidFill>
                  <a:srgbClr val="C00000"/>
                </a:solidFill>
              </a:rPr>
              <a:t>Pahela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Boishakh</a:t>
            </a:r>
            <a:r>
              <a:rPr lang="en-US" sz="4000" b="1" dirty="0" smtClean="0">
                <a:solidFill>
                  <a:srgbClr val="C00000"/>
                </a:solidFill>
              </a:rPr>
              <a:t>”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71600" y="304800"/>
            <a:ext cx="6400800" cy="922994"/>
          </a:xfr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Home Work</a:t>
            </a:r>
            <a:endParaRPr lang="en-US" sz="5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22376" y="4313623"/>
            <a:ext cx="7772400" cy="2010977"/>
          </a:xfr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Write  the main  idea of the passage in your own words.</a:t>
            </a:r>
          </a:p>
          <a:p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6" name="Picture 2" descr="C:\Users\Doel-1612i3\Desktop\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2376" y="1447800"/>
            <a:ext cx="7772400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49084" y="1904999"/>
            <a:ext cx="7519324" cy="4190999"/>
          </a:xfrm>
          <a:prstGeom prst="rect">
            <a:avLst/>
          </a:prstGeom>
        </p:spPr>
      </p:pic>
      <p:sp>
        <p:nvSpPr>
          <p:cNvPr id="3" name="Flowchart: Punched Tape 2"/>
          <p:cNvSpPr/>
          <p:nvPr/>
        </p:nvSpPr>
        <p:spPr>
          <a:xfrm>
            <a:off x="849083" y="381000"/>
            <a:ext cx="7519325" cy="1185672"/>
          </a:xfrm>
          <a:prstGeom prst="flowChartPunchedTap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 </a:t>
            </a:r>
            <a:r>
              <a:rPr lang="en-US" sz="7200" dirty="0" smtClean="0">
                <a:latin typeface="+mj-lt"/>
                <a:ea typeface="MingLiU_HKSCS-ExtB" panose="02020500000000000000" pitchFamily="18" charset="-120"/>
              </a:rPr>
              <a:t>Thanks to All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orizontal Scroll 7"/>
          <p:cNvSpPr/>
          <p:nvPr/>
        </p:nvSpPr>
        <p:spPr>
          <a:xfrm>
            <a:off x="609600" y="2286000"/>
            <a:ext cx="7772400" cy="3962400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None/>
            </a:pPr>
            <a:r>
              <a:rPr lang="en-US" sz="2800" b="1" dirty="0" err="1">
                <a:solidFill>
                  <a:schemeClr val="bg1"/>
                </a:solidFill>
              </a:rPr>
              <a:t>Md.Soriful</a:t>
            </a:r>
            <a:r>
              <a:rPr lang="en-US" sz="2800" b="1" dirty="0">
                <a:solidFill>
                  <a:schemeClr val="bg1"/>
                </a:solidFill>
              </a:rPr>
              <a:t> Islam</a:t>
            </a:r>
            <a:endParaRPr lang="en-US" sz="3600" b="1" dirty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en-US" sz="2800" dirty="0">
                <a:solidFill>
                  <a:schemeClr val="bg1"/>
                </a:solidFill>
              </a:rPr>
              <a:t>Assistant teacher</a:t>
            </a:r>
          </a:p>
          <a:p>
            <a:pPr lvl="0">
              <a:buNone/>
            </a:pPr>
            <a:r>
              <a:rPr lang="en-US" sz="2800" dirty="0" err="1">
                <a:solidFill>
                  <a:schemeClr val="bg1"/>
                </a:solidFill>
              </a:rPr>
              <a:t>Chowrapara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Fazil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Madrasha</a:t>
            </a:r>
            <a:endParaRPr lang="en-US" sz="2800" dirty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en-US" sz="2800" dirty="0" err="1">
                <a:solidFill>
                  <a:schemeClr val="bg1"/>
                </a:solidFill>
              </a:rPr>
              <a:t>Niamotpur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Naogaon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  <a:p>
            <a:pPr lvl="0">
              <a:buNone/>
            </a:pPr>
            <a:r>
              <a:rPr lang="en-US" dirty="0">
                <a:solidFill>
                  <a:schemeClr val="bg1"/>
                </a:solidFill>
              </a:rPr>
              <a:t>soriful03@gmail.com</a:t>
            </a:r>
          </a:p>
        </p:txBody>
      </p:sp>
      <p:sp>
        <p:nvSpPr>
          <p:cNvPr id="11" name="Horizontal Scroll 10"/>
          <p:cNvSpPr/>
          <p:nvPr/>
        </p:nvSpPr>
        <p:spPr>
          <a:xfrm>
            <a:off x="609600" y="284759"/>
            <a:ext cx="7772400" cy="1609344"/>
          </a:xfrm>
          <a:prstGeom prst="horizontalScroll">
            <a:avLst>
              <a:gd name="adj" fmla="val 18940"/>
            </a:avLst>
          </a:prstGeom>
          <a:blipFill>
            <a:blip r:embed="rId2"/>
            <a:tile tx="0" ty="0" sx="100000" sy="100000" flip="none" algn="tl"/>
          </a:blipFill>
          <a:ln w="38100">
            <a:solidFill>
              <a:srgbClr val="002060"/>
            </a:solidFill>
            <a:prstDash val="sysDash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TEACHER’S INTRODUCTION</a:t>
            </a:r>
            <a:endParaRPr lang="en-US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2895600"/>
            <a:ext cx="2780778" cy="2819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609600" y="256032"/>
            <a:ext cx="7566288" cy="1597152"/>
          </a:xfrm>
          <a:prstGeom prst="horizontalScroll">
            <a:avLst>
              <a:gd name="adj" fmla="val 20798"/>
            </a:avLst>
          </a:prstGeom>
          <a:blipFill>
            <a:blip r:embed="rId2"/>
            <a:tile tx="0" ty="0" sx="100000" sy="100000" flip="none" algn="tl"/>
          </a:blip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LESSON INTRODUCTION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609600" y="1981201"/>
            <a:ext cx="7772400" cy="4419600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tx1"/>
            </a:solidFill>
            <a:prstDash val="sysDash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Class : Nine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Subject : English 1</a:t>
            </a:r>
            <a:r>
              <a:rPr lang="en-US" sz="2400" baseline="30000" dirty="0" smtClean="0">
                <a:solidFill>
                  <a:schemeClr val="bg1"/>
                </a:solidFill>
              </a:rPr>
              <a:t>st</a:t>
            </a:r>
            <a:r>
              <a:rPr lang="en-US" sz="2400" dirty="0" smtClean="0">
                <a:solidFill>
                  <a:schemeClr val="bg1"/>
                </a:solidFill>
              </a:rPr>
              <a:t> paper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Unit : Two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Lesson : 06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Time : 45 min.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Date : 22/10/19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908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914400"/>
          </a:xfrm>
          <a:solidFill>
            <a:srgbClr val="FF0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lbertus Medium" pitchFamily="34" charset="0"/>
              </a:rPr>
              <a:t>Let’s see a picture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lbertus Medium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857626"/>
            <a:ext cx="7848600" cy="42857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094133" cy="914400"/>
          </a:xfrm>
          <a:solidFill>
            <a:srgbClr val="002060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n-US" b="1" cap="none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lbertus MT" pitchFamily="34" charset="0"/>
              </a:rPr>
              <a:t>Let’s see another picture</a:t>
            </a:r>
            <a:endParaRPr lang="en-US" b="1" cap="none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lbertus MT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30870"/>
            <a:ext cx="7848600" cy="44344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05806"/>
            <a:ext cx="7772400" cy="846794"/>
          </a:xfrm>
          <a:solidFill>
            <a:srgbClr val="00B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5400" dirty="0" smtClean="0">
                <a:solidFill>
                  <a:schemeClr val="bg2">
                    <a:lumMod val="10000"/>
                  </a:schemeClr>
                </a:solidFill>
                <a:latin typeface="Algerian" pitchFamily="82" charset="0"/>
              </a:rPr>
              <a:t>Today’s Topic is ...</a:t>
            </a:r>
            <a:endParaRPr lang="en-US" sz="5400" dirty="0">
              <a:solidFill>
                <a:schemeClr val="bg2">
                  <a:lumMod val="10000"/>
                </a:schemeClr>
              </a:solidFill>
              <a:latin typeface="Algerian" pitchFamily="8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2971800"/>
            <a:ext cx="8305800" cy="1780032"/>
          </a:xfrm>
          <a:solidFill>
            <a:schemeClr val="accent3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rtDeco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Elephant" panose="02020904090505020303" pitchFamily="18" charset="0"/>
              </a:rPr>
              <a:t>Pahela</a:t>
            </a:r>
            <a:r>
              <a:rPr lang="en-US" sz="6600" b="1" dirty="0" smtClean="0">
                <a:solidFill>
                  <a:schemeClr val="bg1"/>
                </a:solidFill>
                <a:latin typeface="Elephant" panose="02020904090505020303" pitchFamily="18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Elephant" panose="02020904090505020303" pitchFamily="18" charset="0"/>
              </a:rPr>
              <a:t>Boishakh</a:t>
            </a:r>
            <a:endParaRPr lang="en-US" sz="6600" b="1" dirty="0">
              <a:solidFill>
                <a:schemeClr val="bg1"/>
              </a:solidFill>
              <a:latin typeface="Elephant" panose="020209040905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458200" cy="990600"/>
          </a:xfrm>
          <a:solidFill>
            <a:schemeClr val="accent3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Learning Outcomes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1000" y="2362200"/>
            <a:ext cx="8382000" cy="3733800"/>
          </a:xfrm>
          <a:solidFill>
            <a:schemeClr val="accent3">
              <a:lumMod val="60000"/>
              <a:lumOff val="40000"/>
            </a:schemeClr>
          </a:solidFill>
          <a:scene3d>
            <a:camera prst="perspective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rgbClr val="C00000"/>
                </a:solidFill>
                <a:cs typeface="Arabic Transparent" pitchFamily="2" charset="-78"/>
              </a:rPr>
              <a:t>At the end of the lesson students will be able to...</a:t>
            </a:r>
          </a:p>
          <a:p>
            <a:pPr marL="493776" indent="-457200" algn="l">
              <a:buAutoNum type="arabicPeriod"/>
            </a:pPr>
            <a:r>
              <a:rPr lang="en-US" sz="2800" b="1" dirty="0">
                <a:solidFill>
                  <a:srgbClr val="C00000"/>
                </a:solidFill>
                <a:cs typeface="Arabic Transparent" pitchFamily="2" charset="-78"/>
              </a:rPr>
              <a:t>t</a:t>
            </a:r>
            <a:r>
              <a:rPr lang="en-US" sz="2800" b="1" dirty="0" smtClean="0">
                <a:solidFill>
                  <a:srgbClr val="C00000"/>
                </a:solidFill>
                <a:cs typeface="Arabic Transparent" pitchFamily="2" charset="-78"/>
              </a:rPr>
              <a:t>alk about events and festivals</a:t>
            </a:r>
          </a:p>
          <a:p>
            <a:pPr marL="493776" indent="-457200" algn="l">
              <a:buAutoNum type="arabicPeriod"/>
            </a:pPr>
            <a:r>
              <a:rPr lang="en-US" sz="2800" b="1" dirty="0" smtClean="0">
                <a:solidFill>
                  <a:srgbClr val="C00000"/>
                </a:solidFill>
                <a:cs typeface="Arabic Transparent" pitchFamily="2" charset="-78"/>
              </a:rPr>
              <a:t> choose the best answer from the alternatives</a:t>
            </a:r>
          </a:p>
          <a:p>
            <a:pPr marL="493776" indent="-457200" algn="l">
              <a:buAutoNum type="arabicPeriod"/>
            </a:pPr>
            <a:r>
              <a:rPr lang="en-US" sz="2800" b="1" dirty="0">
                <a:solidFill>
                  <a:srgbClr val="C00000"/>
                </a:solidFill>
                <a:cs typeface="Arabic Transparent" pitchFamily="2" charset="-78"/>
              </a:rPr>
              <a:t>g</a:t>
            </a:r>
            <a:r>
              <a:rPr lang="en-US" sz="2800" b="1" dirty="0" smtClean="0">
                <a:solidFill>
                  <a:srgbClr val="C00000"/>
                </a:solidFill>
                <a:cs typeface="Arabic Transparent" pitchFamily="2" charset="-78"/>
              </a:rPr>
              <a:t>ive correct answer of the questions.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57200" y="1302544"/>
            <a:ext cx="8229600" cy="5075109"/>
            <a:chOff x="457200" y="1302544"/>
            <a:chExt cx="8229600" cy="4564856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4400" y="1302544"/>
              <a:ext cx="3962400" cy="4564856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302544"/>
              <a:ext cx="3962400" cy="4564856"/>
            </a:xfrm>
            <a:prstGeom prst="rect">
              <a:avLst/>
            </a:prstGeom>
          </p:spPr>
        </p:pic>
      </p:grpSp>
      <p:sp>
        <p:nvSpPr>
          <p:cNvPr id="12" name="Title 1"/>
          <p:cNvSpPr txBox="1">
            <a:spLocks/>
          </p:cNvSpPr>
          <p:nvPr/>
        </p:nvSpPr>
        <p:spPr>
          <a:xfrm>
            <a:off x="502920" y="243840"/>
            <a:ext cx="8183880" cy="105156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Let’s see some pictures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746376"/>
            <a:ext cx="7772400" cy="5060447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791</TotalTime>
  <Words>198</Words>
  <Application>Microsoft Office PowerPoint</Application>
  <PresentationFormat>On-screen Show (4:3)</PresentationFormat>
  <Paragraphs>66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MingLiU_HKSCS-ExtB</vt:lpstr>
      <vt:lpstr>Albertus Medium</vt:lpstr>
      <vt:lpstr>Albertus MT</vt:lpstr>
      <vt:lpstr>Algerian</vt:lpstr>
      <vt:lpstr>Arabic Transparent</vt:lpstr>
      <vt:lpstr>Arial Black</vt:lpstr>
      <vt:lpstr>Berlin Sans FB Demi</vt:lpstr>
      <vt:lpstr>Calibri</vt:lpstr>
      <vt:lpstr>Century Gothic</vt:lpstr>
      <vt:lpstr>Elephant</vt:lpstr>
      <vt:lpstr>Wingdings</vt:lpstr>
      <vt:lpstr>Wingdings 3</vt:lpstr>
      <vt:lpstr>Slice</vt:lpstr>
      <vt:lpstr>Welcome</vt:lpstr>
      <vt:lpstr>PowerPoint Presentation</vt:lpstr>
      <vt:lpstr>PowerPoint Presentation</vt:lpstr>
      <vt:lpstr>Let’s see a picture</vt:lpstr>
      <vt:lpstr>Let’s see another picture</vt:lpstr>
      <vt:lpstr>Today’s Topic is ...</vt:lpstr>
      <vt:lpstr>Learning Outcomes</vt:lpstr>
      <vt:lpstr>PowerPoint Presentation</vt:lpstr>
      <vt:lpstr>PowerPoint Presentation</vt:lpstr>
      <vt:lpstr>PowerPoint Presentation</vt:lpstr>
      <vt:lpstr>PowerPoint Presentation</vt:lpstr>
      <vt:lpstr>Vocabulary</vt:lpstr>
      <vt:lpstr>Individual Work</vt:lpstr>
      <vt:lpstr>Group work</vt:lpstr>
      <vt:lpstr>Evaluation</vt:lpstr>
      <vt:lpstr>Home Work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</dc:creator>
  <cp:lastModifiedBy>Windows User</cp:lastModifiedBy>
  <cp:revision>180</cp:revision>
  <dcterms:created xsi:type="dcterms:W3CDTF">2015-05-05T14:37:07Z</dcterms:created>
  <dcterms:modified xsi:type="dcterms:W3CDTF">2019-10-23T00:08:59Z</dcterms:modified>
</cp:coreProperties>
</file>