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8" r:id="rId7"/>
    <p:sldId id="280" r:id="rId8"/>
    <p:sldId id="273" r:id="rId9"/>
    <p:sldId id="286" r:id="rId10"/>
    <p:sldId id="282" r:id="rId11"/>
    <p:sldId id="261" r:id="rId12"/>
    <p:sldId id="281" r:id="rId13"/>
    <p:sldId id="264" r:id="rId14"/>
    <p:sldId id="263" r:id="rId15"/>
    <p:sldId id="283" r:id="rId16"/>
    <p:sldId id="266" r:id="rId17"/>
    <p:sldId id="270" r:id="rId18"/>
    <p:sldId id="272" r:id="rId19"/>
    <p:sldId id="268"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CF4"/>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2" d="100"/>
          <a:sy n="72" d="100"/>
        </p:scale>
        <p:origin x="552" y="66"/>
      </p:cViewPr>
      <p:guideLst/>
    </p:cSldViewPr>
  </p:slideViewPr>
  <p:notesTextViewPr>
    <p:cViewPr>
      <p:scale>
        <a:sx n="1" d="1"/>
        <a:sy n="1" d="1"/>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7FF4A-EE5C-40BE-823B-20ED3920F70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15B99866-AA93-4F50-A33C-3731185A36CF}">
      <dgm:prSet phldrT="[Text]" custT="1"/>
      <dgm:spPr>
        <a:solidFill>
          <a:schemeClr val="bg2">
            <a:lumMod val="90000"/>
          </a:schemeClr>
        </a:solidFill>
      </dgm:spPr>
      <dgm:t>
        <a:bodyPr>
          <a:prstTxWarp prst="textChevron">
            <a:avLst/>
          </a:prstTxWarp>
        </a:bodyPr>
        <a:lstStyle/>
        <a:p>
          <a:r>
            <a:rPr lang="bn-IN"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১৯২০ খৃষ্টাব্দের ১৭ই মার্চ।</a:t>
          </a:r>
          <a:endParaRPr lang="en-US" sz="20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B9E6AA19-6533-4A18-89DF-DCCC87F692C7}" type="parTrans" cxnId="{CFBDC393-377A-41B0-9084-E8809E77106D}">
      <dgm:prSet/>
      <dgm:spPr/>
      <dgm:t>
        <a:bodyPr/>
        <a:lstStyle/>
        <a:p>
          <a:endParaRPr lang="en-US">
            <a:latin typeface="NikoshBAN" panose="02000000000000000000" pitchFamily="2" charset="0"/>
            <a:cs typeface="NikoshBAN" panose="02000000000000000000" pitchFamily="2" charset="0"/>
          </a:endParaRPr>
        </a:p>
      </dgm:t>
    </dgm:pt>
    <dgm:pt modelId="{6E414D1F-6433-4354-985E-E5742AD8C3F1}" type="sibTrans" cxnId="{CFBDC393-377A-41B0-9084-E8809E77106D}">
      <dgm:prSet/>
      <dgm:spPr/>
      <dgm:t>
        <a:bodyPr/>
        <a:lstStyle/>
        <a:p>
          <a:endParaRPr lang="en-US">
            <a:latin typeface="NikoshBAN" panose="02000000000000000000" pitchFamily="2" charset="0"/>
            <a:cs typeface="NikoshBAN" panose="02000000000000000000" pitchFamily="2" charset="0"/>
          </a:endParaRPr>
        </a:p>
      </dgm:t>
    </dgm:pt>
    <dgm:pt modelId="{807985CF-00F6-44BF-921A-2C0AD69AA4B9}">
      <dgm:prSet phldrT="[Text]" custT="1"/>
      <dgm:spPr>
        <a:solidFill>
          <a:schemeClr val="accent2">
            <a:lumMod val="40000"/>
            <a:lumOff val="60000"/>
          </a:schemeClr>
        </a:solidFill>
      </dgm:spPr>
      <dgm:t>
        <a:bodyPr>
          <a:prstTxWarp prst="textChevron">
            <a:avLst/>
          </a:prstTxWarp>
        </a:bodyPr>
        <a:lstStyle/>
        <a:p>
          <a:r>
            <a:rPr lang="bn-IN"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জন্মস্থান</a:t>
          </a:r>
          <a:r>
            <a:rPr lang="en-US"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গোপালগঞ্জের টুঙ্গিপাড়া গ্রামে।  </a:t>
          </a:r>
          <a:endParaRPr lang="en-US" sz="20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EA49E74E-B885-4C55-9B4E-1424B893FC6B}" type="sibTrans" cxnId="{D7582743-A7CE-49E0-9405-7BD56EE9B5A8}">
      <dgm:prSet/>
      <dgm:spPr/>
      <dgm:t>
        <a:bodyPr/>
        <a:lstStyle/>
        <a:p>
          <a:endParaRPr lang="en-US">
            <a:latin typeface="NikoshBAN" panose="02000000000000000000" pitchFamily="2" charset="0"/>
            <a:cs typeface="NikoshBAN" panose="02000000000000000000" pitchFamily="2" charset="0"/>
          </a:endParaRPr>
        </a:p>
      </dgm:t>
    </dgm:pt>
    <dgm:pt modelId="{8F14E514-E9AC-4C06-A90F-E478C9781768}" type="parTrans" cxnId="{D7582743-A7CE-49E0-9405-7BD56EE9B5A8}">
      <dgm:prSet/>
      <dgm:spPr/>
      <dgm:t>
        <a:bodyPr/>
        <a:lstStyle/>
        <a:p>
          <a:endParaRPr lang="en-US">
            <a:latin typeface="NikoshBAN" panose="02000000000000000000" pitchFamily="2" charset="0"/>
            <a:cs typeface="NikoshBAN" panose="02000000000000000000" pitchFamily="2" charset="0"/>
          </a:endParaRPr>
        </a:p>
      </dgm:t>
    </dgm:pt>
    <dgm:pt modelId="{670DB88E-26AB-48BE-A4D9-9D773F0BB911}">
      <dgm:prSet phldrT="[Text]" custT="1"/>
      <dgm:spPr>
        <a:solidFill>
          <a:schemeClr val="accent1">
            <a:lumMod val="40000"/>
            <a:lumOff val="60000"/>
          </a:schemeClr>
        </a:solidFill>
      </dgm:spPr>
      <dgm:t>
        <a:bodyPr>
          <a:prstTxWarp prst="textChevron">
            <a:avLst/>
          </a:prstTxWarp>
        </a:bodyPr>
        <a:lstStyle/>
        <a:p>
          <a:r>
            <a:rPr lang="bn-IN"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a:t>
          </a:r>
          <a:r>
            <a:rPr lang="en-US"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সায়েরা খাতুন, বাবা</a:t>
          </a:r>
          <a:r>
            <a:rPr lang="en-US"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শেখ লুতফর রহমান। </a:t>
          </a:r>
          <a:endParaRPr lang="en-US" sz="20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76A265B3-5DA5-4D3E-B0C4-797409C97301}" type="sibTrans" cxnId="{B7AC8228-65EE-45F3-A490-2EC58FDCFAB7}">
      <dgm:prSet/>
      <dgm:spPr/>
      <dgm:t>
        <a:bodyPr/>
        <a:lstStyle/>
        <a:p>
          <a:endParaRPr lang="en-US">
            <a:latin typeface="NikoshBAN" panose="02000000000000000000" pitchFamily="2" charset="0"/>
            <a:cs typeface="NikoshBAN" panose="02000000000000000000" pitchFamily="2" charset="0"/>
          </a:endParaRPr>
        </a:p>
      </dgm:t>
    </dgm:pt>
    <dgm:pt modelId="{BC9FE9AF-67CC-49CF-AB85-07101B58341E}" type="parTrans" cxnId="{B7AC8228-65EE-45F3-A490-2EC58FDCFAB7}">
      <dgm:prSet/>
      <dgm:spPr/>
      <dgm:t>
        <a:bodyPr/>
        <a:lstStyle/>
        <a:p>
          <a:endParaRPr lang="en-US">
            <a:latin typeface="NikoshBAN" panose="02000000000000000000" pitchFamily="2" charset="0"/>
            <a:cs typeface="NikoshBAN" panose="02000000000000000000" pitchFamily="2" charset="0"/>
          </a:endParaRPr>
        </a:p>
      </dgm:t>
    </dgm:pt>
    <dgm:pt modelId="{E3CCBD23-446E-4C1D-A4BA-D6816274406B}">
      <dgm:prSet custT="1"/>
      <dgm:spPr>
        <a:solidFill>
          <a:schemeClr val="accent4">
            <a:lumMod val="60000"/>
            <a:lumOff val="40000"/>
          </a:schemeClr>
        </a:solidFill>
      </dgm:spPr>
      <dgm:t>
        <a:bodyPr>
          <a:prstTxWarp prst="textChevron">
            <a:avLst/>
          </a:prstTxWarp>
        </a:bodyPr>
        <a:lstStyle/>
        <a:p>
          <a:r>
            <a:rPr lang="bn-IN"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উপাধি</a:t>
          </a:r>
          <a:r>
            <a:rPr lang="en-US" sz="2000" b="0" cap="none" spc="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b="0" cap="none" spc="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বঙ্গবন্ধু</a:t>
          </a:r>
          <a:endParaRPr lang="bn-IN" sz="2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CF7BB50E-5D39-4677-B523-CCA8F6910702}" type="sibTrans" cxnId="{5E5302BB-C0ED-4759-9798-19F0D99E966A}">
      <dgm:prSet/>
      <dgm:spPr/>
      <dgm:t>
        <a:bodyPr/>
        <a:lstStyle/>
        <a:p>
          <a:endParaRPr lang="en-US">
            <a:latin typeface="NikoshBAN" panose="02000000000000000000" pitchFamily="2" charset="0"/>
            <a:cs typeface="NikoshBAN" panose="02000000000000000000" pitchFamily="2" charset="0"/>
          </a:endParaRPr>
        </a:p>
      </dgm:t>
    </dgm:pt>
    <dgm:pt modelId="{6928DE1D-A61B-4B15-AACE-88351F46A72B}" type="parTrans" cxnId="{5E5302BB-C0ED-4759-9798-19F0D99E966A}">
      <dgm:prSet/>
      <dgm:spPr/>
      <dgm:t>
        <a:bodyPr/>
        <a:lstStyle/>
        <a:p>
          <a:endParaRPr lang="en-US">
            <a:latin typeface="NikoshBAN" panose="02000000000000000000" pitchFamily="2" charset="0"/>
            <a:cs typeface="NikoshBAN" panose="02000000000000000000" pitchFamily="2" charset="0"/>
          </a:endParaRPr>
        </a:p>
      </dgm:t>
    </dgm:pt>
    <dgm:pt modelId="{ACC9B6A1-1ADB-4FCF-80CE-D01A8FB53995}">
      <dgm:prSet custT="1"/>
      <dgm:spPr>
        <a:solidFill>
          <a:schemeClr val="accent5">
            <a:lumMod val="40000"/>
            <a:lumOff val="60000"/>
          </a:schemeClr>
        </a:solidFill>
      </dgm:spPr>
      <dgm:t>
        <a:bodyPr>
          <a:prstTxWarp prst="textChevron">
            <a:avLst/>
          </a:prstTxWarp>
          <a:scene3d>
            <a:camera prst="orthographicFront"/>
            <a:lightRig rig="harsh" dir="t"/>
          </a:scene3d>
          <a:sp3d extrusionH="57150" prstMaterial="matte">
            <a:bevelT w="63500" h="12700" prst="angle"/>
            <a:contourClr>
              <a:schemeClr val="bg1">
                <a:lumMod val="65000"/>
              </a:schemeClr>
            </a:contourClr>
          </a:sp3d>
        </a:bodyPr>
        <a:lstStyle/>
        <a:p>
          <a:r>
            <a:rPr lang="bn-IN" sz="18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মৃত্যু</a:t>
          </a:r>
          <a:r>
            <a:rPr lang="en-US" sz="18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18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১৯৭৫ সালের ১৫ই আগষ্ট।</a:t>
          </a:r>
          <a:endParaRPr lang="en-US" sz="18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1A32F4CC-A55C-4B20-AADA-A059C9D3DAB9}" type="sibTrans" cxnId="{9112E98C-F94E-45B6-BB31-CE5236CF624F}">
      <dgm:prSet/>
      <dgm:spPr/>
      <dgm:t>
        <a:bodyPr/>
        <a:lstStyle/>
        <a:p>
          <a:endParaRPr lang="en-US">
            <a:latin typeface="NikoshBAN" panose="02000000000000000000" pitchFamily="2" charset="0"/>
            <a:cs typeface="NikoshBAN" panose="02000000000000000000" pitchFamily="2" charset="0"/>
          </a:endParaRPr>
        </a:p>
      </dgm:t>
    </dgm:pt>
    <dgm:pt modelId="{2856A350-682A-43A4-B31E-42CF5C78546C}" type="parTrans" cxnId="{9112E98C-F94E-45B6-BB31-CE5236CF624F}">
      <dgm:prSet/>
      <dgm:spPr/>
      <dgm:t>
        <a:bodyPr/>
        <a:lstStyle/>
        <a:p>
          <a:endParaRPr lang="en-US">
            <a:latin typeface="NikoshBAN" panose="02000000000000000000" pitchFamily="2" charset="0"/>
            <a:cs typeface="NikoshBAN" panose="02000000000000000000" pitchFamily="2" charset="0"/>
          </a:endParaRPr>
        </a:p>
      </dgm:t>
    </dgm:pt>
    <dgm:pt modelId="{FB547903-AB2B-417E-96AE-0926B4B9BD3C}">
      <dgm:prSet/>
      <dgm:spPr>
        <a:blipFill rotWithShape="0">
          <a:blip xmlns:r="http://schemas.openxmlformats.org/officeDocument/2006/relationships" r:embed="rId1"/>
          <a:stretch>
            <a:fillRect/>
          </a:stretch>
        </a:blipFill>
      </dgm:spPr>
      <dgm:t>
        <a:bodyPr/>
        <a:lstStyle/>
        <a:p>
          <a:endParaRPr lang="en-US" dirty="0">
            <a:latin typeface="NikoshBAN" panose="02000000000000000000" pitchFamily="2" charset="0"/>
            <a:cs typeface="NikoshBAN" panose="02000000000000000000" pitchFamily="2" charset="0"/>
          </a:endParaRPr>
        </a:p>
      </dgm:t>
    </dgm:pt>
    <dgm:pt modelId="{1CCD36BA-39E7-4E53-B56B-1A0ABCEA8B59}" type="sibTrans" cxnId="{1B620937-3ED7-4CEE-A73C-480CB6AA61B6}">
      <dgm:prSet/>
      <dgm:spPr/>
      <dgm:t>
        <a:bodyPr/>
        <a:lstStyle/>
        <a:p>
          <a:endParaRPr lang="en-US">
            <a:latin typeface="NikoshBAN" panose="02000000000000000000" pitchFamily="2" charset="0"/>
            <a:cs typeface="NikoshBAN" panose="02000000000000000000" pitchFamily="2" charset="0"/>
          </a:endParaRPr>
        </a:p>
      </dgm:t>
    </dgm:pt>
    <dgm:pt modelId="{EC46A62E-B426-4A21-973F-4C1CEFB2065B}" type="parTrans" cxnId="{1B620937-3ED7-4CEE-A73C-480CB6AA61B6}">
      <dgm:prSet/>
      <dgm:spPr/>
      <dgm:t>
        <a:bodyPr/>
        <a:lstStyle/>
        <a:p>
          <a:endParaRPr lang="en-US">
            <a:latin typeface="NikoshBAN" panose="02000000000000000000" pitchFamily="2" charset="0"/>
            <a:cs typeface="NikoshBAN" panose="02000000000000000000" pitchFamily="2" charset="0"/>
          </a:endParaRPr>
        </a:p>
      </dgm:t>
    </dgm:pt>
    <dgm:pt modelId="{C0F7EBFA-7F20-4AAD-822F-E13CD69E0AA7}">
      <dgm:prSet custT="1"/>
      <dgm:spPr>
        <a:solidFill>
          <a:schemeClr val="bg1">
            <a:lumMod val="75000"/>
          </a:schemeClr>
        </a:solidFill>
      </dgm:spPr>
      <dgm:t>
        <a:bodyPr>
          <a:prstTxWarp prst="textArchUp">
            <a:avLst/>
          </a:prstTxWarp>
        </a:bodyPr>
        <a:lstStyle/>
        <a:p>
          <a:r>
            <a:rPr lang="bn-IN" sz="6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স্বাধীনতার মহানায়ক</a:t>
          </a:r>
          <a:endParaRPr lang="en-US" sz="60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54592F4A-529B-49DE-A440-11C94081174F}" type="sibTrans" cxnId="{78736351-371C-47C1-87A3-B9CC3DB2B23C}">
      <dgm:prSet/>
      <dgm:spPr/>
      <dgm:t>
        <a:bodyPr/>
        <a:lstStyle/>
        <a:p>
          <a:endParaRPr lang="en-US">
            <a:latin typeface="NikoshBAN" panose="02000000000000000000" pitchFamily="2" charset="0"/>
            <a:cs typeface="NikoshBAN" panose="02000000000000000000" pitchFamily="2" charset="0"/>
          </a:endParaRPr>
        </a:p>
      </dgm:t>
    </dgm:pt>
    <dgm:pt modelId="{1D9D938E-66DE-401D-A84A-25E5F1F71FF6}" type="parTrans" cxnId="{78736351-371C-47C1-87A3-B9CC3DB2B23C}">
      <dgm:prSet/>
      <dgm:spPr/>
      <dgm:t>
        <a:bodyPr/>
        <a:lstStyle/>
        <a:p>
          <a:endParaRPr lang="en-US">
            <a:latin typeface="NikoshBAN" panose="02000000000000000000" pitchFamily="2" charset="0"/>
            <a:cs typeface="NikoshBAN" panose="02000000000000000000" pitchFamily="2" charset="0"/>
          </a:endParaRPr>
        </a:p>
      </dgm:t>
    </dgm:pt>
    <dgm:pt modelId="{07A8D8AB-9F4E-4DE4-86BD-D45E5455609D}" type="pres">
      <dgm:prSet presAssocID="{1B57FF4A-EE5C-40BE-823B-20ED3920F705}" presName="Name0" presStyleCnt="0">
        <dgm:presLayoutVars>
          <dgm:chMax val="7"/>
          <dgm:resizeHandles val="exact"/>
        </dgm:presLayoutVars>
      </dgm:prSet>
      <dgm:spPr/>
      <dgm:t>
        <a:bodyPr/>
        <a:lstStyle/>
        <a:p>
          <a:endParaRPr lang="en-US"/>
        </a:p>
      </dgm:t>
    </dgm:pt>
    <dgm:pt modelId="{0C5628CF-FDDC-41C9-ADA4-5DE659C16421}" type="pres">
      <dgm:prSet presAssocID="{1B57FF4A-EE5C-40BE-823B-20ED3920F705}" presName="comp1" presStyleCnt="0"/>
      <dgm:spPr/>
    </dgm:pt>
    <dgm:pt modelId="{0DF76AAF-E9BB-4536-ACA1-9829D20570ED}" type="pres">
      <dgm:prSet presAssocID="{1B57FF4A-EE5C-40BE-823B-20ED3920F705}" presName="circle1" presStyleLbl="node1" presStyleIdx="0" presStyleCnt="7" custLinFactNeighborX="268" custLinFactNeighborY="-3214"/>
      <dgm:spPr/>
      <dgm:t>
        <a:bodyPr/>
        <a:lstStyle/>
        <a:p>
          <a:endParaRPr lang="en-US"/>
        </a:p>
      </dgm:t>
    </dgm:pt>
    <dgm:pt modelId="{A899C0F3-64E6-431C-A5DA-C4B934121ACF}" type="pres">
      <dgm:prSet presAssocID="{1B57FF4A-EE5C-40BE-823B-20ED3920F705}" presName="c1text" presStyleLbl="node1" presStyleIdx="0" presStyleCnt="7">
        <dgm:presLayoutVars>
          <dgm:bulletEnabled val="1"/>
        </dgm:presLayoutVars>
      </dgm:prSet>
      <dgm:spPr/>
      <dgm:t>
        <a:bodyPr/>
        <a:lstStyle/>
        <a:p>
          <a:endParaRPr lang="en-US"/>
        </a:p>
      </dgm:t>
    </dgm:pt>
    <dgm:pt modelId="{FE91F3CD-9B21-4C6A-847F-AB4451092290}" type="pres">
      <dgm:prSet presAssocID="{1B57FF4A-EE5C-40BE-823B-20ED3920F705}" presName="comp2" presStyleCnt="0"/>
      <dgm:spPr/>
    </dgm:pt>
    <dgm:pt modelId="{9373193E-2FF0-4905-BB05-2935A2C8BFA3}" type="pres">
      <dgm:prSet presAssocID="{1B57FF4A-EE5C-40BE-823B-20ED3920F705}" presName="circle2" presStyleLbl="node1" presStyleIdx="1" presStyleCnt="7" custLinFactNeighborX="0"/>
      <dgm:spPr/>
      <dgm:t>
        <a:bodyPr/>
        <a:lstStyle/>
        <a:p>
          <a:endParaRPr lang="en-US"/>
        </a:p>
      </dgm:t>
    </dgm:pt>
    <dgm:pt modelId="{3C6AADE6-D4FF-4686-890E-B4327C242C87}" type="pres">
      <dgm:prSet presAssocID="{1B57FF4A-EE5C-40BE-823B-20ED3920F705}" presName="c2text" presStyleLbl="node1" presStyleIdx="1" presStyleCnt="7">
        <dgm:presLayoutVars>
          <dgm:bulletEnabled val="1"/>
        </dgm:presLayoutVars>
      </dgm:prSet>
      <dgm:spPr/>
      <dgm:t>
        <a:bodyPr/>
        <a:lstStyle/>
        <a:p>
          <a:endParaRPr lang="en-US"/>
        </a:p>
      </dgm:t>
    </dgm:pt>
    <dgm:pt modelId="{EE8A4B44-8088-48F0-9EE4-4868968AABAC}" type="pres">
      <dgm:prSet presAssocID="{1B57FF4A-EE5C-40BE-823B-20ED3920F705}" presName="comp3" presStyleCnt="0"/>
      <dgm:spPr/>
    </dgm:pt>
    <dgm:pt modelId="{4AA0972C-4DB4-4834-ABC4-4BF1CEE66620}" type="pres">
      <dgm:prSet presAssocID="{1B57FF4A-EE5C-40BE-823B-20ED3920F705}" presName="circle3" presStyleLbl="node1" presStyleIdx="2" presStyleCnt="7"/>
      <dgm:spPr/>
      <dgm:t>
        <a:bodyPr/>
        <a:lstStyle/>
        <a:p>
          <a:endParaRPr lang="en-US"/>
        </a:p>
      </dgm:t>
    </dgm:pt>
    <dgm:pt modelId="{04B20451-BB08-4A41-A1E5-FD63D95ED653}" type="pres">
      <dgm:prSet presAssocID="{1B57FF4A-EE5C-40BE-823B-20ED3920F705}" presName="c3text" presStyleLbl="node1" presStyleIdx="2" presStyleCnt="7">
        <dgm:presLayoutVars>
          <dgm:bulletEnabled val="1"/>
        </dgm:presLayoutVars>
      </dgm:prSet>
      <dgm:spPr/>
      <dgm:t>
        <a:bodyPr/>
        <a:lstStyle/>
        <a:p>
          <a:endParaRPr lang="en-US"/>
        </a:p>
      </dgm:t>
    </dgm:pt>
    <dgm:pt modelId="{20C3BDE9-65B2-4820-80B4-481FC97F14A1}" type="pres">
      <dgm:prSet presAssocID="{1B57FF4A-EE5C-40BE-823B-20ED3920F705}" presName="comp4" presStyleCnt="0"/>
      <dgm:spPr/>
    </dgm:pt>
    <dgm:pt modelId="{EAA01278-FBC6-41E9-9862-F5E833678D75}" type="pres">
      <dgm:prSet presAssocID="{1B57FF4A-EE5C-40BE-823B-20ED3920F705}" presName="circle4" presStyleLbl="node1" presStyleIdx="3" presStyleCnt="7" custLinFactNeighborX="511"/>
      <dgm:spPr/>
      <dgm:t>
        <a:bodyPr/>
        <a:lstStyle/>
        <a:p>
          <a:endParaRPr lang="en-US"/>
        </a:p>
      </dgm:t>
    </dgm:pt>
    <dgm:pt modelId="{D8776A3C-BDE4-4228-907E-208F131EB787}" type="pres">
      <dgm:prSet presAssocID="{1B57FF4A-EE5C-40BE-823B-20ED3920F705}" presName="c4text" presStyleLbl="node1" presStyleIdx="3" presStyleCnt="7">
        <dgm:presLayoutVars>
          <dgm:bulletEnabled val="1"/>
        </dgm:presLayoutVars>
      </dgm:prSet>
      <dgm:spPr/>
      <dgm:t>
        <a:bodyPr/>
        <a:lstStyle/>
        <a:p>
          <a:endParaRPr lang="en-US"/>
        </a:p>
      </dgm:t>
    </dgm:pt>
    <dgm:pt modelId="{42CD6BD1-DDF6-4D7C-A5EB-4392CCDD74FA}" type="pres">
      <dgm:prSet presAssocID="{1B57FF4A-EE5C-40BE-823B-20ED3920F705}" presName="comp5" presStyleCnt="0"/>
      <dgm:spPr/>
    </dgm:pt>
    <dgm:pt modelId="{CDD12D52-DBE2-4D55-8CF1-33480E60645D}" type="pres">
      <dgm:prSet presAssocID="{1B57FF4A-EE5C-40BE-823B-20ED3920F705}" presName="circle5" presStyleLbl="node1" presStyleIdx="4" presStyleCnt="7" custLinFactNeighborX="1339"/>
      <dgm:spPr/>
      <dgm:t>
        <a:bodyPr/>
        <a:lstStyle/>
        <a:p>
          <a:endParaRPr lang="en-US"/>
        </a:p>
      </dgm:t>
    </dgm:pt>
    <dgm:pt modelId="{F5795288-6216-4737-BD3C-8F07B6E11379}" type="pres">
      <dgm:prSet presAssocID="{1B57FF4A-EE5C-40BE-823B-20ED3920F705}" presName="c5text" presStyleLbl="node1" presStyleIdx="4" presStyleCnt="7">
        <dgm:presLayoutVars>
          <dgm:bulletEnabled val="1"/>
        </dgm:presLayoutVars>
      </dgm:prSet>
      <dgm:spPr/>
      <dgm:t>
        <a:bodyPr/>
        <a:lstStyle/>
        <a:p>
          <a:endParaRPr lang="en-US"/>
        </a:p>
      </dgm:t>
    </dgm:pt>
    <dgm:pt modelId="{E5B90AD0-E214-4573-88F1-839B7A183D44}" type="pres">
      <dgm:prSet presAssocID="{1B57FF4A-EE5C-40BE-823B-20ED3920F705}" presName="comp6" presStyleCnt="0"/>
      <dgm:spPr/>
    </dgm:pt>
    <dgm:pt modelId="{2F10505F-5912-496B-8FDB-B89D8498449F}" type="pres">
      <dgm:prSet presAssocID="{1B57FF4A-EE5C-40BE-823B-20ED3920F705}" presName="circle6" presStyleLbl="node1" presStyleIdx="5" presStyleCnt="7" custLinFactNeighborX="-875" custLinFactNeighborY="2250"/>
      <dgm:spPr/>
      <dgm:t>
        <a:bodyPr/>
        <a:lstStyle/>
        <a:p>
          <a:endParaRPr lang="en-US"/>
        </a:p>
      </dgm:t>
    </dgm:pt>
    <dgm:pt modelId="{BB9CC889-F42A-427C-AF0D-5412CBD50722}" type="pres">
      <dgm:prSet presAssocID="{1B57FF4A-EE5C-40BE-823B-20ED3920F705}" presName="c6text" presStyleLbl="node1" presStyleIdx="5" presStyleCnt="7">
        <dgm:presLayoutVars>
          <dgm:bulletEnabled val="1"/>
        </dgm:presLayoutVars>
      </dgm:prSet>
      <dgm:spPr/>
      <dgm:t>
        <a:bodyPr/>
        <a:lstStyle/>
        <a:p>
          <a:endParaRPr lang="en-US"/>
        </a:p>
      </dgm:t>
    </dgm:pt>
    <dgm:pt modelId="{57357F21-8F07-4869-BB0F-EDCBFC07B62E}" type="pres">
      <dgm:prSet presAssocID="{1B57FF4A-EE5C-40BE-823B-20ED3920F705}" presName="comp7" presStyleCnt="0"/>
      <dgm:spPr/>
    </dgm:pt>
    <dgm:pt modelId="{D24A1645-E52E-4F3A-9B8B-7E5CB2EBBE2C}" type="pres">
      <dgm:prSet presAssocID="{1B57FF4A-EE5C-40BE-823B-20ED3920F705}" presName="circle7" presStyleLbl="node1" presStyleIdx="6" presStyleCnt="7"/>
      <dgm:spPr/>
      <dgm:t>
        <a:bodyPr/>
        <a:lstStyle/>
        <a:p>
          <a:endParaRPr lang="en-US"/>
        </a:p>
      </dgm:t>
    </dgm:pt>
    <dgm:pt modelId="{808CE7CB-0F45-4CD1-BF67-CAF7701BD6D4}" type="pres">
      <dgm:prSet presAssocID="{1B57FF4A-EE5C-40BE-823B-20ED3920F705}" presName="c7text" presStyleLbl="node1" presStyleIdx="6" presStyleCnt="7">
        <dgm:presLayoutVars>
          <dgm:bulletEnabled val="1"/>
        </dgm:presLayoutVars>
      </dgm:prSet>
      <dgm:spPr/>
      <dgm:t>
        <a:bodyPr/>
        <a:lstStyle/>
        <a:p>
          <a:endParaRPr lang="en-US"/>
        </a:p>
      </dgm:t>
    </dgm:pt>
  </dgm:ptLst>
  <dgm:cxnLst>
    <dgm:cxn modelId="{5F7307EB-5BDF-4714-85CE-A9EC49515C4C}" type="presOf" srcId="{C0F7EBFA-7F20-4AAD-822F-E13CD69E0AA7}" destId="{BB9CC889-F42A-427C-AF0D-5412CBD50722}" srcOrd="1" destOrd="0" presId="urn:microsoft.com/office/officeart/2005/8/layout/venn2"/>
    <dgm:cxn modelId="{AFC85C41-2F72-4128-B485-4B86C40C103C}" type="presOf" srcId="{ACC9B6A1-1ADB-4FCF-80CE-D01A8FB53995}" destId="{CDD12D52-DBE2-4D55-8CF1-33480E60645D}" srcOrd="0" destOrd="0" presId="urn:microsoft.com/office/officeart/2005/8/layout/venn2"/>
    <dgm:cxn modelId="{EDD25124-1C16-424A-A7B1-FE7E6AABB07C}" type="presOf" srcId="{E3CCBD23-446E-4C1D-A4BA-D6816274406B}" destId="{EAA01278-FBC6-41E9-9862-F5E833678D75}" srcOrd="0" destOrd="0" presId="urn:microsoft.com/office/officeart/2005/8/layout/venn2"/>
    <dgm:cxn modelId="{643E1358-6F48-4EFE-985E-6731BC642554}" type="presOf" srcId="{FB547903-AB2B-417E-96AE-0926B4B9BD3C}" destId="{808CE7CB-0F45-4CD1-BF67-CAF7701BD6D4}" srcOrd="1" destOrd="0" presId="urn:microsoft.com/office/officeart/2005/8/layout/venn2"/>
    <dgm:cxn modelId="{B7AC8228-65EE-45F3-A490-2EC58FDCFAB7}" srcId="{1B57FF4A-EE5C-40BE-823B-20ED3920F705}" destId="{670DB88E-26AB-48BE-A4D9-9D773F0BB911}" srcOrd="2" destOrd="0" parTransId="{BC9FE9AF-67CC-49CF-AB85-07101B58341E}" sibTransId="{76A265B3-5DA5-4D3E-B0C4-797409C97301}"/>
    <dgm:cxn modelId="{35CCE4DA-8448-4C1A-A892-BE3454C33E82}" type="presOf" srcId="{15B99866-AA93-4F50-A33C-3731185A36CF}" destId="{0DF76AAF-E9BB-4536-ACA1-9829D20570ED}" srcOrd="0" destOrd="0" presId="urn:microsoft.com/office/officeart/2005/8/layout/venn2"/>
    <dgm:cxn modelId="{5E5302BB-C0ED-4759-9798-19F0D99E966A}" srcId="{1B57FF4A-EE5C-40BE-823B-20ED3920F705}" destId="{E3CCBD23-446E-4C1D-A4BA-D6816274406B}" srcOrd="3" destOrd="0" parTransId="{6928DE1D-A61B-4B15-AACE-88351F46A72B}" sibTransId="{CF7BB50E-5D39-4677-B523-CCA8F6910702}"/>
    <dgm:cxn modelId="{CFBDC393-377A-41B0-9084-E8809E77106D}" srcId="{1B57FF4A-EE5C-40BE-823B-20ED3920F705}" destId="{15B99866-AA93-4F50-A33C-3731185A36CF}" srcOrd="0" destOrd="0" parTransId="{B9E6AA19-6533-4A18-89DF-DCCC87F692C7}" sibTransId="{6E414D1F-6433-4354-985E-E5742AD8C3F1}"/>
    <dgm:cxn modelId="{9112E98C-F94E-45B6-BB31-CE5236CF624F}" srcId="{1B57FF4A-EE5C-40BE-823B-20ED3920F705}" destId="{ACC9B6A1-1ADB-4FCF-80CE-D01A8FB53995}" srcOrd="4" destOrd="0" parTransId="{2856A350-682A-43A4-B31E-42CF5C78546C}" sibTransId="{1A32F4CC-A55C-4B20-AADA-A059C9D3DAB9}"/>
    <dgm:cxn modelId="{DD78C2A3-1876-472B-9E3F-1BC5E58F0C03}" type="presOf" srcId="{670DB88E-26AB-48BE-A4D9-9D773F0BB911}" destId="{04B20451-BB08-4A41-A1E5-FD63D95ED653}" srcOrd="1" destOrd="0" presId="urn:microsoft.com/office/officeart/2005/8/layout/venn2"/>
    <dgm:cxn modelId="{1B620937-3ED7-4CEE-A73C-480CB6AA61B6}" srcId="{1B57FF4A-EE5C-40BE-823B-20ED3920F705}" destId="{FB547903-AB2B-417E-96AE-0926B4B9BD3C}" srcOrd="6" destOrd="0" parTransId="{EC46A62E-B426-4A21-973F-4C1CEFB2065B}" sibTransId="{1CCD36BA-39E7-4E53-B56B-1A0ABCEA8B59}"/>
    <dgm:cxn modelId="{2C5C4423-C471-4FED-A428-0CAEE3FDDABB}" type="presOf" srcId="{ACC9B6A1-1ADB-4FCF-80CE-D01A8FB53995}" destId="{F5795288-6216-4737-BD3C-8F07B6E11379}" srcOrd="1" destOrd="0" presId="urn:microsoft.com/office/officeart/2005/8/layout/venn2"/>
    <dgm:cxn modelId="{F3D3C772-9834-46A7-8A54-05DAAD98A531}" type="presOf" srcId="{807985CF-00F6-44BF-921A-2C0AD69AA4B9}" destId="{9373193E-2FF0-4905-BB05-2935A2C8BFA3}" srcOrd="0" destOrd="0" presId="urn:microsoft.com/office/officeart/2005/8/layout/venn2"/>
    <dgm:cxn modelId="{733779DC-9F5D-4DE2-A641-9F3FF6E8DE6E}" type="presOf" srcId="{FB547903-AB2B-417E-96AE-0926B4B9BD3C}" destId="{D24A1645-E52E-4F3A-9B8B-7E5CB2EBBE2C}" srcOrd="0" destOrd="0" presId="urn:microsoft.com/office/officeart/2005/8/layout/venn2"/>
    <dgm:cxn modelId="{85C3906E-4A46-4003-80C5-AF30DA3B4B45}" type="presOf" srcId="{C0F7EBFA-7F20-4AAD-822F-E13CD69E0AA7}" destId="{2F10505F-5912-496B-8FDB-B89D8498449F}" srcOrd="0" destOrd="0" presId="urn:microsoft.com/office/officeart/2005/8/layout/venn2"/>
    <dgm:cxn modelId="{DC642CE1-9921-40D2-ACC4-E47E50FCC484}" type="presOf" srcId="{E3CCBD23-446E-4C1D-A4BA-D6816274406B}" destId="{D8776A3C-BDE4-4228-907E-208F131EB787}" srcOrd="1" destOrd="0" presId="urn:microsoft.com/office/officeart/2005/8/layout/venn2"/>
    <dgm:cxn modelId="{AD9B89D0-1976-4788-BDFE-2F3326C18B19}" type="presOf" srcId="{807985CF-00F6-44BF-921A-2C0AD69AA4B9}" destId="{3C6AADE6-D4FF-4686-890E-B4327C242C87}" srcOrd="1" destOrd="0" presId="urn:microsoft.com/office/officeart/2005/8/layout/venn2"/>
    <dgm:cxn modelId="{69A20936-6C51-4E47-AAA4-0A2F8BF74FD8}" type="presOf" srcId="{15B99866-AA93-4F50-A33C-3731185A36CF}" destId="{A899C0F3-64E6-431C-A5DA-C4B934121ACF}" srcOrd="1" destOrd="0" presId="urn:microsoft.com/office/officeart/2005/8/layout/venn2"/>
    <dgm:cxn modelId="{249F9144-2327-43EC-9395-B6541F5CA7AC}" type="presOf" srcId="{670DB88E-26AB-48BE-A4D9-9D773F0BB911}" destId="{4AA0972C-4DB4-4834-ABC4-4BF1CEE66620}" srcOrd="0" destOrd="0" presId="urn:microsoft.com/office/officeart/2005/8/layout/venn2"/>
    <dgm:cxn modelId="{D7582743-A7CE-49E0-9405-7BD56EE9B5A8}" srcId="{1B57FF4A-EE5C-40BE-823B-20ED3920F705}" destId="{807985CF-00F6-44BF-921A-2C0AD69AA4B9}" srcOrd="1" destOrd="0" parTransId="{8F14E514-E9AC-4C06-A90F-E478C9781768}" sibTransId="{EA49E74E-B885-4C55-9B4E-1424B893FC6B}"/>
    <dgm:cxn modelId="{E8FE95F4-BF12-4F47-A803-7BE4CE5C57B1}" type="presOf" srcId="{1B57FF4A-EE5C-40BE-823B-20ED3920F705}" destId="{07A8D8AB-9F4E-4DE4-86BD-D45E5455609D}" srcOrd="0" destOrd="0" presId="urn:microsoft.com/office/officeart/2005/8/layout/venn2"/>
    <dgm:cxn modelId="{78736351-371C-47C1-87A3-B9CC3DB2B23C}" srcId="{1B57FF4A-EE5C-40BE-823B-20ED3920F705}" destId="{C0F7EBFA-7F20-4AAD-822F-E13CD69E0AA7}" srcOrd="5" destOrd="0" parTransId="{1D9D938E-66DE-401D-A84A-25E5F1F71FF6}" sibTransId="{54592F4A-529B-49DE-A440-11C94081174F}"/>
    <dgm:cxn modelId="{DC4042C8-EE6A-44BA-A594-B5AF51D04637}" type="presParOf" srcId="{07A8D8AB-9F4E-4DE4-86BD-D45E5455609D}" destId="{0C5628CF-FDDC-41C9-ADA4-5DE659C16421}" srcOrd="0" destOrd="0" presId="urn:microsoft.com/office/officeart/2005/8/layout/venn2"/>
    <dgm:cxn modelId="{44BAE869-11A4-454D-8D2B-D139030CF4BE}" type="presParOf" srcId="{0C5628CF-FDDC-41C9-ADA4-5DE659C16421}" destId="{0DF76AAF-E9BB-4536-ACA1-9829D20570ED}" srcOrd="0" destOrd="0" presId="urn:microsoft.com/office/officeart/2005/8/layout/venn2"/>
    <dgm:cxn modelId="{2A21582F-FAAF-4A1F-9E08-3D289E793218}" type="presParOf" srcId="{0C5628CF-FDDC-41C9-ADA4-5DE659C16421}" destId="{A899C0F3-64E6-431C-A5DA-C4B934121ACF}" srcOrd="1" destOrd="0" presId="urn:microsoft.com/office/officeart/2005/8/layout/venn2"/>
    <dgm:cxn modelId="{6E05DE9F-2DDC-40E1-80FD-B937345D868A}" type="presParOf" srcId="{07A8D8AB-9F4E-4DE4-86BD-D45E5455609D}" destId="{FE91F3CD-9B21-4C6A-847F-AB4451092290}" srcOrd="1" destOrd="0" presId="urn:microsoft.com/office/officeart/2005/8/layout/venn2"/>
    <dgm:cxn modelId="{6B28C2DD-8841-4A5F-9167-B82523963C42}" type="presParOf" srcId="{FE91F3CD-9B21-4C6A-847F-AB4451092290}" destId="{9373193E-2FF0-4905-BB05-2935A2C8BFA3}" srcOrd="0" destOrd="0" presId="urn:microsoft.com/office/officeart/2005/8/layout/venn2"/>
    <dgm:cxn modelId="{86D80ECE-4685-448B-886E-36E37DB7BA62}" type="presParOf" srcId="{FE91F3CD-9B21-4C6A-847F-AB4451092290}" destId="{3C6AADE6-D4FF-4686-890E-B4327C242C87}" srcOrd="1" destOrd="0" presId="urn:microsoft.com/office/officeart/2005/8/layout/venn2"/>
    <dgm:cxn modelId="{FCBA351C-C39F-4CAA-A304-31B81334630A}" type="presParOf" srcId="{07A8D8AB-9F4E-4DE4-86BD-D45E5455609D}" destId="{EE8A4B44-8088-48F0-9EE4-4868968AABAC}" srcOrd="2" destOrd="0" presId="urn:microsoft.com/office/officeart/2005/8/layout/venn2"/>
    <dgm:cxn modelId="{AF8F71ED-7A93-494F-A2E6-A47C7872FE69}" type="presParOf" srcId="{EE8A4B44-8088-48F0-9EE4-4868968AABAC}" destId="{4AA0972C-4DB4-4834-ABC4-4BF1CEE66620}" srcOrd="0" destOrd="0" presId="urn:microsoft.com/office/officeart/2005/8/layout/venn2"/>
    <dgm:cxn modelId="{BBAA534E-9278-45F3-9B73-0A9142BFB635}" type="presParOf" srcId="{EE8A4B44-8088-48F0-9EE4-4868968AABAC}" destId="{04B20451-BB08-4A41-A1E5-FD63D95ED653}" srcOrd="1" destOrd="0" presId="urn:microsoft.com/office/officeart/2005/8/layout/venn2"/>
    <dgm:cxn modelId="{61302208-465E-4766-9E7F-630C3E7CFC61}" type="presParOf" srcId="{07A8D8AB-9F4E-4DE4-86BD-D45E5455609D}" destId="{20C3BDE9-65B2-4820-80B4-481FC97F14A1}" srcOrd="3" destOrd="0" presId="urn:microsoft.com/office/officeart/2005/8/layout/venn2"/>
    <dgm:cxn modelId="{CAA54895-476C-42DF-AF38-59CACD83729C}" type="presParOf" srcId="{20C3BDE9-65B2-4820-80B4-481FC97F14A1}" destId="{EAA01278-FBC6-41E9-9862-F5E833678D75}" srcOrd="0" destOrd="0" presId="urn:microsoft.com/office/officeart/2005/8/layout/venn2"/>
    <dgm:cxn modelId="{840E42B3-D7AD-457D-9384-3071DCC14A60}" type="presParOf" srcId="{20C3BDE9-65B2-4820-80B4-481FC97F14A1}" destId="{D8776A3C-BDE4-4228-907E-208F131EB787}" srcOrd="1" destOrd="0" presId="urn:microsoft.com/office/officeart/2005/8/layout/venn2"/>
    <dgm:cxn modelId="{84C1F5F8-1C54-44E7-82FC-78B13E5AD717}" type="presParOf" srcId="{07A8D8AB-9F4E-4DE4-86BD-D45E5455609D}" destId="{42CD6BD1-DDF6-4D7C-A5EB-4392CCDD74FA}" srcOrd="4" destOrd="0" presId="urn:microsoft.com/office/officeart/2005/8/layout/venn2"/>
    <dgm:cxn modelId="{D7D94A87-CCB5-4BA5-B9D3-A600B8D1A0AA}" type="presParOf" srcId="{42CD6BD1-DDF6-4D7C-A5EB-4392CCDD74FA}" destId="{CDD12D52-DBE2-4D55-8CF1-33480E60645D}" srcOrd="0" destOrd="0" presId="urn:microsoft.com/office/officeart/2005/8/layout/venn2"/>
    <dgm:cxn modelId="{A61CE6C7-5F0C-4F1E-820C-93BDFA30EFA8}" type="presParOf" srcId="{42CD6BD1-DDF6-4D7C-A5EB-4392CCDD74FA}" destId="{F5795288-6216-4737-BD3C-8F07B6E11379}" srcOrd="1" destOrd="0" presId="urn:microsoft.com/office/officeart/2005/8/layout/venn2"/>
    <dgm:cxn modelId="{E8B9F79D-C307-41A9-9645-D85B1C57F89D}" type="presParOf" srcId="{07A8D8AB-9F4E-4DE4-86BD-D45E5455609D}" destId="{E5B90AD0-E214-4573-88F1-839B7A183D44}" srcOrd="5" destOrd="0" presId="urn:microsoft.com/office/officeart/2005/8/layout/venn2"/>
    <dgm:cxn modelId="{AE0D5CD5-8A9E-411F-A5E3-A64F7DBA241F}" type="presParOf" srcId="{E5B90AD0-E214-4573-88F1-839B7A183D44}" destId="{2F10505F-5912-496B-8FDB-B89D8498449F}" srcOrd="0" destOrd="0" presId="urn:microsoft.com/office/officeart/2005/8/layout/venn2"/>
    <dgm:cxn modelId="{38A8A66B-F94E-4D20-BA58-9A813A16FE03}" type="presParOf" srcId="{E5B90AD0-E214-4573-88F1-839B7A183D44}" destId="{BB9CC889-F42A-427C-AF0D-5412CBD50722}" srcOrd="1" destOrd="0" presId="urn:microsoft.com/office/officeart/2005/8/layout/venn2"/>
    <dgm:cxn modelId="{60C8319B-A0F4-4073-9AF0-8BB736822B30}" type="presParOf" srcId="{07A8D8AB-9F4E-4DE4-86BD-D45E5455609D}" destId="{57357F21-8F07-4869-BB0F-EDCBFC07B62E}" srcOrd="6" destOrd="0" presId="urn:microsoft.com/office/officeart/2005/8/layout/venn2"/>
    <dgm:cxn modelId="{4164EB1C-E332-4F59-A7AD-3FB4E82698DF}" type="presParOf" srcId="{57357F21-8F07-4869-BB0F-EDCBFC07B62E}" destId="{D24A1645-E52E-4F3A-9B8B-7E5CB2EBBE2C}" srcOrd="0" destOrd="0" presId="urn:microsoft.com/office/officeart/2005/8/layout/venn2"/>
    <dgm:cxn modelId="{763A0EFC-4132-4A9E-AC36-853DB19060AD}" type="presParOf" srcId="{57357F21-8F07-4869-BB0F-EDCBFC07B62E}" destId="{808CE7CB-0F45-4CD1-BF67-CAF7701BD6D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C935EAA-9649-4804-AEA8-201B89803743}" type="datetimeFigureOut">
              <a:rPr lang="en-US" smtClean="0"/>
              <a:t>10/20/2019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59328C1-A37D-4A60-8378-F96A943B2FE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58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35EAA-9649-4804-AEA8-201B89803743}"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328C1-A37D-4A60-8378-F96A943B2FEE}" type="slidenum">
              <a:rPr lang="en-US" smtClean="0"/>
              <a:t>‹#›</a:t>
            </a:fld>
            <a:endParaRPr lang="en-US"/>
          </a:p>
        </p:txBody>
      </p:sp>
    </p:spTree>
    <p:extLst>
      <p:ext uri="{BB962C8B-B14F-4D97-AF65-F5344CB8AC3E}">
        <p14:creationId xmlns:p14="http://schemas.microsoft.com/office/powerpoint/2010/main" val="96580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35EAA-9649-4804-AEA8-201B8980374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28C1-A37D-4A60-8378-F96A943B2FE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389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35EAA-9649-4804-AEA8-201B8980374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28C1-A37D-4A60-8378-F96A943B2FE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56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35EAA-9649-4804-AEA8-201B8980374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28C1-A37D-4A60-8378-F96A943B2FEE}" type="slidenum">
              <a:rPr lang="en-US" smtClean="0"/>
              <a:t>‹#›</a:t>
            </a:fld>
            <a:endParaRPr lang="en-US"/>
          </a:p>
        </p:txBody>
      </p:sp>
    </p:spTree>
    <p:extLst>
      <p:ext uri="{BB962C8B-B14F-4D97-AF65-F5344CB8AC3E}">
        <p14:creationId xmlns:p14="http://schemas.microsoft.com/office/powerpoint/2010/main" val="3767216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35EAA-9649-4804-AEA8-201B8980374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28C1-A37D-4A60-8378-F96A943B2FE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342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35EAA-9649-4804-AEA8-201B8980374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28C1-A37D-4A60-8378-F96A943B2FE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45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35EAA-9649-4804-AEA8-201B8980374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28C1-A37D-4A60-8378-F96A943B2F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54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35EAA-9649-4804-AEA8-201B8980374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28C1-A37D-4A60-8378-F96A943B2FE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53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35EAA-9649-4804-AEA8-201B8980374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28C1-A37D-4A60-8378-F96A943B2FEE}" type="slidenum">
              <a:rPr lang="en-US" smtClean="0"/>
              <a:t>‹#›</a:t>
            </a:fld>
            <a:endParaRPr lang="en-US"/>
          </a:p>
        </p:txBody>
      </p:sp>
    </p:spTree>
    <p:extLst>
      <p:ext uri="{BB962C8B-B14F-4D97-AF65-F5344CB8AC3E}">
        <p14:creationId xmlns:p14="http://schemas.microsoft.com/office/powerpoint/2010/main" val="252545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35EAA-9649-4804-AEA8-201B8980374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28C1-A37D-4A60-8378-F96A943B2FE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65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935EAA-9649-4804-AEA8-201B89803743}"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328C1-A37D-4A60-8378-F96A943B2FEE}" type="slidenum">
              <a:rPr lang="en-US" smtClean="0"/>
              <a:t>‹#›</a:t>
            </a:fld>
            <a:endParaRPr lang="en-US"/>
          </a:p>
        </p:txBody>
      </p:sp>
    </p:spTree>
    <p:extLst>
      <p:ext uri="{BB962C8B-B14F-4D97-AF65-F5344CB8AC3E}">
        <p14:creationId xmlns:p14="http://schemas.microsoft.com/office/powerpoint/2010/main" val="115626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935EAA-9649-4804-AEA8-201B89803743}"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328C1-A37D-4A60-8378-F96A943B2FE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61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935EAA-9649-4804-AEA8-201B89803743}"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328C1-A37D-4A60-8378-F96A943B2F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33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35EAA-9649-4804-AEA8-201B89803743}"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328C1-A37D-4A60-8378-F96A943B2FEE}" type="slidenum">
              <a:rPr lang="en-US" smtClean="0"/>
              <a:t>‹#›</a:t>
            </a:fld>
            <a:endParaRPr lang="en-US"/>
          </a:p>
        </p:txBody>
      </p:sp>
    </p:spTree>
    <p:extLst>
      <p:ext uri="{BB962C8B-B14F-4D97-AF65-F5344CB8AC3E}">
        <p14:creationId xmlns:p14="http://schemas.microsoft.com/office/powerpoint/2010/main" val="150145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35EAA-9649-4804-AEA8-201B89803743}"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328C1-A37D-4A60-8378-F96A943B2FE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92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35EAA-9649-4804-AEA8-201B89803743}"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328C1-A37D-4A60-8378-F96A943B2FEE}" type="slidenum">
              <a:rPr lang="en-US" smtClean="0"/>
              <a:t>‹#›</a:t>
            </a:fld>
            <a:endParaRPr lang="en-US"/>
          </a:p>
        </p:txBody>
      </p:sp>
    </p:spTree>
    <p:extLst>
      <p:ext uri="{BB962C8B-B14F-4D97-AF65-F5344CB8AC3E}">
        <p14:creationId xmlns:p14="http://schemas.microsoft.com/office/powerpoint/2010/main" val="367524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935EAA-9649-4804-AEA8-201B89803743}" type="datetimeFigureOut">
              <a:rPr lang="en-US" smtClean="0"/>
              <a:t>10/20/2019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9328C1-A37D-4A60-8378-F96A943B2FEE}" type="slidenum">
              <a:rPr lang="en-US" smtClean="0"/>
              <a:t>‹#›</a:t>
            </a:fld>
            <a:endParaRPr lang="en-US"/>
          </a:p>
        </p:txBody>
      </p:sp>
    </p:spTree>
    <p:extLst>
      <p:ext uri="{BB962C8B-B14F-4D97-AF65-F5344CB8AC3E}">
        <p14:creationId xmlns:p14="http://schemas.microsoft.com/office/powerpoint/2010/main" val="919067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CfEa-9YDPKw"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ryK7yaNZNX8"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820271" y="2909044"/>
            <a:ext cx="10609729" cy="3182473"/>
          </a:xfrm>
          <a:prstGeom prst="rect">
            <a:avLst/>
          </a:prstGeom>
          <a:solidFill>
            <a:schemeClr val="tx2">
              <a:lumMod val="10000"/>
              <a:lumOff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urveDown">
              <a:avLst/>
            </a:prstTxWarp>
          </a:bodyPr>
          <a:lstStyle/>
          <a:p>
            <a:pPr algn="ctr"/>
            <a:r>
              <a:rPr lang="en-US" sz="6000" dirty="0" err="1" smtClean="0">
                <a:solidFill>
                  <a:schemeClr val="tx1"/>
                </a:solidFill>
                <a:latin typeface="NikoshBAN" panose="02000000000000000000" pitchFamily="2" charset="0"/>
                <a:cs typeface="NikoshBAN" panose="02000000000000000000" pitchFamily="2" charset="0"/>
              </a:rPr>
              <a:t>সবাইকে</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শুভেচ্ছা</a:t>
            </a:r>
            <a:endParaRPr lang="en-US" sz="60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470" y="640080"/>
            <a:ext cx="2837330" cy="2268965"/>
          </a:xfrm>
          <a:prstGeom prst="rect">
            <a:avLst/>
          </a:prstGeom>
        </p:spPr>
      </p:pic>
    </p:spTree>
    <p:extLst>
      <p:ext uri="{BB962C8B-B14F-4D97-AF65-F5344CB8AC3E}">
        <p14:creationId xmlns:p14="http://schemas.microsoft.com/office/powerpoint/2010/main" val="165627967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720" y="3233530"/>
            <a:ext cx="10576560" cy="27100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000" dirty="0" smtClean="0">
                <a:solidFill>
                  <a:schemeClr val="tx1"/>
                </a:solidFill>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বিষয়বস্তু</a:t>
            </a:r>
            <a:endPar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bn-IN" sz="2000" dirty="0">
              <a:solidFill>
                <a:schemeClr val="tx1"/>
              </a:solidFill>
              <a:latin typeface="NikoshBAN" panose="02000000000000000000" pitchFamily="2" charset="0"/>
              <a:cs typeface="NikoshBAN" panose="02000000000000000000" pitchFamily="2" charset="0"/>
            </a:endParaRPr>
          </a:p>
          <a:p>
            <a:r>
              <a:rPr lang="bn-IN" sz="2000" dirty="0" smtClean="0">
                <a:solidFill>
                  <a:schemeClr val="tx1"/>
                </a:solidFill>
                <a:latin typeface="NikoshBAN" panose="02000000000000000000" pitchFamily="2" charset="0"/>
                <a:cs typeface="NikoshBAN" panose="02000000000000000000" pitchFamily="2" charset="0"/>
              </a:rPr>
              <a:t>পাকিস্তানি </a:t>
            </a:r>
            <a:r>
              <a:rPr lang="en-US" sz="2000" dirty="0">
                <a:solidFill>
                  <a:schemeClr val="tx1"/>
                </a:solidFill>
                <a:latin typeface="NikoshBAN" panose="02000000000000000000" pitchFamily="2" charset="0"/>
                <a:cs typeface="NikoshBAN" panose="02000000000000000000" pitchFamily="2" charset="0"/>
              </a:rPr>
              <a:t>ঔ</a:t>
            </a:r>
            <a:r>
              <a:rPr lang="bn-IN" sz="2000" dirty="0" smtClean="0">
                <a:solidFill>
                  <a:schemeClr val="tx1"/>
                </a:solidFill>
                <a:latin typeface="NikoshBAN" panose="02000000000000000000" pitchFamily="2" charset="0"/>
                <a:cs typeface="NikoshBAN" panose="02000000000000000000" pitchFamily="2" charset="0"/>
              </a:rPr>
              <a:t>পনিবেশিক রাষ্ট্রকাঠামো ভেঙ্গে বাঙালির সার্বিক মুক্তি অর্জনের লক্ষে ১৯৬৬ সালে বঙ্গবন্ধু শেখ মুজিবুর রহমান ছয়দফা কর্মসূচি ঘোষণা করে কারাবরণ করেন।</a:t>
            </a:r>
            <a:r>
              <a:rPr lang="en-US" sz="2000" dirty="0" smtClean="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১৯৭০ সালের সাধারণ নির্বাচনে বঙ্গবন্ধুর নেতৃত্বে আওয়ামী লীগ অর্জন করে নিরঙ্কুশ বিজয়। তবুও পাকিস্তানি শাসকগোষ্ঠি বাঙ্গালিদের হাতে ক্ষমতা হস্তান্তর না করে ষড়যন্ত্রের পথ বেছে নেয়। ১৯৭১ সালের ২রা মার্চ থেকে বঙ্গবন্ধুর আহবানে বাংলায় অসহযোগ আন্দোলনের ধারাবাহিকতায় ৭ই মার্চ ১৯৭১ এ ঢাকার রেসকোর্চ ময়দানে( বর্তমান সোহরাওয়ার্দি উদ্যান) প্রায় দশ লক্ষ লোকের উপস্থিতিতে বঙ্গবন্ধু শেখ মুজিবুর রহমান ১৮ মিনিটের ঐতিহাসিক ভাষণ দেন। এই ভাষণ ৭ মার্চের ভাষণ হিসেবে বিখ্যাত। বঙ্গবন্ধুর এই ভাষণটিকে আমেরিকার প্রেসিডেন্ট আব্রাহাম লিংকনের ঐতিহাসিক গেটিসবার্গ ভাষণের সঙ্গে তুলনা করা হয়।</a:t>
            </a:r>
            <a:endParaRPr lang="en-US" sz="2000" dirty="0">
              <a:solidFill>
                <a:schemeClr val="tx1"/>
              </a:solidFill>
              <a:latin typeface="NikoshBAN" panose="02000000000000000000" pitchFamily="2" charset="0"/>
              <a:cs typeface="NikoshBAN" panose="02000000000000000000" pitchFamily="2" charset="0"/>
            </a:endParaRPr>
          </a:p>
        </p:txBody>
      </p:sp>
      <p:grpSp>
        <p:nvGrpSpPr>
          <p:cNvPr id="3" name="Group 2"/>
          <p:cNvGrpSpPr/>
          <p:nvPr/>
        </p:nvGrpSpPr>
        <p:grpSpPr>
          <a:xfrm>
            <a:off x="2544417" y="743562"/>
            <a:ext cx="7222435" cy="2489967"/>
            <a:chOff x="2544417" y="743562"/>
            <a:chExt cx="7222435" cy="2489967"/>
          </a:xfrm>
        </p:grpSpPr>
        <p:pic>
          <p:nvPicPr>
            <p:cNvPr id="4" name="Picture 3"/>
            <p:cNvPicPr>
              <a:picLocks noChangeAspect="1"/>
            </p:cNvPicPr>
            <p:nvPr/>
          </p:nvPicPr>
          <p:blipFill>
            <a:blip r:embed="rId2"/>
            <a:stretch>
              <a:fillRect/>
            </a:stretch>
          </p:blipFill>
          <p:spPr>
            <a:xfrm>
              <a:off x="6073613" y="743562"/>
              <a:ext cx="3693239" cy="2489967"/>
            </a:xfrm>
            <a:prstGeom prst="rect">
              <a:avLst/>
            </a:prstGeom>
          </p:spPr>
        </p:pic>
        <p:pic>
          <p:nvPicPr>
            <p:cNvPr id="5" name="Picture 4"/>
            <p:cNvPicPr>
              <a:picLocks noChangeAspect="1"/>
            </p:cNvPicPr>
            <p:nvPr/>
          </p:nvPicPr>
          <p:blipFill>
            <a:blip r:embed="rId3"/>
            <a:stretch>
              <a:fillRect/>
            </a:stretch>
          </p:blipFill>
          <p:spPr>
            <a:xfrm>
              <a:off x="2544417" y="743566"/>
              <a:ext cx="3551583" cy="2489963"/>
            </a:xfrm>
            <a:prstGeom prst="rect">
              <a:avLst/>
            </a:prstGeom>
          </p:spPr>
        </p:pic>
      </p:grpSp>
    </p:spTree>
    <p:extLst>
      <p:ext uri="{BB962C8B-B14F-4D97-AF65-F5344CB8AC3E}">
        <p14:creationId xmlns:p14="http://schemas.microsoft.com/office/powerpoint/2010/main" val="2704371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1346" y="1825564"/>
            <a:ext cx="2799254" cy="9157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মার্শাল</a:t>
            </a:r>
            <a:r>
              <a:rPr lang="en-US" sz="2400" dirty="0">
                <a:solidFill>
                  <a:schemeClr val="tx1"/>
                </a:solidFill>
                <a:latin typeface="NikoshBAN" panose="02000000000000000000" pitchFamily="2" charset="0"/>
                <a:cs typeface="NikoshBAN" panose="02000000000000000000" pitchFamily="2" charset="0"/>
              </a:rPr>
              <a:t>-</a:t>
            </a:r>
            <a:r>
              <a:rPr lang="en-US" sz="2400" dirty="0" smtClean="0">
                <a:solidFill>
                  <a:schemeClr val="tx1"/>
                </a:solidFill>
                <a:latin typeface="NikoshBAN" panose="02000000000000000000" pitchFamily="2" charset="0"/>
                <a:cs typeface="NikoshBAN" panose="02000000000000000000" pitchFamily="2" charset="0"/>
              </a:rPr>
              <a:t> ল</a:t>
            </a:r>
            <a:endParaRPr lang="en-US" sz="24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7321894" y="1825564"/>
            <a:ext cx="2799254" cy="91813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সামরিক</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আইন</a:t>
            </a:r>
            <a:endParaRPr lang="en-US" sz="24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2001346" y="3288327"/>
            <a:ext cx="2799254" cy="944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ব্যারাক</a:t>
            </a:r>
            <a:endParaRPr lang="en-US" sz="24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7321894" y="3267834"/>
            <a:ext cx="2799254" cy="944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সেনাছাউনি</a:t>
            </a:r>
            <a:endParaRPr lang="en-US" sz="24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1992800" y="2785563"/>
            <a:ext cx="8119802" cy="6202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70C0"/>
                </a:solidFill>
                <a:latin typeface="NikoshBAN" panose="02000000000000000000" pitchFamily="2" charset="0"/>
                <a:cs typeface="NikoshBAN" panose="02000000000000000000" pitchFamily="2" charset="0"/>
              </a:rPr>
              <a:t>বাক্যঃ </a:t>
            </a:r>
            <a:r>
              <a:rPr lang="bn-IN" sz="2400" dirty="0" smtClean="0">
                <a:solidFill>
                  <a:schemeClr val="tx1"/>
                </a:solidFill>
                <a:latin typeface="NikoshBAN" panose="02000000000000000000" pitchFamily="2" charset="0"/>
                <a:cs typeface="NikoshBAN" panose="02000000000000000000" pitchFamily="2" charset="0"/>
              </a:rPr>
              <a:t>পাকিস্তানে গনতান্ত্রিক শাসন প্রক্রিয়া নস্যাৎ করার জন্য ১৯৫৮ সাল থেকে আইয়ুব খান ‘মার্শাল- ল’ জারি করে দশ বছর রেখেছিলেন।</a:t>
            </a:r>
            <a:endParaRPr lang="en-US" sz="24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992800" y="4210901"/>
            <a:ext cx="8128348" cy="47534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70C0"/>
                </a:solidFill>
                <a:latin typeface="NikoshBAN" panose="02000000000000000000" pitchFamily="2" charset="0"/>
                <a:cs typeface="NikoshBAN" panose="02000000000000000000" pitchFamily="2" charset="0"/>
              </a:rPr>
              <a:t>বাক্যঃ</a:t>
            </a:r>
            <a:r>
              <a:rPr lang="bn-IN" sz="2400" dirty="0">
                <a:solidFill>
                  <a:schemeClr val="tx1"/>
                </a:solidFill>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শেখ মুজিবুর রহমান পাকিস্তানি সেনাদের ব্যারাকে ফিরে যেতে বলেছিলেন।</a:t>
            </a:r>
            <a:endParaRPr lang="en-US" sz="24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2001346" y="4684969"/>
            <a:ext cx="2799254" cy="89916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রাউন্ড</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টেবিল</a:t>
            </a:r>
            <a:endParaRPr lang="en-US" sz="24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7321894" y="4684432"/>
            <a:ext cx="2799254" cy="89916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গোল</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টেবিল</a:t>
            </a:r>
            <a:endParaRPr lang="en-US" sz="24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stretch>
            <a:fillRect/>
          </a:stretch>
        </p:blipFill>
        <p:spPr>
          <a:xfrm>
            <a:off x="5177558" y="3447672"/>
            <a:ext cx="1758832" cy="770775"/>
          </a:xfrm>
          <a:prstGeom prst="rect">
            <a:avLst/>
          </a:prstGeom>
        </p:spPr>
      </p:pic>
      <p:pic>
        <p:nvPicPr>
          <p:cNvPr id="11" name="Picture 10"/>
          <p:cNvPicPr>
            <a:picLocks noChangeAspect="1"/>
          </p:cNvPicPr>
          <p:nvPr/>
        </p:nvPicPr>
        <p:blipFill>
          <a:blip r:embed="rId3"/>
          <a:stretch>
            <a:fillRect/>
          </a:stretch>
        </p:blipFill>
        <p:spPr>
          <a:xfrm>
            <a:off x="5181831" y="1828800"/>
            <a:ext cx="1758832" cy="912514"/>
          </a:xfrm>
          <a:prstGeom prst="rect">
            <a:avLst/>
          </a:prstGeom>
        </p:spPr>
      </p:pic>
      <p:pic>
        <p:nvPicPr>
          <p:cNvPr id="13" name="Picture 12"/>
          <p:cNvPicPr>
            <a:picLocks noChangeAspect="1"/>
          </p:cNvPicPr>
          <p:nvPr/>
        </p:nvPicPr>
        <p:blipFill>
          <a:blip r:embed="rId4"/>
          <a:stretch>
            <a:fillRect/>
          </a:stretch>
        </p:blipFill>
        <p:spPr>
          <a:xfrm>
            <a:off x="5181831" y="4714034"/>
            <a:ext cx="1758832" cy="1023137"/>
          </a:xfrm>
          <a:prstGeom prst="rect">
            <a:avLst/>
          </a:prstGeom>
        </p:spPr>
      </p:pic>
      <p:sp>
        <p:nvSpPr>
          <p:cNvPr id="15" name="Rectangle 14"/>
          <p:cNvSpPr/>
          <p:nvPr/>
        </p:nvSpPr>
        <p:spPr>
          <a:xfrm>
            <a:off x="2001346" y="946786"/>
            <a:ext cx="8119802" cy="530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bn-IN" sz="1600" b="1" dirty="0" smtClean="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এসো নূতন শব্দের অর্থ জেনে বাক্য তৈরি করি...</a:t>
            </a:r>
            <a:endParaRPr lang="en-US" sz="1600"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endParaRPr>
          </a:p>
        </p:txBody>
      </p:sp>
      <p:sp>
        <p:nvSpPr>
          <p:cNvPr id="16" name="Rectangle 15"/>
          <p:cNvSpPr/>
          <p:nvPr/>
        </p:nvSpPr>
        <p:spPr>
          <a:xfrm>
            <a:off x="2001346" y="5591397"/>
            <a:ext cx="8119802" cy="561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70C0"/>
                </a:solidFill>
                <a:latin typeface="NikoshBAN" panose="02000000000000000000" pitchFamily="2" charset="0"/>
                <a:cs typeface="NikoshBAN" panose="02000000000000000000" pitchFamily="2" charset="0"/>
              </a:rPr>
              <a:t>বাক্যঃ </a:t>
            </a:r>
            <a:r>
              <a:rPr lang="bn-IN" sz="2400" dirty="0" smtClean="0">
                <a:solidFill>
                  <a:schemeClr val="tx1"/>
                </a:solidFill>
                <a:latin typeface="NikoshBAN" panose="02000000000000000000" pitchFamily="2" charset="0"/>
                <a:cs typeface="NikoshBAN" panose="02000000000000000000" pitchFamily="2" charset="0"/>
              </a:rPr>
              <a:t>সাধারণত মিটিং বা কনফারেন্স এর জন্য রাউন্ড টেবিল ব্যবহৃত হয়ে থাকে।</a:t>
            </a:r>
            <a:endParaRPr lang="en-US" sz="2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60281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80">
                                          <p:stCondLst>
                                            <p:cond delay="0"/>
                                          </p:stCondLst>
                                        </p:cTn>
                                        <p:tgtEl>
                                          <p:spTgt spid="5"/>
                                        </p:tgtEl>
                                      </p:cBhvr>
                                    </p:animEffect>
                                    <p:anim calcmode="lin" valueType="num">
                                      <p:cBhvr>
                                        <p:cTn id="5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8" dur="26">
                                          <p:stCondLst>
                                            <p:cond delay="650"/>
                                          </p:stCondLst>
                                        </p:cTn>
                                        <p:tgtEl>
                                          <p:spTgt spid="5"/>
                                        </p:tgtEl>
                                      </p:cBhvr>
                                      <p:to x="100000" y="60000"/>
                                    </p:animScale>
                                    <p:animScale>
                                      <p:cBhvr>
                                        <p:cTn id="59" dur="166" decel="50000">
                                          <p:stCondLst>
                                            <p:cond delay="676"/>
                                          </p:stCondLst>
                                        </p:cTn>
                                        <p:tgtEl>
                                          <p:spTgt spid="5"/>
                                        </p:tgtEl>
                                      </p:cBhvr>
                                      <p:to x="100000" y="100000"/>
                                    </p:animScale>
                                    <p:animScale>
                                      <p:cBhvr>
                                        <p:cTn id="60" dur="26">
                                          <p:stCondLst>
                                            <p:cond delay="1312"/>
                                          </p:stCondLst>
                                        </p:cTn>
                                        <p:tgtEl>
                                          <p:spTgt spid="5"/>
                                        </p:tgtEl>
                                      </p:cBhvr>
                                      <p:to x="100000" y="80000"/>
                                    </p:animScale>
                                    <p:animScale>
                                      <p:cBhvr>
                                        <p:cTn id="61" dur="166" decel="50000">
                                          <p:stCondLst>
                                            <p:cond delay="1338"/>
                                          </p:stCondLst>
                                        </p:cTn>
                                        <p:tgtEl>
                                          <p:spTgt spid="5"/>
                                        </p:tgtEl>
                                      </p:cBhvr>
                                      <p:to x="100000" y="100000"/>
                                    </p:animScale>
                                    <p:animScale>
                                      <p:cBhvr>
                                        <p:cTn id="62" dur="26">
                                          <p:stCondLst>
                                            <p:cond delay="1642"/>
                                          </p:stCondLst>
                                        </p:cTn>
                                        <p:tgtEl>
                                          <p:spTgt spid="5"/>
                                        </p:tgtEl>
                                      </p:cBhvr>
                                      <p:to x="100000" y="90000"/>
                                    </p:animScale>
                                    <p:animScale>
                                      <p:cBhvr>
                                        <p:cTn id="63" dur="166" decel="50000">
                                          <p:stCondLst>
                                            <p:cond delay="1668"/>
                                          </p:stCondLst>
                                        </p:cTn>
                                        <p:tgtEl>
                                          <p:spTgt spid="5"/>
                                        </p:tgtEl>
                                      </p:cBhvr>
                                      <p:to x="100000" y="100000"/>
                                    </p:animScale>
                                    <p:animScale>
                                      <p:cBhvr>
                                        <p:cTn id="64" dur="26">
                                          <p:stCondLst>
                                            <p:cond delay="1808"/>
                                          </p:stCondLst>
                                        </p:cTn>
                                        <p:tgtEl>
                                          <p:spTgt spid="5"/>
                                        </p:tgtEl>
                                      </p:cBhvr>
                                      <p:to x="100000" y="95000"/>
                                    </p:animScale>
                                    <p:animScale>
                                      <p:cBhvr>
                                        <p:cTn id="65" dur="166" decel="50000">
                                          <p:stCondLst>
                                            <p:cond delay="1834"/>
                                          </p:stCondLst>
                                        </p:cTn>
                                        <p:tgtEl>
                                          <p:spTgt spid="5"/>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000"/>
                                        <p:tgtEl>
                                          <p:spTgt spid="13"/>
                                        </p:tgtEl>
                                      </p:cBhvr>
                                    </p:animEffect>
                                    <p:anim calcmode="lin" valueType="num">
                                      <p:cBhvr>
                                        <p:cTn id="81" dur="1000" fill="hold"/>
                                        <p:tgtEl>
                                          <p:spTgt spid="13"/>
                                        </p:tgtEl>
                                        <p:attrNameLst>
                                          <p:attrName>ppt_x</p:attrName>
                                        </p:attrNameLst>
                                      </p:cBhvr>
                                      <p:tavLst>
                                        <p:tav tm="0">
                                          <p:val>
                                            <p:strVal val="#ppt_x"/>
                                          </p:val>
                                        </p:tav>
                                        <p:tav tm="100000">
                                          <p:val>
                                            <p:strVal val="#ppt_x"/>
                                          </p:val>
                                        </p:tav>
                                      </p:tavLst>
                                    </p:anim>
                                    <p:anim calcmode="lin" valueType="num">
                                      <p:cBhvr>
                                        <p:cTn id="8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circle(in)">
                                      <p:cBhvr>
                                        <p:cTn id="10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84570" y="796973"/>
            <a:ext cx="1761897" cy="1722110"/>
          </a:xfrm>
          <a:prstGeom prst="rect">
            <a:avLst/>
          </a:prstGeom>
        </p:spPr>
      </p:pic>
      <p:pic>
        <p:nvPicPr>
          <p:cNvPr id="3" name="Picture 2"/>
          <p:cNvPicPr>
            <a:picLocks noChangeAspect="1"/>
          </p:cNvPicPr>
          <p:nvPr/>
        </p:nvPicPr>
        <p:blipFill>
          <a:blip r:embed="rId3"/>
          <a:stretch>
            <a:fillRect/>
          </a:stretch>
        </p:blipFill>
        <p:spPr>
          <a:xfrm>
            <a:off x="5260766" y="3077712"/>
            <a:ext cx="1761898" cy="1893861"/>
          </a:xfrm>
          <a:prstGeom prst="rect">
            <a:avLst/>
          </a:prstGeom>
          <a:ln>
            <a:solidFill>
              <a:srgbClr val="FF0000"/>
            </a:solidFill>
          </a:ln>
        </p:spPr>
      </p:pic>
      <p:sp>
        <p:nvSpPr>
          <p:cNvPr id="4" name="Rectangle 3"/>
          <p:cNvSpPr/>
          <p:nvPr/>
        </p:nvSpPr>
        <p:spPr>
          <a:xfrm>
            <a:off x="1493518" y="1444663"/>
            <a:ext cx="3188129" cy="10744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ওয়াপদা</a:t>
            </a:r>
            <a:endParaRPr lang="en-US" sz="24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7604760" y="1444663"/>
            <a:ext cx="3185160" cy="10744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পানি ও বিদ্যুৎ উন্নয়ন কর্তৃপক্ষ</a:t>
            </a:r>
            <a:endParaRPr lang="en-US" sz="24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1493517" y="2506159"/>
            <a:ext cx="9296401" cy="50292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70C0"/>
                </a:solidFill>
                <a:latin typeface="NikoshBAN" panose="02000000000000000000" pitchFamily="2" charset="0"/>
                <a:cs typeface="NikoshBAN" panose="02000000000000000000" pitchFamily="2" charset="0"/>
              </a:rPr>
              <a:t>বাক্যঃ </a:t>
            </a:r>
            <a:r>
              <a:rPr lang="bn-IN" sz="2400" dirty="0" smtClean="0">
                <a:solidFill>
                  <a:schemeClr val="tx1"/>
                </a:solidFill>
                <a:latin typeface="NikoshBAN" panose="02000000000000000000" pitchFamily="2" charset="0"/>
                <a:cs typeface="NikoshBAN" panose="02000000000000000000" pitchFamily="2" charset="0"/>
              </a:rPr>
              <a:t>ওয়াপদা হাজার হাজার মানুষের কর্মসংস্থানের ব্যাবস্থা করে দিয়েছে।</a:t>
            </a:r>
            <a:endParaRPr lang="en-US" sz="24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493516" y="3881967"/>
            <a:ext cx="3188131" cy="11582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সংবিধান</a:t>
            </a:r>
            <a:endParaRPr lang="en-US" sz="24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7601783" y="3881967"/>
            <a:ext cx="3188132" cy="11612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শাসনতন্ত্র</a:t>
            </a:r>
            <a:endParaRPr lang="en-US" sz="24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1493515" y="5040207"/>
            <a:ext cx="9296401" cy="50292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70C0"/>
                </a:solidFill>
                <a:latin typeface="NikoshBAN" panose="02000000000000000000" pitchFamily="2" charset="0"/>
                <a:cs typeface="NikoshBAN" panose="02000000000000000000" pitchFamily="2" charset="0"/>
              </a:rPr>
              <a:t>বাক্যঃ </a:t>
            </a:r>
            <a:r>
              <a:rPr lang="bn-IN" sz="2400" dirty="0" smtClean="0">
                <a:solidFill>
                  <a:schemeClr val="tx1"/>
                </a:solidFill>
                <a:latin typeface="NikoshBAN" panose="02000000000000000000" pitchFamily="2" charset="0"/>
                <a:cs typeface="NikoshBAN" panose="02000000000000000000" pitchFamily="2" charset="0"/>
              </a:rPr>
              <a:t>১৯৭২ </a:t>
            </a:r>
            <a:r>
              <a:rPr lang="bn-IN" sz="2400" dirty="0">
                <a:solidFill>
                  <a:schemeClr val="tx1"/>
                </a:solidFill>
                <a:latin typeface="NikoshBAN" panose="02000000000000000000" pitchFamily="2" charset="0"/>
                <a:cs typeface="NikoshBAN" panose="02000000000000000000" pitchFamily="2" charset="0"/>
              </a:rPr>
              <a:t>সালে বাংলাদেশের সংবিধান রচনা করা হয়।</a:t>
            </a:r>
          </a:p>
        </p:txBody>
      </p:sp>
    </p:spTree>
    <p:extLst>
      <p:ext uri="{BB962C8B-B14F-4D97-AF65-F5344CB8AC3E}">
        <p14:creationId xmlns:p14="http://schemas.microsoft.com/office/powerpoint/2010/main" val="234696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80">
                                          <p:stCondLst>
                                            <p:cond delay="0"/>
                                          </p:stCondLst>
                                        </p:cTn>
                                        <p:tgtEl>
                                          <p:spTgt spid="8"/>
                                        </p:tgtEl>
                                      </p:cBhvr>
                                    </p:animEffect>
                                    <p:anim calcmode="lin" valueType="num">
                                      <p:cBhvr>
                                        <p:cTn id="5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3" dur="26">
                                          <p:stCondLst>
                                            <p:cond delay="650"/>
                                          </p:stCondLst>
                                        </p:cTn>
                                        <p:tgtEl>
                                          <p:spTgt spid="8"/>
                                        </p:tgtEl>
                                      </p:cBhvr>
                                      <p:to x="100000" y="60000"/>
                                    </p:animScale>
                                    <p:animScale>
                                      <p:cBhvr>
                                        <p:cTn id="64" dur="166" decel="50000">
                                          <p:stCondLst>
                                            <p:cond delay="676"/>
                                          </p:stCondLst>
                                        </p:cTn>
                                        <p:tgtEl>
                                          <p:spTgt spid="8"/>
                                        </p:tgtEl>
                                      </p:cBhvr>
                                      <p:to x="100000" y="100000"/>
                                    </p:animScale>
                                    <p:animScale>
                                      <p:cBhvr>
                                        <p:cTn id="65" dur="26">
                                          <p:stCondLst>
                                            <p:cond delay="1312"/>
                                          </p:stCondLst>
                                        </p:cTn>
                                        <p:tgtEl>
                                          <p:spTgt spid="8"/>
                                        </p:tgtEl>
                                      </p:cBhvr>
                                      <p:to x="100000" y="80000"/>
                                    </p:animScale>
                                    <p:animScale>
                                      <p:cBhvr>
                                        <p:cTn id="66" dur="166" decel="50000">
                                          <p:stCondLst>
                                            <p:cond delay="1338"/>
                                          </p:stCondLst>
                                        </p:cTn>
                                        <p:tgtEl>
                                          <p:spTgt spid="8"/>
                                        </p:tgtEl>
                                      </p:cBhvr>
                                      <p:to x="100000" y="100000"/>
                                    </p:animScale>
                                    <p:animScale>
                                      <p:cBhvr>
                                        <p:cTn id="67" dur="26">
                                          <p:stCondLst>
                                            <p:cond delay="1642"/>
                                          </p:stCondLst>
                                        </p:cTn>
                                        <p:tgtEl>
                                          <p:spTgt spid="8"/>
                                        </p:tgtEl>
                                      </p:cBhvr>
                                      <p:to x="100000" y="90000"/>
                                    </p:animScale>
                                    <p:animScale>
                                      <p:cBhvr>
                                        <p:cTn id="68" dur="166" decel="50000">
                                          <p:stCondLst>
                                            <p:cond delay="1668"/>
                                          </p:stCondLst>
                                        </p:cTn>
                                        <p:tgtEl>
                                          <p:spTgt spid="8"/>
                                        </p:tgtEl>
                                      </p:cBhvr>
                                      <p:to x="100000" y="100000"/>
                                    </p:animScale>
                                    <p:animScale>
                                      <p:cBhvr>
                                        <p:cTn id="69" dur="26">
                                          <p:stCondLst>
                                            <p:cond delay="1808"/>
                                          </p:stCondLst>
                                        </p:cTn>
                                        <p:tgtEl>
                                          <p:spTgt spid="8"/>
                                        </p:tgtEl>
                                      </p:cBhvr>
                                      <p:to x="100000" y="95000"/>
                                    </p:animScale>
                                    <p:animScale>
                                      <p:cBhvr>
                                        <p:cTn id="70" dur="166" decel="50000">
                                          <p:stCondLst>
                                            <p:cond delay="1834"/>
                                          </p:stCondLst>
                                        </p:cTn>
                                        <p:tgtEl>
                                          <p:spTgt spid="8"/>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circle(in)">
                                      <p:cBhvr>
                                        <p:cTn id="7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9247" y="2608729"/>
            <a:ext cx="10784541" cy="355002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জোড়ায় কাজ</a:t>
            </a:r>
          </a:p>
          <a:p>
            <a:pPr algn="ctr"/>
            <a:endParaRPr lang="bn-IN" sz="2000" dirty="0">
              <a:solidFill>
                <a:schemeClr val="tx1"/>
              </a:solidFill>
              <a:latin typeface="NikoshBAN" panose="02000000000000000000" pitchFamily="2" charset="0"/>
              <a:cs typeface="NikoshBAN" panose="02000000000000000000" pitchFamily="2" charset="0"/>
            </a:endParaRPr>
          </a:p>
          <a:p>
            <a:pPr algn="ctr"/>
            <a:endParaRPr lang="bn-IN" sz="2000" dirty="0" smtClean="0">
              <a:solidFill>
                <a:schemeClr val="tx1"/>
              </a:solidFill>
              <a:latin typeface="NikoshBAN" panose="02000000000000000000" pitchFamily="2" charset="0"/>
              <a:cs typeface="NikoshBAN" panose="02000000000000000000" pitchFamily="2" charset="0"/>
            </a:endParaRPr>
          </a:p>
          <a:p>
            <a:pPr algn="ctr"/>
            <a:r>
              <a:rPr lang="bn-IN" sz="2000" dirty="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মার্শাল-ল, ব্যারাক</a:t>
            </a:r>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সংবিধান’– শব্দগুলো দিয়ে অর্থসহ বাক্য তৈরি কর।</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699247" y="800155"/>
            <a:ext cx="11020146" cy="1808574"/>
            <a:chOff x="699247" y="800155"/>
            <a:chExt cx="11020146" cy="1808574"/>
          </a:xfrm>
        </p:grpSpPr>
        <p:pic>
          <p:nvPicPr>
            <p:cNvPr id="5" name="Picture 4"/>
            <p:cNvPicPr>
              <a:picLocks noChangeAspect="1"/>
            </p:cNvPicPr>
            <p:nvPr/>
          </p:nvPicPr>
          <p:blipFill>
            <a:blip r:embed="rId2"/>
            <a:stretch>
              <a:fillRect/>
            </a:stretch>
          </p:blipFill>
          <p:spPr>
            <a:xfrm>
              <a:off x="3492705" y="895654"/>
              <a:ext cx="2656302" cy="1606142"/>
            </a:xfrm>
            <a:prstGeom prst="rect">
              <a:avLst/>
            </a:prstGeom>
          </p:spPr>
        </p:pic>
        <p:pic>
          <p:nvPicPr>
            <p:cNvPr id="6" name="Picture 5"/>
            <p:cNvPicPr>
              <a:picLocks noChangeAspect="1"/>
            </p:cNvPicPr>
            <p:nvPr/>
          </p:nvPicPr>
          <p:blipFill>
            <a:blip r:embed="rId3"/>
            <a:stretch>
              <a:fillRect/>
            </a:stretch>
          </p:blipFill>
          <p:spPr>
            <a:xfrm>
              <a:off x="6149007" y="901594"/>
              <a:ext cx="2676939" cy="1600201"/>
            </a:xfrm>
            <a:prstGeom prst="rect">
              <a:avLst/>
            </a:prstGeom>
          </p:spPr>
        </p:pic>
        <p:pic>
          <p:nvPicPr>
            <p:cNvPr id="7" name="Picture 6"/>
            <p:cNvPicPr>
              <a:picLocks noChangeAspect="1"/>
            </p:cNvPicPr>
            <p:nvPr/>
          </p:nvPicPr>
          <p:blipFill>
            <a:blip r:embed="rId4"/>
            <a:stretch>
              <a:fillRect/>
            </a:stretch>
          </p:blipFill>
          <p:spPr>
            <a:xfrm>
              <a:off x="8706678" y="800155"/>
              <a:ext cx="3012715" cy="18085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9247" y="949121"/>
              <a:ext cx="2414050" cy="1606141"/>
            </a:xfrm>
            <a:prstGeom prst="rect">
              <a:avLst/>
            </a:prstGeom>
            <a:ln>
              <a:solidFill>
                <a:srgbClr val="FF0000"/>
              </a:solidFill>
            </a:ln>
          </p:spPr>
        </p:pic>
      </p:grpSp>
    </p:spTree>
    <p:extLst>
      <p:ext uri="{BB962C8B-B14F-4D97-AF65-F5344CB8AC3E}">
        <p14:creationId xmlns:p14="http://schemas.microsoft.com/office/powerpoint/2010/main" val="26766836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870" y="2398641"/>
            <a:ext cx="10747513" cy="3817294"/>
          </a:xfrm>
          <a:prstGeom prst="rect">
            <a:avLst/>
          </a:prstGeom>
          <a:solidFill>
            <a:schemeClr val="accent6">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tx1"/>
                </a:solidFill>
                <a:latin typeface="NikoshBAN" panose="02000000000000000000" pitchFamily="2" charset="0"/>
                <a:cs typeface="NikoshBAN" panose="02000000000000000000" pitchFamily="2" charset="0"/>
              </a:rPr>
              <a:t>                                                                            </a:t>
            </a:r>
            <a:r>
              <a:rPr lang="en-US" sz="2800" dirty="0" err="1"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28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বিশ্লেষণ</a:t>
            </a:r>
            <a:endParaRPr lang="en-US" sz="28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just"/>
            <a:endParaRPr lang="en-US" sz="2000" dirty="0">
              <a:solidFill>
                <a:schemeClr val="tx1"/>
              </a:solidFill>
              <a:latin typeface="NikoshBAN" panose="02000000000000000000" pitchFamily="2" charset="0"/>
              <a:cs typeface="NikoshBAN" panose="02000000000000000000" pitchFamily="2" charset="0"/>
            </a:endParaRPr>
          </a:p>
          <a:p>
            <a:pPr algn="just"/>
            <a:r>
              <a:rPr lang="en-US" sz="2000" dirty="0" err="1" smtClean="0">
                <a:solidFill>
                  <a:schemeClr val="tx1"/>
                </a:solidFill>
                <a:latin typeface="NikoshBAN" panose="02000000000000000000" pitchFamily="2" charset="0"/>
                <a:cs typeface="NikoshBAN" panose="02000000000000000000" pitchFamily="2" charset="0"/>
              </a:rPr>
              <a:t>বঙ্গবন্ধু</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বাঙালি</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জাতির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অর্থনীতি</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রাজনীতি</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সাংস্কৃতিক</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মুক্তির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লক্ষে</a:t>
            </a:r>
            <a:r>
              <a:rPr lang="bn-IN" sz="2000" dirty="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ছিলেন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নিবেদিত</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প্রাণ</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তিনি</a:t>
            </a:r>
            <a:r>
              <a:rPr lang="en-US" sz="2000" dirty="0" smtClean="0">
                <a:solidFill>
                  <a:schemeClr val="tx1"/>
                </a:solidFill>
                <a:latin typeface="NikoshBAN" panose="02000000000000000000" pitchFamily="2" charset="0"/>
                <a:cs typeface="NikoshBAN" panose="02000000000000000000" pitchFamily="2" charset="0"/>
              </a:rPr>
              <a:t> ১৯৫২ </a:t>
            </a:r>
            <a:r>
              <a:rPr lang="en-US" sz="2000" dirty="0" err="1" smtClean="0">
                <a:solidFill>
                  <a:schemeClr val="tx1"/>
                </a:solidFill>
                <a:latin typeface="NikoshBAN" panose="02000000000000000000" pitchFamily="2" charset="0"/>
                <a:cs typeface="NikoshBAN" panose="02000000000000000000" pitchFamily="2" charset="0"/>
              </a:rPr>
              <a:t>সালের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ভাষা</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আন্দোলন</a:t>
            </a:r>
            <a:r>
              <a:rPr lang="en-US" sz="2000" dirty="0" smtClean="0">
                <a:solidFill>
                  <a:schemeClr val="tx1"/>
                </a:solidFill>
                <a:latin typeface="NikoshBAN" panose="02000000000000000000" pitchFamily="2" charset="0"/>
                <a:cs typeface="NikoshBAN" panose="02000000000000000000" pitchFamily="2" charset="0"/>
              </a:rPr>
              <a:t>,</a:t>
            </a:r>
            <a:r>
              <a:rPr lang="bn-IN" sz="2000" dirty="0" smtClean="0">
                <a:solidFill>
                  <a:schemeClr val="tx1"/>
                </a:solidFill>
                <a:latin typeface="NikoshBAN" panose="02000000000000000000" pitchFamily="2" charset="0"/>
                <a:cs typeface="NikoshBAN" panose="02000000000000000000" pitchFamily="2" charset="0"/>
              </a:rPr>
              <a:t> </a:t>
            </a:r>
            <a:r>
              <a:rPr lang="en-US" sz="2000" dirty="0" smtClean="0">
                <a:solidFill>
                  <a:schemeClr val="tx1"/>
                </a:solidFill>
                <a:latin typeface="NikoshBAN" panose="02000000000000000000" pitchFamily="2" charset="0"/>
                <a:cs typeface="NikoshBAN" panose="02000000000000000000" pitchFamily="2" charset="0"/>
              </a:rPr>
              <a:t>১৯৬৬ </a:t>
            </a:r>
            <a:r>
              <a:rPr lang="en-US" sz="2000" dirty="0" err="1" smtClean="0">
                <a:solidFill>
                  <a:schemeClr val="tx1"/>
                </a:solidFill>
                <a:latin typeface="NikoshBAN" panose="02000000000000000000" pitchFamily="2" charset="0"/>
                <a:cs typeface="NikoshBAN" panose="02000000000000000000" pitchFamily="2" charset="0"/>
              </a:rPr>
              <a:t>সালের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ছয়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দফা</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আন্দোলন</a:t>
            </a:r>
            <a:r>
              <a:rPr lang="en-US" sz="2000" dirty="0" smtClean="0">
                <a:solidFill>
                  <a:schemeClr val="tx1"/>
                </a:solidFill>
                <a:latin typeface="NikoshBAN" panose="02000000000000000000" pitchFamily="2" charset="0"/>
                <a:cs typeface="NikoshBAN" panose="02000000000000000000" pitchFamily="2" charset="0"/>
              </a:rPr>
              <a:t>, ১৯৬</a:t>
            </a:r>
            <a:r>
              <a:rPr lang="bn-IN" sz="2000" dirty="0" smtClean="0">
                <a:solidFill>
                  <a:schemeClr val="tx1"/>
                </a:solidFill>
                <a:latin typeface="NikoshBAN" panose="02000000000000000000" pitchFamily="2" charset="0"/>
                <a:cs typeface="NikoshBAN" panose="02000000000000000000" pitchFamily="2" charset="0"/>
              </a:rPr>
              <a:t>৯</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সালের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গণভ্যূ</a:t>
            </a:r>
            <a:r>
              <a:rPr lang="bn-IN" sz="2000" dirty="0" smtClean="0">
                <a:solidFill>
                  <a:schemeClr val="tx1"/>
                </a:solidFill>
                <a:latin typeface="NikoshBAN" panose="02000000000000000000" pitchFamily="2" charset="0"/>
                <a:cs typeface="NikoshBAN" panose="02000000000000000000" pitchFamily="2" charset="0"/>
              </a:rPr>
              <a:t>ত্থা</a:t>
            </a:r>
            <a:r>
              <a:rPr lang="en-US" sz="2000" dirty="0" smtClean="0">
                <a:solidFill>
                  <a:schemeClr val="tx1"/>
                </a:solidFill>
                <a:latin typeface="NikoshBAN" panose="02000000000000000000" pitchFamily="2" charset="0"/>
                <a:cs typeface="NikoshBAN" panose="02000000000000000000" pitchFamily="2" charset="0"/>
              </a:rPr>
              <a:t>ন</a:t>
            </a:r>
            <a:r>
              <a:rPr lang="bn-IN" sz="2000" dirty="0" smtClean="0">
                <a:solidFill>
                  <a:schemeClr val="tx1"/>
                </a:solidFill>
                <a:latin typeface="NikoshBAN" panose="02000000000000000000" pitchFamily="2" charset="0"/>
                <a:cs typeface="NikoshBAN" panose="02000000000000000000" pitchFamily="2" charset="0"/>
              </a:rPr>
              <a:t> তথা বিভিন্ন আন্দোলনে</a:t>
            </a:r>
            <a:r>
              <a:rPr lang="bn-IN" sz="2000" dirty="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নেতৃত্ব দিয়ে এসেছেন । ৬৯-এর গণভ্যুত্থানের প্রেক্ষাপটে পাকিস্তানের সামরিক একনায়ক আইয়ুব খান ক্ষমতাচ্যুত হলে ইয়াহিয়া খান নতুন প্রেসিডেন্ট হয়ে পাকিস্তানে সাধারণ নির্বাচন দিতে বাধ্য হন। নির্বাচনে আওয়ামী লীগ একক সংখাগরিষ্ঠতা লাভ করা সত্বেও গণতন্ত্রের ধারা অনুসারে পাকিস্তানের শাসনভার আওয়ামী লীগ অর্থাৎ বাঙ্গালীর অবিসংবাদিত নেতা বঙ্গবন্ধুর হাতে হস্তান্তর না করে গণতন্ত্র হত্যার ষড়যন্ত্রে লিপ্ত হয়। এই ষড়যন্ত্রের কারণেই পূর্ব পাকিস্তান অর্থাৎ বাঙালিদের মধ্যে সর্বত্র প্রতিবাদের ঝড় ওঠে। ‘জয় বাংলা’, ‘বীর বাঙালি অস্ত্র ধর বাংলাদেশ স্বাধীন কর’, ‘জাগো জাগো বাঙালি জাগো’ ইত্যাদি শ্লোগানে শহর-বন্দর-গ্রাম আন্দোলিত হয়।</a:t>
            </a:r>
          </a:p>
          <a:p>
            <a:pPr algn="just"/>
            <a:r>
              <a:rPr lang="bn-IN" sz="2000" dirty="0" smtClean="0">
                <a:solidFill>
                  <a:schemeClr val="tx1"/>
                </a:solidFill>
                <a:latin typeface="NikoshBAN" panose="02000000000000000000" pitchFamily="2" charset="0"/>
                <a:cs typeface="NikoshBAN" panose="02000000000000000000" pitchFamily="2" charset="0"/>
              </a:rPr>
              <a:t>এই পটভুমিতেই  </a:t>
            </a:r>
            <a:r>
              <a:rPr lang="en-US" sz="2000" dirty="0" smtClean="0">
                <a:solidFill>
                  <a:schemeClr val="tx1"/>
                </a:solidFill>
                <a:latin typeface="NikoshBAN" panose="02000000000000000000" pitchFamily="2" charset="0"/>
                <a:cs typeface="NikoshBAN" panose="02000000000000000000" pitchFamily="2" charset="0"/>
              </a:rPr>
              <a:t>১৯৭১</a:t>
            </a:r>
            <a:r>
              <a:rPr lang="bn-IN"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সালের</a:t>
            </a:r>
            <a:r>
              <a:rPr lang="en-US" sz="2000" dirty="0" smtClean="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 ৭ মার্চ ঢাকার রেসকোর্স ময়দানে বঙ্গবন্ধু শেখ মুজিবুর রহমান প্রায় দশ লক্ষ্য মানুষের উপস্থিতিতে ১৮ মিনিটের এক ঐতিহাসিক ভাষণ প্রদান করেন। ওই ভাষণে তিনি বাঙালির মুক্তি না হওয়া পর্যন্ত স্বাধীনতা সংগ্রামের আহবান জানান। দিক নির্দেশনায় ভাষণটি ছিল অনবদ্য। যার ফলশ্রুতিতে অর্জিত হয়েছে আমাদের স্বাধীনতা।</a:t>
            </a:r>
            <a:endParaRPr lang="en-US" sz="2000" dirty="0">
              <a:solidFill>
                <a:schemeClr val="tx1"/>
              </a:solidFill>
              <a:latin typeface="NikoshBAN" panose="02000000000000000000" pitchFamily="2" charset="0"/>
              <a:cs typeface="NikoshBAN" panose="02000000000000000000" pitchFamily="2" charset="0"/>
            </a:endParaRPr>
          </a:p>
        </p:txBody>
      </p:sp>
      <p:grpSp>
        <p:nvGrpSpPr>
          <p:cNvPr id="7" name="Group 6"/>
          <p:cNvGrpSpPr/>
          <p:nvPr/>
        </p:nvGrpSpPr>
        <p:grpSpPr>
          <a:xfrm>
            <a:off x="2873686" y="649356"/>
            <a:ext cx="6484383" cy="1702903"/>
            <a:chOff x="2873686" y="649356"/>
            <a:chExt cx="6484383" cy="1702903"/>
          </a:xfrm>
        </p:grpSpPr>
        <p:pic>
          <p:nvPicPr>
            <p:cNvPr id="4" name="Picture 3"/>
            <p:cNvPicPr>
              <a:picLocks noChangeAspect="1"/>
            </p:cNvPicPr>
            <p:nvPr/>
          </p:nvPicPr>
          <p:blipFill>
            <a:blip r:embed="rId2"/>
            <a:stretch>
              <a:fillRect/>
            </a:stretch>
          </p:blipFill>
          <p:spPr>
            <a:xfrm>
              <a:off x="5035147" y="649356"/>
              <a:ext cx="2161461" cy="1656521"/>
            </a:xfrm>
            <a:prstGeom prst="rect">
              <a:avLst/>
            </a:prstGeom>
          </p:spPr>
        </p:pic>
        <p:pic>
          <p:nvPicPr>
            <p:cNvPr id="5" name="Picture 4"/>
            <p:cNvPicPr>
              <a:picLocks noChangeAspect="1"/>
            </p:cNvPicPr>
            <p:nvPr/>
          </p:nvPicPr>
          <p:blipFill>
            <a:blip r:embed="rId3"/>
            <a:stretch>
              <a:fillRect/>
            </a:stretch>
          </p:blipFill>
          <p:spPr>
            <a:xfrm>
              <a:off x="2873686" y="649356"/>
              <a:ext cx="2161461" cy="1656521"/>
            </a:xfrm>
            <a:prstGeom prst="rect">
              <a:avLst/>
            </a:prstGeom>
          </p:spPr>
        </p:pic>
        <p:pic>
          <p:nvPicPr>
            <p:cNvPr id="6" name="Picture 5"/>
            <p:cNvPicPr>
              <a:picLocks noChangeAspect="1"/>
            </p:cNvPicPr>
            <p:nvPr/>
          </p:nvPicPr>
          <p:blipFill>
            <a:blip r:embed="rId4"/>
            <a:stretch>
              <a:fillRect/>
            </a:stretch>
          </p:blipFill>
          <p:spPr>
            <a:xfrm>
              <a:off x="7196608" y="695738"/>
              <a:ext cx="2161461" cy="1656521"/>
            </a:xfrm>
            <a:prstGeom prst="rect">
              <a:avLst/>
            </a:prstGeom>
          </p:spPr>
        </p:pic>
      </p:grpSp>
    </p:spTree>
    <p:extLst>
      <p:ext uri="{BB962C8B-B14F-4D97-AF65-F5344CB8AC3E}">
        <p14:creationId xmlns:p14="http://schemas.microsoft.com/office/powerpoint/2010/main" val="30389717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870" y="2414344"/>
            <a:ext cx="10734260" cy="23986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61006" y="1594708"/>
            <a:ext cx="3255515"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চল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ভিডিও</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a:t>
            </a:r>
            <a:endParaRPr lang="en-US" sz="3600" dirty="0">
              <a:latin typeface="NikoshBAN" panose="02000000000000000000" pitchFamily="2" charset="0"/>
              <a:cs typeface="NikoshBAN" panose="02000000000000000000" pitchFamily="2" charset="0"/>
            </a:endParaRPr>
          </a:p>
        </p:txBody>
      </p:sp>
      <p:sp>
        <p:nvSpPr>
          <p:cNvPr id="3" name="Rectangle 2"/>
          <p:cNvSpPr/>
          <p:nvPr/>
        </p:nvSpPr>
        <p:spPr>
          <a:xfrm>
            <a:off x="3608043" y="3244334"/>
            <a:ext cx="4975914" cy="369332"/>
          </a:xfrm>
          <a:prstGeom prst="rect">
            <a:avLst/>
          </a:prstGeom>
        </p:spPr>
        <p:txBody>
          <a:bodyPr wrap="none">
            <a:spAutoFit/>
          </a:bodyPr>
          <a:lstStyle/>
          <a:p>
            <a:r>
              <a:rPr lang="en-US" dirty="0" smtClean="0">
                <a:hlinkClick r:id="rId2"/>
              </a:rPr>
              <a:t>https://www.youtube.com/watch?v=CfEa-9YDPKw</a:t>
            </a:r>
            <a:endParaRPr lang="en-US" dirty="0"/>
          </a:p>
        </p:txBody>
      </p:sp>
    </p:spTree>
    <p:extLst>
      <p:ext uri="{BB962C8B-B14F-4D97-AF65-F5344CB8AC3E}">
        <p14:creationId xmlns:p14="http://schemas.microsoft.com/office/powerpoint/2010/main" val="819223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861" y="3790122"/>
            <a:ext cx="10827026" cy="227450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TriangleInverted">
              <a:avLst/>
            </a:prstTxWarp>
          </a:bodyPr>
          <a:lstStyle/>
          <a:p>
            <a:pPr algn="ctr"/>
            <a:r>
              <a:rPr lang="bn-IN"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দলীয় কাজ</a:t>
            </a:r>
            <a:endPar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pPr algn="ctr"/>
            <a:r>
              <a:rPr lang="bn-IN" sz="2400" u="sng" dirty="0" smtClean="0">
                <a:solidFill>
                  <a:srgbClr val="C00000"/>
                </a:solidFill>
                <a:latin typeface="NikoshBAN" panose="02000000000000000000" pitchFamily="2" charset="0"/>
                <a:cs typeface="NikoshBAN" panose="02000000000000000000" pitchFamily="2" charset="0"/>
              </a:rPr>
              <a:t>জবা দলঃ </a:t>
            </a:r>
            <a:r>
              <a:rPr lang="bn-IN" sz="2400" dirty="0" smtClean="0">
                <a:solidFill>
                  <a:schemeClr val="tx1"/>
                </a:solidFill>
                <a:latin typeface="NikoshBAN" panose="02000000000000000000" pitchFamily="2" charset="0"/>
                <a:cs typeface="NikoshBAN" panose="02000000000000000000" pitchFamily="2" charset="0"/>
              </a:rPr>
              <a:t>১৯৭১ সালের ৭ই মার্চের ভাষণের গুরুত্ব ব্যাখ্যা কর।</a:t>
            </a:r>
          </a:p>
          <a:p>
            <a:pPr algn="ctr"/>
            <a:r>
              <a:rPr lang="bn-IN" sz="2400" dirty="0" smtClean="0">
                <a:solidFill>
                  <a:schemeClr val="tx1"/>
                </a:solidFill>
                <a:latin typeface="NikoshBAN" panose="02000000000000000000" pitchFamily="2" charset="0"/>
                <a:cs typeface="NikoshBAN" panose="02000000000000000000" pitchFamily="2" charset="0"/>
              </a:rPr>
              <a:t>  </a:t>
            </a:r>
            <a:r>
              <a:rPr lang="bn-IN" sz="2400" u="sng" dirty="0" smtClean="0">
                <a:solidFill>
                  <a:srgbClr val="C00000"/>
                </a:solidFill>
                <a:latin typeface="NikoshBAN" panose="02000000000000000000" pitchFamily="2" charset="0"/>
                <a:cs typeface="NikoshBAN" panose="02000000000000000000" pitchFamily="2" charset="0"/>
              </a:rPr>
              <a:t>গোলাপ দলঃ </a:t>
            </a:r>
            <a:r>
              <a:rPr lang="en-US" sz="2400" dirty="0" err="1" smtClean="0">
                <a:solidFill>
                  <a:schemeClr val="tx1"/>
                </a:solidFill>
                <a:latin typeface="NikoshBAN" panose="02000000000000000000" pitchFamily="2" charset="0"/>
                <a:cs typeface="NikoshBAN" panose="02000000000000000000" pitchFamily="2" charset="0"/>
              </a:rPr>
              <a:t>স্বাধীনতার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জন্য</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মানুষকে</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ঐক্যবদ্ধ</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করতে</a:t>
            </a:r>
            <a:r>
              <a:rPr lang="bn-IN" sz="2400" dirty="0" smtClean="0">
                <a:solidFill>
                  <a:schemeClr val="tx1"/>
                </a:solidFill>
                <a:latin typeface="NikoshBAN" panose="02000000000000000000" pitchFamily="2" charset="0"/>
                <a:cs typeface="NikoshBAN" panose="02000000000000000000" pitchFamily="2" charset="0"/>
              </a:rPr>
              <a:t> বঙ্গবন্ধু শেখ মুজিবুর রহমানের অবদান আলোচনা কর।</a:t>
            </a:r>
            <a:endParaRPr lang="en-US" sz="2400" dirty="0">
              <a:solidFill>
                <a:schemeClr val="tx1"/>
              </a:solidFill>
              <a:latin typeface="NikoshBAN" panose="02000000000000000000" pitchFamily="2" charset="0"/>
              <a:cs typeface="NikoshBAN" panose="02000000000000000000" pitchFamily="2" charset="0"/>
            </a:endParaRPr>
          </a:p>
        </p:txBody>
      </p:sp>
      <p:grpSp>
        <p:nvGrpSpPr>
          <p:cNvPr id="8" name="Group 7"/>
          <p:cNvGrpSpPr/>
          <p:nvPr/>
        </p:nvGrpSpPr>
        <p:grpSpPr>
          <a:xfrm>
            <a:off x="2476351" y="1315091"/>
            <a:ext cx="7184484" cy="2411636"/>
            <a:chOff x="2476351" y="1315091"/>
            <a:chExt cx="7184484" cy="241163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593" y="1315091"/>
              <a:ext cx="3592242" cy="241163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351" y="1315091"/>
              <a:ext cx="3592242" cy="2411636"/>
            </a:xfrm>
            <a:prstGeom prst="rect">
              <a:avLst/>
            </a:prstGeom>
          </p:spPr>
        </p:pic>
      </p:grpSp>
    </p:spTree>
    <p:extLst>
      <p:ext uri="{BB962C8B-B14F-4D97-AF65-F5344CB8AC3E}">
        <p14:creationId xmlns:p14="http://schemas.microsoft.com/office/powerpoint/2010/main" val="31999990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6222" y="694539"/>
            <a:ext cx="10868585" cy="55175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endParaRPr lang="bn-IN"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US"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8327755" y="3264888"/>
            <a:ext cx="3200400" cy="36014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70C0"/>
                </a:solidFill>
                <a:latin typeface="NikoshBAN" panose="02000000000000000000" pitchFamily="2" charset="0"/>
                <a:cs typeface="NikoshBAN" panose="02000000000000000000" pitchFamily="2" charset="0"/>
              </a:rPr>
              <a:t>উত্তর</a:t>
            </a:r>
            <a:r>
              <a:rPr lang="en-US" sz="2000" dirty="0" smtClean="0">
                <a:solidFill>
                  <a:srgbClr val="0070C0"/>
                </a:solidFill>
                <a:latin typeface="NikoshBAN" panose="02000000000000000000" pitchFamily="2" charset="0"/>
                <a:cs typeface="NikoshBAN" panose="02000000000000000000" pitchFamily="2" charset="0"/>
              </a:rPr>
              <a:t>: ১৯৭১-এর ৭ </a:t>
            </a:r>
            <a:r>
              <a:rPr lang="en-US" sz="2000" dirty="0" err="1" smtClean="0">
                <a:solidFill>
                  <a:srgbClr val="0070C0"/>
                </a:solidFill>
                <a:latin typeface="NikoshBAN" panose="02000000000000000000" pitchFamily="2" charset="0"/>
                <a:cs typeface="NikoshBAN" panose="02000000000000000000" pitchFamily="2" charset="0"/>
              </a:rPr>
              <a:t>মার্চ</a:t>
            </a:r>
            <a:endParaRPr lang="en-US" sz="2000" dirty="0">
              <a:solidFill>
                <a:srgbClr val="0070C0"/>
              </a:solidFill>
              <a:latin typeface="NikoshBAN" panose="02000000000000000000" pitchFamily="2" charset="0"/>
              <a:cs typeface="NikoshBAN" panose="02000000000000000000" pitchFamily="2" charset="0"/>
            </a:endParaRPr>
          </a:p>
        </p:txBody>
      </p:sp>
      <p:sp>
        <p:nvSpPr>
          <p:cNvPr id="2" name="TextBox 1"/>
          <p:cNvSpPr txBox="1"/>
          <p:nvPr/>
        </p:nvSpPr>
        <p:spPr>
          <a:xfrm>
            <a:off x="1507040" y="1519908"/>
            <a:ext cx="9433560" cy="707886"/>
          </a:xfrm>
          <a:prstGeom prst="rect">
            <a:avLst/>
          </a:prstGeom>
          <a:noFill/>
        </p:spPr>
        <p:txBody>
          <a:bodyPr wrap="square" rtlCol="0">
            <a:spAutoFit/>
          </a:bodyPr>
          <a:lstStyle/>
          <a:p>
            <a:r>
              <a:rPr lang="en-US" sz="2000" dirty="0">
                <a:latin typeface="NikoshBAN" panose="02000000000000000000" pitchFamily="2" charset="0"/>
                <a:cs typeface="NikoshBAN" panose="02000000000000000000" pitchFamily="2" charset="0"/>
              </a:rPr>
              <a:t>1</a:t>
            </a:r>
            <a:r>
              <a:rPr lang="bn-IN" sz="2000" dirty="0" smtClean="0">
                <a:latin typeface="NikoshBAN" panose="02000000000000000000" pitchFamily="2" charset="0"/>
                <a:cs typeface="NikoshBAN" panose="02000000000000000000" pitchFamily="2" charset="0"/>
              </a:rPr>
              <a:t>। বঙ্গবন্ধুর জন্ম কত খ্রিষ্টাব্দে?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ক . ১৮</a:t>
            </a:r>
            <a:r>
              <a:rPr lang="en-US" sz="2000" dirty="0" smtClean="0">
                <a:latin typeface="NikoshBAN" panose="02000000000000000000" pitchFamily="2" charset="0"/>
                <a:cs typeface="NikoshBAN" panose="02000000000000000000" pitchFamily="2" charset="0"/>
              </a:rPr>
              <a:t>৭৫</a:t>
            </a:r>
            <a:r>
              <a:rPr lang="bn-IN" sz="2000" dirty="0" smtClean="0">
                <a:latin typeface="NikoshBAN" panose="02000000000000000000" pitchFamily="2" charset="0"/>
                <a:cs typeface="NikoshBAN" panose="02000000000000000000" pitchFamily="2" charset="0"/>
              </a:rPr>
              <a:t> খ্রি.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খ. ১</a:t>
            </a:r>
            <a:r>
              <a:rPr lang="en-US" sz="2000" dirty="0" smtClean="0">
                <a:latin typeface="NikoshBAN" panose="02000000000000000000" pitchFamily="2" charset="0"/>
                <a:cs typeface="NikoshBAN" panose="02000000000000000000" pitchFamily="2" charset="0"/>
              </a:rPr>
              <a:t>৮৯৯</a:t>
            </a:r>
            <a:r>
              <a:rPr lang="bn-IN" sz="2000" dirty="0" smtClean="0">
                <a:latin typeface="NikoshBAN" panose="02000000000000000000" pitchFamily="2" charset="0"/>
                <a:cs typeface="NikoshBAN" panose="02000000000000000000" pitchFamily="2" charset="0"/>
              </a:rPr>
              <a:t> খ্রি.</a:t>
            </a:r>
          </a:p>
          <a:p>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গ.  ১৯</a:t>
            </a:r>
            <a:r>
              <a:rPr lang="en-US" sz="2000" dirty="0" smtClean="0">
                <a:latin typeface="NikoshBAN" panose="02000000000000000000" pitchFamily="2" charset="0"/>
                <a:cs typeface="NikoshBAN" panose="02000000000000000000" pitchFamily="2" charset="0"/>
              </a:rPr>
              <a:t>১৩</a:t>
            </a:r>
            <a:r>
              <a:rPr lang="bn-IN" sz="2000" dirty="0" smtClean="0">
                <a:latin typeface="NikoshBAN" panose="02000000000000000000" pitchFamily="2" charset="0"/>
                <a:cs typeface="NikoshBAN" panose="02000000000000000000" pitchFamily="2" charset="0"/>
              </a:rPr>
              <a:t>খ্রি.               ঘ. ১৯</a:t>
            </a:r>
            <a:r>
              <a:rPr lang="en-US" sz="2000" dirty="0" smtClean="0">
                <a:latin typeface="NikoshBAN" panose="02000000000000000000" pitchFamily="2" charset="0"/>
                <a:cs typeface="NikoshBAN" panose="02000000000000000000" pitchFamily="2" charset="0"/>
              </a:rPr>
              <a:t>২০</a:t>
            </a:r>
            <a:r>
              <a:rPr lang="bn-IN" sz="2000" dirty="0" smtClean="0">
                <a:latin typeface="NikoshBAN" panose="02000000000000000000" pitchFamily="2" charset="0"/>
                <a:cs typeface="NikoshBAN" panose="02000000000000000000" pitchFamily="2" charset="0"/>
              </a:rPr>
              <a:t>খ্রি.</a:t>
            </a:r>
            <a:endParaRPr lang="en-US" sz="2000" dirty="0">
              <a:latin typeface="NikoshBAN" panose="02000000000000000000" pitchFamily="2" charset="0"/>
              <a:cs typeface="NikoshBAN" panose="02000000000000000000" pitchFamily="2" charset="0"/>
            </a:endParaRPr>
          </a:p>
        </p:txBody>
      </p:sp>
      <p:sp>
        <p:nvSpPr>
          <p:cNvPr id="6" name="Rectangle 5"/>
          <p:cNvSpPr/>
          <p:nvPr/>
        </p:nvSpPr>
        <p:spPr>
          <a:xfrm>
            <a:off x="8327755" y="5366532"/>
            <a:ext cx="3206101" cy="428748"/>
          </a:xfrm>
          <a:prstGeom prst="rect">
            <a:avLst/>
          </a:prstGeom>
          <a:solidFill>
            <a:schemeClr val="accent4">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70C0"/>
                </a:solidFill>
                <a:latin typeface="NikoshBAN" panose="02000000000000000000" pitchFamily="2" charset="0"/>
                <a:cs typeface="NikoshBAN" panose="02000000000000000000" pitchFamily="2" charset="0"/>
              </a:rPr>
              <a:t>উত্তর</a:t>
            </a:r>
            <a:r>
              <a:rPr lang="en-US" sz="2000" dirty="0" smtClean="0">
                <a:solidFill>
                  <a:srgbClr val="0070C0"/>
                </a:solidFill>
                <a:latin typeface="NikoshBAN" panose="02000000000000000000" pitchFamily="2" charset="0"/>
                <a:cs typeface="NikoshBAN" panose="02000000000000000000" pitchFamily="2" charset="0"/>
              </a:rPr>
              <a:t>: </a:t>
            </a:r>
            <a:r>
              <a:rPr lang="bn-IN" sz="2000" dirty="0" smtClean="0">
                <a:solidFill>
                  <a:srgbClr val="0070C0"/>
                </a:solidFill>
                <a:latin typeface="NikoshBAN" panose="02000000000000000000" pitchFamily="2" charset="0"/>
                <a:cs typeface="NikoshBAN" panose="02000000000000000000" pitchFamily="2" charset="0"/>
              </a:rPr>
              <a:t>সোহরাওয়ার্দি উদ্যান</a:t>
            </a:r>
            <a:endParaRPr lang="en-US" sz="2000" dirty="0">
              <a:solidFill>
                <a:srgbClr val="0070C0"/>
              </a:solidFill>
              <a:latin typeface="NikoshBAN" panose="02000000000000000000" pitchFamily="2" charset="0"/>
              <a:cs typeface="NikoshBAN" panose="02000000000000000000" pitchFamily="2" charset="0"/>
            </a:endParaRPr>
          </a:p>
        </p:txBody>
      </p:sp>
      <p:sp>
        <p:nvSpPr>
          <p:cNvPr id="8" name="TextBox 7"/>
          <p:cNvSpPr txBox="1"/>
          <p:nvPr/>
        </p:nvSpPr>
        <p:spPr>
          <a:xfrm>
            <a:off x="1507040" y="2627489"/>
            <a:ext cx="9593132" cy="707886"/>
          </a:xfrm>
          <a:prstGeom prst="rect">
            <a:avLst/>
          </a:prstGeom>
          <a:noFill/>
        </p:spPr>
        <p:txBody>
          <a:bodyPr wrap="square" rtlCol="0">
            <a:spAutoFit/>
          </a:bodyPr>
          <a:lstStyle/>
          <a:p>
            <a:r>
              <a:rPr lang="en-US" sz="2000" dirty="0">
                <a:latin typeface="NikoshBAN" panose="02000000000000000000" pitchFamily="2" charset="0"/>
                <a:cs typeface="NikoshBAN" panose="02000000000000000000" pitchFamily="2" charset="0"/>
              </a:rPr>
              <a:t>2</a:t>
            </a:r>
            <a:r>
              <a:rPr lang="bn-IN" sz="2000" dirty="0" smtClean="0">
                <a:latin typeface="NikoshBAN" panose="02000000000000000000" pitchFamily="2" charset="0"/>
                <a:cs typeface="NikoshBAN" panose="02000000000000000000" pitchFamily="2" charset="0"/>
              </a:rPr>
              <a:t>। কত তারিখে শেখ মুজিবুর রহমান রেসকোর্স ময়দানে ভাষণ দেন?         ক</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১৯৬৯-এর ৭ মার্চ     খ</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১৯৭১-এর ৩ মার্চ </a:t>
            </a:r>
          </a:p>
          <a:p>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গ</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১৯৭১-এর ৭ মার্চ        ঘ</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১৯৭৪-এর ৩ মার্চ   </a:t>
            </a:r>
            <a:endParaRPr lang="en-US" sz="2000" dirty="0">
              <a:latin typeface="NikoshBAN" panose="02000000000000000000" pitchFamily="2" charset="0"/>
              <a:cs typeface="NikoshBAN" panose="02000000000000000000" pitchFamily="2" charset="0"/>
            </a:endParaRPr>
          </a:p>
        </p:txBody>
      </p:sp>
      <p:sp>
        <p:nvSpPr>
          <p:cNvPr id="9" name="TextBox 8"/>
          <p:cNvSpPr txBox="1"/>
          <p:nvPr/>
        </p:nvSpPr>
        <p:spPr>
          <a:xfrm>
            <a:off x="1507040" y="4710156"/>
            <a:ext cx="10197941" cy="707886"/>
          </a:xfrm>
          <a:prstGeom prst="rect">
            <a:avLst/>
          </a:prstGeom>
          <a:noFill/>
        </p:spPr>
        <p:txBody>
          <a:bodyPr wrap="square" rtlCol="0">
            <a:spAutoFit/>
          </a:bodyPr>
          <a:lstStyle/>
          <a:p>
            <a:r>
              <a:rPr lang="en-US" sz="2000" dirty="0">
                <a:latin typeface="NikoshBAN" panose="02000000000000000000" pitchFamily="2" charset="0"/>
                <a:cs typeface="NikoshBAN" panose="02000000000000000000" pitchFamily="2" charset="0"/>
              </a:rPr>
              <a:t>4</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রেসকোর্স ময়দানের বর্তমান নাম কি?</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ক. </a:t>
            </a:r>
            <a:r>
              <a:rPr lang="en-US" sz="2000" dirty="0" err="1" smtClean="0">
                <a:latin typeface="NikoshBAN" panose="02000000000000000000" pitchFamily="2" charset="0"/>
                <a:cs typeface="NikoshBAN" panose="02000000000000000000" pitchFamily="2" charset="0"/>
              </a:rPr>
              <a:t>সোহরাওয়ার্দি</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উদ্যান</a:t>
            </a:r>
            <a:r>
              <a:rPr lang="bn-IN" sz="2000" dirty="0" smtClean="0">
                <a:latin typeface="NikoshBAN" panose="02000000000000000000" pitchFamily="2" charset="0"/>
                <a:cs typeface="NikoshBAN" panose="02000000000000000000" pitchFamily="2" charset="0"/>
              </a:rPr>
              <a:t>     খ।</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রমনা পার্ক</a:t>
            </a:r>
          </a:p>
          <a:p>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গ</a:t>
            </a:r>
            <a:r>
              <a:rPr lang="en-US" sz="2000" dirty="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সাফারি পার্ক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ঘ</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সোনারগাঁ </a:t>
            </a:r>
            <a:endParaRPr lang="en-US" sz="2000" dirty="0">
              <a:latin typeface="NikoshBAN" panose="02000000000000000000" pitchFamily="2" charset="0"/>
              <a:cs typeface="NikoshBAN" panose="02000000000000000000" pitchFamily="2" charset="0"/>
            </a:endParaRPr>
          </a:p>
        </p:txBody>
      </p:sp>
      <p:sp>
        <p:nvSpPr>
          <p:cNvPr id="11" name="TextBox 10"/>
          <p:cNvSpPr txBox="1"/>
          <p:nvPr/>
        </p:nvSpPr>
        <p:spPr>
          <a:xfrm>
            <a:off x="5382357" y="694539"/>
            <a:ext cx="1456316" cy="646331"/>
          </a:xfrm>
          <a:prstGeom prst="rect">
            <a:avLst/>
          </a:prstGeom>
          <a:noFill/>
        </p:spPr>
        <p:txBody>
          <a:bodyPr wrap="square" rtlCol="0">
            <a:prstTxWarp prst="textInflate">
              <a:avLst/>
            </a:prstTxWarp>
            <a:spAutoFit/>
          </a:body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1507040" y="3625032"/>
            <a:ext cx="9593132" cy="707886"/>
          </a:xfrm>
          <a:prstGeom prst="rect">
            <a:avLst/>
          </a:prstGeom>
          <a:noFill/>
        </p:spPr>
        <p:txBody>
          <a:bodyPr wrap="square" rtlCol="0">
            <a:spAutoFit/>
          </a:bodyPr>
          <a:lstStyle/>
          <a:p>
            <a:r>
              <a:rPr lang="en-US" sz="2000" dirty="0">
                <a:latin typeface="NikoshBAN" panose="02000000000000000000" pitchFamily="2" charset="0"/>
                <a:cs typeface="NikoshBAN" panose="02000000000000000000" pitchFamily="2" charset="0"/>
              </a:rPr>
              <a:t>3</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৭ মার্চের ভাষণটি কত মিনিটের ছিল?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ক</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১১ মিনিট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খ</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১</a:t>
            </a:r>
            <a:r>
              <a:rPr lang="en-US" sz="2000" dirty="0" smtClean="0">
                <a:latin typeface="NikoshBAN" panose="02000000000000000000" pitchFamily="2" charset="0"/>
                <a:cs typeface="NikoshBAN" panose="02000000000000000000" pitchFamily="2" charset="0"/>
              </a:rPr>
              <a:t>৮</a:t>
            </a:r>
            <a:r>
              <a:rPr lang="bn-IN" sz="2000" dirty="0" smtClean="0">
                <a:latin typeface="NikoshBAN" panose="02000000000000000000" pitchFamily="2" charset="0"/>
                <a:cs typeface="NikoshBAN" panose="02000000000000000000" pitchFamily="2" charset="0"/>
              </a:rPr>
              <a:t>মিনিট</a:t>
            </a:r>
          </a:p>
          <a:p>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গ</a:t>
            </a:r>
            <a:r>
              <a:rPr lang="en-US" sz="2000" dirty="0" smtClean="0">
                <a:latin typeface="NikoshBAN" panose="02000000000000000000" pitchFamily="2" charset="0"/>
                <a:cs typeface="NikoshBAN" panose="02000000000000000000" pitchFamily="2" charset="0"/>
              </a:rPr>
              <a:t>. 2১</a:t>
            </a:r>
            <a:r>
              <a:rPr lang="bn-IN" sz="2000" dirty="0" smtClean="0">
                <a:latin typeface="NikoshBAN" panose="02000000000000000000" pitchFamily="2" charset="0"/>
                <a:cs typeface="NikoshBAN" panose="02000000000000000000" pitchFamily="2" charset="0"/>
              </a:rPr>
              <a:t> মিনিট             </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ঘ</a:t>
            </a: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 ২৬ মিনিট</a:t>
            </a:r>
            <a:endParaRPr lang="en-US" sz="2000" dirty="0">
              <a:latin typeface="NikoshBAN" panose="02000000000000000000" pitchFamily="2" charset="0"/>
              <a:cs typeface="NikoshBAN" panose="02000000000000000000" pitchFamily="2" charset="0"/>
            </a:endParaRPr>
          </a:p>
        </p:txBody>
      </p:sp>
      <p:sp>
        <p:nvSpPr>
          <p:cNvPr id="5" name="TextBox 4"/>
          <p:cNvSpPr txBox="1"/>
          <p:nvPr/>
        </p:nvSpPr>
        <p:spPr>
          <a:xfrm>
            <a:off x="8327755" y="4301192"/>
            <a:ext cx="3185160" cy="400110"/>
          </a:xfrm>
          <a:prstGeom prst="rect">
            <a:avLst/>
          </a:prstGeom>
          <a:solidFill>
            <a:schemeClr val="accent4">
              <a:lumMod val="40000"/>
              <a:lumOff val="60000"/>
            </a:schemeClr>
          </a:solidFill>
          <a:ln>
            <a:solidFill>
              <a:schemeClr val="accent2">
                <a:lumMod val="50000"/>
              </a:schemeClr>
            </a:solidFill>
          </a:ln>
        </p:spPr>
        <p:txBody>
          <a:bodyPr wrap="square" rtlCol="0">
            <a:spAutoFit/>
          </a:bodyPr>
          <a:lstStyle/>
          <a:p>
            <a:r>
              <a:rPr lang="bn-IN" sz="2000" dirty="0" smtClean="0">
                <a:solidFill>
                  <a:srgbClr val="0070C0"/>
                </a:solidFill>
                <a:latin typeface="NikoshBAN" panose="02000000000000000000" pitchFamily="2" charset="0"/>
                <a:cs typeface="NikoshBAN" panose="02000000000000000000" pitchFamily="2" charset="0"/>
              </a:rPr>
              <a:t>উত্তর</a:t>
            </a:r>
            <a:r>
              <a:rPr lang="en-US" sz="2000" dirty="0" smtClean="0">
                <a:solidFill>
                  <a:srgbClr val="0070C0"/>
                </a:solidFill>
                <a:latin typeface="NikoshBAN" panose="02000000000000000000" pitchFamily="2" charset="0"/>
                <a:cs typeface="NikoshBAN" panose="02000000000000000000" pitchFamily="2" charset="0"/>
              </a:rPr>
              <a:t>:</a:t>
            </a:r>
            <a:r>
              <a:rPr lang="bn-IN" sz="2000" dirty="0" smtClean="0">
                <a:solidFill>
                  <a:srgbClr val="0070C0"/>
                </a:solidFill>
                <a:latin typeface="NikoshBAN" panose="02000000000000000000" pitchFamily="2" charset="0"/>
                <a:cs typeface="NikoshBAN" panose="02000000000000000000" pitchFamily="2" charset="0"/>
              </a:rPr>
              <a:t> ১৮ মিনিট</a:t>
            </a:r>
            <a:endParaRPr lang="en-US" sz="2000" dirty="0">
              <a:solidFill>
                <a:srgbClr val="0070C0"/>
              </a:solidFill>
              <a:latin typeface="NikoshBAN" panose="02000000000000000000" pitchFamily="2" charset="0"/>
              <a:cs typeface="NikoshBAN" panose="02000000000000000000" pitchFamily="2" charset="0"/>
            </a:endParaRPr>
          </a:p>
        </p:txBody>
      </p:sp>
      <p:sp>
        <p:nvSpPr>
          <p:cNvPr id="10" name="TextBox 9"/>
          <p:cNvSpPr txBox="1"/>
          <p:nvPr/>
        </p:nvSpPr>
        <p:spPr>
          <a:xfrm>
            <a:off x="8327755" y="2218448"/>
            <a:ext cx="3200400" cy="400110"/>
          </a:xfrm>
          <a:prstGeom prst="rect">
            <a:avLst/>
          </a:prstGeom>
          <a:solidFill>
            <a:schemeClr val="accent4">
              <a:lumMod val="40000"/>
              <a:lumOff val="60000"/>
            </a:schemeClr>
          </a:solidFill>
          <a:ln>
            <a:solidFill>
              <a:schemeClr val="accent2">
                <a:lumMod val="75000"/>
              </a:schemeClr>
            </a:solidFill>
          </a:ln>
        </p:spPr>
        <p:txBody>
          <a:bodyPr wrap="square" rtlCol="0">
            <a:spAutoFit/>
          </a:bodyPr>
          <a:lstStyle/>
          <a:p>
            <a:r>
              <a:rPr lang="bn-IN" sz="2000" dirty="0" smtClean="0">
                <a:solidFill>
                  <a:srgbClr val="0070C0"/>
                </a:solidFill>
                <a:latin typeface="NikoshBAN" panose="02000000000000000000" pitchFamily="2" charset="0"/>
                <a:cs typeface="NikoshBAN" panose="02000000000000000000" pitchFamily="2" charset="0"/>
              </a:rPr>
              <a:t>উত্তর</a:t>
            </a:r>
            <a:r>
              <a:rPr lang="en-US" sz="2000" dirty="0" smtClean="0">
                <a:solidFill>
                  <a:srgbClr val="0070C0"/>
                </a:solidFill>
                <a:latin typeface="NikoshBAN" panose="02000000000000000000" pitchFamily="2" charset="0"/>
                <a:cs typeface="NikoshBAN" panose="02000000000000000000" pitchFamily="2" charset="0"/>
              </a:rPr>
              <a:t>: </a:t>
            </a:r>
            <a:r>
              <a:rPr lang="bn-IN" sz="2000" dirty="0" smtClean="0">
                <a:solidFill>
                  <a:srgbClr val="0070C0"/>
                </a:solidFill>
                <a:latin typeface="NikoshBAN" panose="02000000000000000000" pitchFamily="2" charset="0"/>
                <a:cs typeface="NikoshBAN" panose="02000000000000000000" pitchFamily="2" charset="0"/>
              </a:rPr>
              <a:t>১৯২০ খ্রি</a:t>
            </a:r>
            <a:r>
              <a:rPr lang="en-US" sz="2000" dirty="0" smtClean="0">
                <a:solidFill>
                  <a:srgbClr val="0070C0"/>
                </a:solidFill>
                <a:latin typeface="NikoshBAN" panose="02000000000000000000" pitchFamily="2" charset="0"/>
                <a:cs typeface="NikoshBAN" panose="02000000000000000000" pitchFamily="2" charset="0"/>
              </a:rPr>
              <a:t>.</a:t>
            </a:r>
            <a:endParaRPr lang="en-US" sz="20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02228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ircle(in)">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ppt_w</p:attrName>
                                        </p:attrNameLst>
                                      </p:cBhvr>
                                      <p:tavLst>
                                        <p:tav tm="0">
                                          <p:val>
                                            <p:fltVal val="0"/>
                                          </p:val>
                                        </p:tav>
                                        <p:tav tm="100000">
                                          <p:val>
                                            <p:strVal val="#ppt_w"/>
                                          </p:val>
                                        </p:tav>
                                      </p:tavLst>
                                    </p:anim>
                                    <p:anim calcmode="lin" valueType="num">
                                      <p:cBhvr>
                                        <p:cTn id="63" dur="1000" fill="hold"/>
                                        <p:tgtEl>
                                          <p:spTgt spid="5"/>
                                        </p:tgtEl>
                                        <p:attrNameLst>
                                          <p:attrName>ppt_h</p:attrName>
                                        </p:attrNameLst>
                                      </p:cBhvr>
                                      <p:tavLst>
                                        <p:tav tm="0">
                                          <p:val>
                                            <p:fltVal val="0"/>
                                          </p:val>
                                        </p:tav>
                                        <p:tav tm="100000">
                                          <p:val>
                                            <p:strVal val="#ppt_h"/>
                                          </p:val>
                                        </p:tav>
                                      </p:tavLst>
                                    </p:anim>
                                    <p:anim calcmode="lin" valueType="num">
                                      <p:cBhvr>
                                        <p:cTn id="64" dur="1000" fill="hold"/>
                                        <p:tgtEl>
                                          <p:spTgt spid="5"/>
                                        </p:tgtEl>
                                        <p:attrNameLst>
                                          <p:attrName>style.rotation</p:attrName>
                                        </p:attrNameLst>
                                      </p:cBhvr>
                                      <p:tavLst>
                                        <p:tav tm="0">
                                          <p:val>
                                            <p:fltVal val="90"/>
                                          </p:val>
                                        </p:tav>
                                        <p:tav tm="100000">
                                          <p:val>
                                            <p:fltVal val="0"/>
                                          </p:val>
                                        </p:tav>
                                      </p:tavLst>
                                    </p:anim>
                                    <p:animEffect transition="in" filter="fade">
                                      <p:cBhvr>
                                        <p:cTn id="65" dur="10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ppt_x"/>
                                          </p:val>
                                        </p:tav>
                                        <p:tav tm="100000">
                                          <p:val>
                                            <p:strVal val="#ppt_x"/>
                                          </p:val>
                                        </p:tav>
                                      </p:tavLst>
                                    </p:anim>
                                    <p:anim calcmode="lin" valueType="num">
                                      <p:cBhvr additive="base">
                                        <p:cTn id="7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1000" fill="hold"/>
                                        <p:tgtEl>
                                          <p:spTgt spid="6"/>
                                        </p:tgtEl>
                                        <p:attrNameLst>
                                          <p:attrName>ppt_w</p:attrName>
                                        </p:attrNameLst>
                                      </p:cBhvr>
                                      <p:tavLst>
                                        <p:tav tm="0">
                                          <p:val>
                                            <p:fltVal val="0"/>
                                          </p:val>
                                        </p:tav>
                                        <p:tav tm="100000">
                                          <p:val>
                                            <p:strVal val="#ppt_w"/>
                                          </p:val>
                                        </p:tav>
                                      </p:tavLst>
                                    </p:anim>
                                    <p:anim calcmode="lin" valueType="num">
                                      <p:cBhvr>
                                        <p:cTn id="77" dur="1000" fill="hold"/>
                                        <p:tgtEl>
                                          <p:spTgt spid="6"/>
                                        </p:tgtEl>
                                        <p:attrNameLst>
                                          <p:attrName>ppt_h</p:attrName>
                                        </p:attrNameLst>
                                      </p:cBhvr>
                                      <p:tavLst>
                                        <p:tav tm="0">
                                          <p:val>
                                            <p:fltVal val="0"/>
                                          </p:val>
                                        </p:tav>
                                        <p:tav tm="100000">
                                          <p:val>
                                            <p:strVal val="#ppt_h"/>
                                          </p:val>
                                        </p:tav>
                                      </p:tavLst>
                                    </p:anim>
                                    <p:anim calcmode="lin" valueType="num">
                                      <p:cBhvr>
                                        <p:cTn id="78" dur="1000" fill="hold"/>
                                        <p:tgtEl>
                                          <p:spTgt spid="6"/>
                                        </p:tgtEl>
                                        <p:attrNameLst>
                                          <p:attrName>style.rotation</p:attrName>
                                        </p:attrNameLst>
                                      </p:cBhvr>
                                      <p:tavLst>
                                        <p:tav tm="0">
                                          <p:val>
                                            <p:fltVal val="90"/>
                                          </p:val>
                                        </p:tav>
                                        <p:tav tm="100000">
                                          <p:val>
                                            <p:fltVal val="0"/>
                                          </p:val>
                                        </p:tav>
                                      </p:tavLst>
                                    </p:anim>
                                    <p:animEffect transition="in" filter="fade">
                                      <p:cBhvr>
                                        <p:cTn id="7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animBg="1"/>
      <p:bldP spid="8" grpId="0"/>
      <p:bldP spid="9" grpId="0"/>
      <p:bldP spid="12" grpId="0"/>
      <p:bldP spid="5"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6298" y="2345635"/>
            <a:ext cx="10576560" cy="2480144"/>
            <a:chOff x="876298" y="2345635"/>
            <a:chExt cx="10576560" cy="2480144"/>
          </a:xfrm>
        </p:grpSpPr>
        <p:pic>
          <p:nvPicPr>
            <p:cNvPr id="2" name="Picture 1"/>
            <p:cNvPicPr>
              <a:picLocks noChangeAspect="1"/>
            </p:cNvPicPr>
            <p:nvPr/>
          </p:nvPicPr>
          <p:blipFill>
            <a:blip r:embed="rId2"/>
            <a:stretch>
              <a:fillRect/>
            </a:stretch>
          </p:blipFill>
          <p:spPr>
            <a:xfrm>
              <a:off x="4758689" y="2345635"/>
              <a:ext cx="2811778" cy="1802296"/>
            </a:xfrm>
            <a:prstGeom prst="rect">
              <a:avLst/>
            </a:prstGeom>
          </p:spPr>
        </p:pic>
        <p:sp>
          <p:nvSpPr>
            <p:cNvPr id="3" name="Rectangle 2"/>
            <p:cNvSpPr/>
            <p:nvPr/>
          </p:nvSpPr>
          <p:spPr>
            <a:xfrm>
              <a:off x="876298" y="4147931"/>
              <a:ext cx="10576560" cy="6778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scene3d>
                <a:camera prst="orthographicFront"/>
                <a:lightRig rig="soft" dir="t">
                  <a:rot lat="0" lon="0" rev="15600000"/>
                </a:lightRig>
              </a:scene3d>
              <a:sp3d extrusionH="57150" prstMaterial="softEdge">
                <a:bevelT w="25400" h="38100"/>
              </a:sp3d>
            </a:bodyPr>
            <a:lstStyle/>
            <a:p>
              <a:pPr algn="ctr"/>
              <a:r>
                <a:rPr lang="bn-IN" sz="1600" b="1" dirty="0" smtClean="0">
                  <a:ln/>
                  <a:solidFill>
                    <a:schemeClr val="accent4"/>
                  </a:solidFill>
                  <a:latin typeface="NikoshBAN" panose="02000000000000000000" pitchFamily="2" charset="0"/>
                  <a:cs typeface="NikoshBAN" panose="02000000000000000000" pitchFamily="2" charset="0"/>
                </a:rPr>
                <a:t>আমরা পরাধীন থাকবো না।</a:t>
              </a:r>
              <a:endParaRPr lang="en-US" sz="1600" b="1" dirty="0">
                <a:ln/>
                <a:solidFill>
                  <a:schemeClr val="accent4"/>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7304951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381" y="3670851"/>
            <a:ext cx="10757647" cy="1904581"/>
          </a:xfrm>
          <a:prstGeom prst="rect">
            <a:avLst/>
          </a:prstGeom>
          <a:solidFill>
            <a:schemeClr val="tx2">
              <a:lumMod val="25000"/>
              <a:lumOff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ct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বাড়ীর</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কাজ</a:t>
            </a:r>
            <a:endPar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pPr algn="ct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বঙ্গবন্ধু</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সম্বন্ধে</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দশটি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বাক্য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লিখে</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আসবে</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4" name="Group 3"/>
          <p:cNvGrpSpPr/>
          <p:nvPr/>
        </p:nvGrpSpPr>
        <p:grpSpPr>
          <a:xfrm>
            <a:off x="3562184" y="1881809"/>
            <a:ext cx="5116039" cy="1789042"/>
            <a:chOff x="4065211" y="717508"/>
            <a:chExt cx="4045819" cy="1858052"/>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204" y="717508"/>
              <a:ext cx="1990826" cy="1858052"/>
            </a:xfrm>
            <a:prstGeom prst="rect">
              <a:avLst/>
            </a:prstGeom>
          </p:spPr>
        </p:pic>
        <p:pic>
          <p:nvPicPr>
            <p:cNvPr id="8" name="Picture 7"/>
            <p:cNvPicPr>
              <a:picLocks noChangeAspect="1"/>
            </p:cNvPicPr>
            <p:nvPr/>
          </p:nvPicPr>
          <p:blipFill>
            <a:blip r:embed="rId3"/>
            <a:stretch>
              <a:fillRect/>
            </a:stretch>
          </p:blipFill>
          <p:spPr>
            <a:xfrm>
              <a:off x="4065211" y="717508"/>
              <a:ext cx="2054993" cy="1858052"/>
            </a:xfrm>
            <a:prstGeom prst="rect">
              <a:avLst/>
            </a:prstGeom>
          </p:spPr>
        </p:pic>
      </p:grpSp>
    </p:spTree>
    <p:extLst>
      <p:ext uri="{BB962C8B-B14F-4D97-AF65-F5344CB8AC3E}">
        <p14:creationId xmlns:p14="http://schemas.microsoft.com/office/powerpoint/2010/main" val="2249417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4799367" y="1183341"/>
            <a:ext cx="2727157" cy="802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bodyPr>
          <a:lstStyle/>
          <a:p>
            <a:pPr algn="ctr"/>
            <a:r>
              <a:rPr lang="bn-IN" sz="5400" dirty="0" smtClean="0">
                <a:solidFill>
                  <a:schemeClr val="tx1"/>
                </a:solidFill>
                <a:latin typeface="NikoshBAN" panose="02000000000000000000" pitchFamily="2" charset="0"/>
                <a:cs typeface="NikoshBAN" panose="02000000000000000000" pitchFamily="2" charset="0"/>
              </a:rPr>
              <a:t>পরিচিতি</a:t>
            </a:r>
            <a:endParaRPr lang="en-US" sz="54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174925" y="3055001"/>
            <a:ext cx="4883866" cy="274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B050"/>
                </a:solidFill>
                <a:latin typeface="NikoshBAN" panose="02000000000000000000" pitchFamily="2" charset="0"/>
                <a:cs typeface="NikoshBAN" panose="02000000000000000000" pitchFamily="2" charset="0"/>
              </a:rPr>
              <a:t>মোছাঃ</a:t>
            </a:r>
            <a:r>
              <a:rPr lang="en-US" sz="2400" dirty="0" smtClean="0">
                <a:solidFill>
                  <a:srgbClr val="00B050"/>
                </a:solidFill>
                <a:latin typeface="NikoshBAN" panose="02000000000000000000" pitchFamily="2" charset="0"/>
                <a:cs typeface="NikoshBAN" panose="02000000000000000000" pitchFamily="2" charset="0"/>
              </a:rPr>
              <a:t> </a:t>
            </a:r>
            <a:r>
              <a:rPr lang="en-US" sz="2400" dirty="0" err="1" smtClean="0">
                <a:solidFill>
                  <a:srgbClr val="00B050"/>
                </a:solidFill>
                <a:latin typeface="NikoshBAN" panose="02000000000000000000" pitchFamily="2" charset="0"/>
                <a:cs typeface="NikoshBAN" panose="02000000000000000000" pitchFamily="2" charset="0"/>
              </a:rPr>
              <a:t>মেহেরুন</a:t>
            </a:r>
            <a:r>
              <a:rPr lang="en-US" sz="2400" dirty="0" smtClean="0">
                <a:solidFill>
                  <a:srgbClr val="00B050"/>
                </a:solidFill>
                <a:latin typeface="NikoshBAN" panose="02000000000000000000" pitchFamily="2" charset="0"/>
                <a:cs typeface="NikoshBAN" panose="02000000000000000000" pitchFamily="2" charset="0"/>
              </a:rPr>
              <a:t> </a:t>
            </a:r>
            <a:r>
              <a:rPr lang="en-US" sz="2400" dirty="0" err="1" smtClean="0">
                <a:solidFill>
                  <a:srgbClr val="00B050"/>
                </a:solidFill>
                <a:latin typeface="NikoshBAN" panose="02000000000000000000" pitchFamily="2" charset="0"/>
                <a:cs typeface="NikoshBAN" panose="02000000000000000000" pitchFamily="2" charset="0"/>
              </a:rPr>
              <a:t>নেছা</a:t>
            </a:r>
            <a:endParaRPr lang="en-US" sz="2400" dirty="0" smtClean="0">
              <a:solidFill>
                <a:srgbClr val="00B050"/>
              </a:solidFill>
              <a:latin typeface="NikoshBAN" panose="02000000000000000000" pitchFamily="2" charset="0"/>
              <a:cs typeface="NikoshBAN" panose="02000000000000000000" pitchFamily="2" charset="0"/>
            </a:endParaRPr>
          </a:p>
          <a:p>
            <a:pPr algn="ctr"/>
            <a:r>
              <a:rPr lang="en-US" sz="2400" dirty="0" err="1" smtClean="0">
                <a:solidFill>
                  <a:schemeClr val="tx1"/>
                </a:solidFill>
                <a:latin typeface="NikoshBAN" panose="02000000000000000000" pitchFamily="2" charset="0"/>
                <a:cs typeface="NikoshBAN" panose="02000000000000000000" pitchFamily="2" charset="0"/>
              </a:rPr>
              <a:t>সহকারি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শিক্ষক</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মির্জাপুর</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ইসলামিয়া</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দাখিল</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মাদ্রাসা</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দাপুনিয়া</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পাবনা</a:t>
            </a:r>
            <a:r>
              <a:rPr lang="en-US" sz="2400" dirty="0" smtClean="0">
                <a:solidFill>
                  <a:schemeClr val="tx1"/>
                </a:solidFill>
                <a:latin typeface="NikoshBAN" panose="02000000000000000000" pitchFamily="2" charset="0"/>
                <a:cs typeface="NikoshBAN" panose="02000000000000000000" pitchFamily="2" charset="0"/>
              </a:rPr>
              <a:t>।</a:t>
            </a:r>
          </a:p>
          <a:p>
            <a:pPr algn="ctr"/>
            <a:r>
              <a:rPr lang="en-US" sz="2400" dirty="0" smtClean="0">
                <a:solidFill>
                  <a:schemeClr val="tx1"/>
                </a:solidFill>
                <a:latin typeface="NikoshBAN" panose="02000000000000000000" pitchFamily="2" charset="0"/>
                <a:cs typeface="NikoshBAN" panose="02000000000000000000" pitchFamily="2" charset="0"/>
              </a:rPr>
              <a:t>Email: dewan.mousumi49@gmail.com</a:t>
            </a:r>
            <a:endParaRPr lang="en-US" sz="24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6162945" y="3055001"/>
            <a:ext cx="4883866" cy="274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B050"/>
                </a:solidFill>
                <a:latin typeface="NikoshBAN" panose="02000000000000000000" pitchFamily="2" charset="0"/>
                <a:cs typeface="NikoshBAN" panose="02000000000000000000" pitchFamily="2" charset="0"/>
              </a:rPr>
              <a:t>৮ম </a:t>
            </a:r>
            <a:r>
              <a:rPr lang="en-US" sz="2800" dirty="0" err="1" smtClean="0">
                <a:solidFill>
                  <a:srgbClr val="00B050"/>
                </a:solidFill>
                <a:latin typeface="NikoshBAN" panose="02000000000000000000" pitchFamily="2" charset="0"/>
                <a:cs typeface="NikoshBAN" panose="02000000000000000000" pitchFamily="2" charset="0"/>
              </a:rPr>
              <a:t>শ্রেণি</a:t>
            </a:r>
            <a:endParaRPr lang="en-US" sz="2800" dirty="0" smtClean="0">
              <a:solidFill>
                <a:srgbClr val="00B050"/>
              </a:solidFill>
              <a:latin typeface="NikoshBAN" panose="02000000000000000000" pitchFamily="2" charset="0"/>
              <a:cs typeface="NikoshBAN" panose="02000000000000000000" pitchFamily="2" charset="0"/>
            </a:endParaRPr>
          </a:p>
          <a:p>
            <a:pPr algn="ctr"/>
            <a:r>
              <a:rPr lang="en-US" sz="2400" dirty="0" err="1" smtClean="0">
                <a:solidFill>
                  <a:schemeClr val="tx1"/>
                </a:solidFill>
                <a:latin typeface="NikoshBAN" panose="02000000000000000000" pitchFamily="2" charset="0"/>
                <a:cs typeface="NikoshBAN" panose="02000000000000000000" pitchFamily="2" charset="0"/>
              </a:rPr>
              <a:t>বিষয়</a:t>
            </a:r>
            <a:r>
              <a:rPr lang="en-US" sz="2400" dirty="0">
                <a:solidFill>
                  <a:schemeClr val="tx1"/>
                </a:solidFill>
                <a:latin typeface="NikoshBAN" panose="02000000000000000000" pitchFamily="2" charset="0"/>
                <a:cs typeface="NikoshBAN" panose="02000000000000000000" pitchFamily="2" charset="0"/>
              </a:rPr>
              <a:t>:</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বাংলা</a:t>
            </a:r>
            <a:endParaRPr lang="en-US" sz="2400" dirty="0" smtClean="0">
              <a:solidFill>
                <a:schemeClr val="tx1"/>
              </a:solidFill>
              <a:latin typeface="NikoshBAN" panose="02000000000000000000" pitchFamily="2" charset="0"/>
              <a:cs typeface="NikoshBAN" panose="02000000000000000000" pitchFamily="2" charset="0"/>
            </a:endParaRPr>
          </a:p>
          <a:p>
            <a:pPr algn="ctr"/>
            <a:r>
              <a:rPr lang="en-US" sz="2400" dirty="0" err="1" smtClean="0">
                <a:solidFill>
                  <a:schemeClr val="tx1"/>
                </a:solidFill>
                <a:latin typeface="NikoshBAN" panose="02000000000000000000" pitchFamily="2" charset="0"/>
                <a:cs typeface="NikoshBAN" panose="02000000000000000000" pitchFamily="2" charset="0"/>
              </a:rPr>
              <a:t>সময়</a:t>
            </a:r>
            <a:r>
              <a:rPr lang="en-US" sz="2400" dirty="0" smtClean="0">
                <a:solidFill>
                  <a:schemeClr val="tx1"/>
                </a:solidFill>
                <a:latin typeface="NikoshBAN" panose="02000000000000000000" pitchFamily="2" charset="0"/>
                <a:cs typeface="NikoshBAN" panose="02000000000000000000" pitchFamily="2" charset="0"/>
              </a:rPr>
              <a:t>: ৫০ </a:t>
            </a:r>
            <a:r>
              <a:rPr lang="en-US" sz="2400" dirty="0" err="1" smtClean="0">
                <a:solidFill>
                  <a:schemeClr val="tx1"/>
                </a:solidFill>
                <a:latin typeface="NikoshBAN" panose="02000000000000000000" pitchFamily="2" charset="0"/>
                <a:cs typeface="NikoshBAN" panose="02000000000000000000" pitchFamily="2" charset="0"/>
              </a:rPr>
              <a:t>মিনিট</a:t>
            </a:r>
            <a:endParaRPr lang="en-US" sz="2400" dirty="0" smtClean="0">
              <a:solidFill>
                <a:schemeClr val="tx1"/>
              </a:solidFill>
              <a:latin typeface="NikoshBAN" panose="02000000000000000000" pitchFamily="2" charset="0"/>
              <a:cs typeface="NikoshBAN" panose="02000000000000000000" pitchFamily="2" charset="0"/>
            </a:endParaRPr>
          </a:p>
          <a:p>
            <a:pPr algn="ctr"/>
            <a:r>
              <a:rPr lang="en-US" sz="2400" dirty="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তারিখ</a:t>
            </a:r>
            <a:r>
              <a:rPr lang="en-US" sz="2400" dirty="0" smtClean="0">
                <a:solidFill>
                  <a:schemeClr val="tx1"/>
                </a:solidFill>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২৭</a:t>
            </a:r>
            <a:r>
              <a:rPr lang="en-US" sz="2400" dirty="0" smtClean="0">
                <a:solidFill>
                  <a:schemeClr val="tx1"/>
                </a:solidFill>
                <a:latin typeface="NikoshBAN" panose="02000000000000000000" pitchFamily="2" charset="0"/>
                <a:cs typeface="NikoshBAN" panose="02000000000000000000" pitchFamily="2" charset="0"/>
              </a:rPr>
              <a:t>-০</a:t>
            </a:r>
            <a:r>
              <a:rPr lang="bn-IN" sz="2400" dirty="0" smtClean="0">
                <a:solidFill>
                  <a:schemeClr val="tx1"/>
                </a:solidFill>
                <a:latin typeface="NikoshBAN" panose="02000000000000000000" pitchFamily="2" charset="0"/>
                <a:cs typeface="NikoshBAN" panose="02000000000000000000" pitchFamily="2" charset="0"/>
              </a:rPr>
              <a:t>৬</a:t>
            </a:r>
            <a:r>
              <a:rPr lang="en-US" sz="2400" dirty="0" smtClean="0">
                <a:solidFill>
                  <a:schemeClr val="tx1"/>
                </a:solidFill>
                <a:latin typeface="NikoshBAN" panose="02000000000000000000" pitchFamily="2" charset="0"/>
                <a:cs typeface="NikoshBAN" panose="02000000000000000000" pitchFamily="2" charset="0"/>
              </a:rPr>
              <a:t>-১৮</a:t>
            </a:r>
            <a:r>
              <a:rPr lang="bn-IN" sz="2400" dirty="0" smtClean="0">
                <a:solidFill>
                  <a:schemeClr val="tx1"/>
                </a:solidFill>
                <a:latin typeface="NikoshBAN" panose="02000000000000000000" pitchFamily="2" charset="0"/>
                <a:cs typeface="NikoshBAN" panose="02000000000000000000" pitchFamily="2" charset="0"/>
              </a:rPr>
              <a:t>৯</a:t>
            </a:r>
            <a:endParaRPr lang="en-US" sz="24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stretch>
            <a:fillRect/>
          </a:stretch>
        </p:blipFill>
        <p:spPr>
          <a:xfrm>
            <a:off x="7919018" y="1360166"/>
            <a:ext cx="1371719" cy="169483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998" y="1360165"/>
            <a:ext cx="1371719" cy="1694835"/>
          </a:xfrm>
          <a:prstGeom prst="rect">
            <a:avLst/>
          </a:prstGeom>
        </p:spPr>
      </p:pic>
    </p:spTree>
    <p:extLst>
      <p:ext uri="{BB962C8B-B14F-4D97-AF65-F5344CB8AC3E}">
        <p14:creationId xmlns:p14="http://schemas.microsoft.com/office/powerpoint/2010/main" val="3103590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58957" y="690929"/>
            <a:ext cx="9581321" cy="4636445"/>
            <a:chOff x="1258957" y="690929"/>
            <a:chExt cx="9581321" cy="4636445"/>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1096" y="2513236"/>
              <a:ext cx="5040465" cy="2814138"/>
            </a:xfrm>
            <a:prstGeom prst="rect">
              <a:avLst/>
            </a:prstGeom>
          </p:spPr>
        </p:pic>
        <p:sp>
          <p:nvSpPr>
            <p:cNvPr id="5" name="TextBox 4"/>
            <p:cNvSpPr txBox="1"/>
            <p:nvPr/>
          </p:nvSpPr>
          <p:spPr>
            <a:xfrm>
              <a:off x="4607677" y="690929"/>
              <a:ext cx="3408564" cy="1569660"/>
            </a:xfrm>
            <a:prstGeom prst="rect">
              <a:avLst/>
            </a:prstGeom>
            <a:noFill/>
          </p:spPr>
          <p:txBody>
            <a:bodyPr wrap="square" rtlCol="0">
              <a:prstTxWarp prst="textWave2">
                <a:avLst/>
              </a:prstTxWarp>
              <a:spAutoFit/>
            </a:bodyPr>
            <a:lstStyle/>
            <a:p>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a:t>
              </a:r>
              <a:r>
                <a:rPr lang="bn-IN"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কল</a:t>
              </a:r>
              <a:r>
                <a:rPr lang="en-US" sz="96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a:t>
              </a:r>
              <a:endPar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stretch>
              <a:fillRect/>
            </a:stretch>
          </p:blipFill>
          <p:spPr>
            <a:xfrm>
              <a:off x="1258957" y="817084"/>
              <a:ext cx="2239069" cy="1603387"/>
            </a:xfrm>
            <a:prstGeom prst="rect">
              <a:avLst/>
            </a:prstGeom>
          </p:spPr>
        </p:pic>
        <p:pic>
          <p:nvPicPr>
            <p:cNvPr id="4" name="Picture 3"/>
            <p:cNvPicPr>
              <a:picLocks noChangeAspect="1"/>
            </p:cNvPicPr>
            <p:nvPr/>
          </p:nvPicPr>
          <p:blipFill>
            <a:blip r:embed="rId4"/>
            <a:stretch>
              <a:fillRect/>
            </a:stretch>
          </p:blipFill>
          <p:spPr>
            <a:xfrm>
              <a:off x="8671561" y="817084"/>
              <a:ext cx="2168717" cy="1603386"/>
            </a:xfrm>
            <a:prstGeom prst="rect">
              <a:avLst/>
            </a:prstGeom>
          </p:spPr>
        </p:pic>
      </p:grpSp>
    </p:spTree>
    <p:extLst>
      <p:ext uri="{BB962C8B-B14F-4D97-AF65-F5344CB8AC3E}">
        <p14:creationId xmlns:p14="http://schemas.microsoft.com/office/powerpoint/2010/main" val="25801921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6104" y="1189125"/>
            <a:ext cx="10959548" cy="3880432"/>
            <a:chOff x="636104" y="804812"/>
            <a:chExt cx="10959548" cy="3880432"/>
          </a:xfrm>
        </p:grpSpPr>
        <p:sp>
          <p:nvSpPr>
            <p:cNvPr id="2" name="Rectangle 1"/>
            <p:cNvSpPr/>
            <p:nvPr/>
          </p:nvSpPr>
          <p:spPr>
            <a:xfrm>
              <a:off x="4594535" y="804812"/>
              <a:ext cx="3555552" cy="882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Down">
                <a:avLst/>
              </a:prstTxWarp>
            </a:bodyPr>
            <a:lstStyle/>
            <a:p>
              <a:pPr algn="ct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 বলি...</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636104" y="2249785"/>
              <a:ext cx="10959548" cy="243545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NikoshBAN" panose="02000000000000000000" pitchFamily="2" charset="0"/>
                  <a:cs typeface="NikoshBAN" panose="02000000000000000000" pitchFamily="2" charset="0"/>
                  <a:hlinkClick r:id="rId2"/>
                </a:rPr>
                <a:t>https://www.youtube.com/watch?v=ryK7yaNZNX8</a:t>
              </a:r>
              <a:endParaRPr lang="en-US" sz="2400" dirty="0">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03550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1200" y="2326341"/>
            <a:ext cx="10784113" cy="325310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effectLst>
                  <a:glow rad="63500">
                    <a:schemeClr val="accent6">
                      <a:satMod val="175000"/>
                      <a:alpha val="40000"/>
                    </a:schemeClr>
                  </a:glow>
                </a:effectLst>
                <a:latin typeface="NikoshBAN" panose="02000000000000000000" pitchFamily="2" charset="0"/>
                <a:cs typeface="NikoshBAN" panose="02000000000000000000" pitchFamily="2" charset="0"/>
              </a:rPr>
              <a:t>আজকের পাঠ-</a:t>
            </a:r>
          </a:p>
          <a:p>
            <a:pPr algn="ctr"/>
            <a:endParaRPr lang="bn-IN" dirty="0">
              <a:latin typeface="NikoshBAN" panose="02000000000000000000" pitchFamily="2" charset="0"/>
              <a:cs typeface="NikoshBAN" panose="02000000000000000000" pitchFamily="2" charset="0"/>
            </a:endParaRPr>
          </a:p>
          <a:p>
            <a:pPr algn="ctr"/>
            <a:endParaRPr lang="bn-IN" dirty="0" smtClean="0"/>
          </a:p>
          <a:p>
            <a:pPr algn="ctr"/>
            <a:r>
              <a:rPr lang="bn-IN" sz="3200" u="sng" dirty="0" smtClean="0">
                <a:solidFill>
                  <a:schemeClr val="tx1"/>
                </a:solidFill>
                <a:latin typeface="NikoshBAN" panose="02000000000000000000" pitchFamily="2" charset="0"/>
                <a:cs typeface="NikoshBAN" panose="02000000000000000000" pitchFamily="2" charset="0"/>
              </a:rPr>
              <a:t>এবারের সংগ্রাম স্বাধীনতার সংগ্রাম</a:t>
            </a:r>
          </a:p>
        </p:txBody>
      </p:sp>
      <p:sp>
        <p:nvSpPr>
          <p:cNvPr id="4" name="TextBox 3"/>
          <p:cNvSpPr txBox="1"/>
          <p:nvPr/>
        </p:nvSpPr>
        <p:spPr>
          <a:xfrm>
            <a:off x="5117949" y="4823146"/>
            <a:ext cx="2366683"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শেখ মুজিবুর রহমান</a:t>
            </a:r>
            <a:endParaRPr lang="en-US" sz="2800" dirty="0">
              <a:latin typeface="NikoshBAN" panose="02000000000000000000" pitchFamily="2" charset="0"/>
              <a:cs typeface="NikoshBAN" panose="02000000000000000000" pitchFamily="2" charset="0"/>
            </a:endParaRPr>
          </a:p>
        </p:txBody>
      </p:sp>
      <p:grpSp>
        <p:nvGrpSpPr>
          <p:cNvPr id="6" name="Group 5"/>
          <p:cNvGrpSpPr/>
          <p:nvPr/>
        </p:nvGrpSpPr>
        <p:grpSpPr>
          <a:xfrm>
            <a:off x="3530521" y="759533"/>
            <a:ext cx="5145470" cy="1566808"/>
            <a:chOff x="3530521" y="759533"/>
            <a:chExt cx="5145470" cy="1566808"/>
          </a:xfrm>
        </p:grpSpPr>
        <p:pic>
          <p:nvPicPr>
            <p:cNvPr id="2" name="Picture 1"/>
            <p:cNvPicPr>
              <a:picLocks noChangeAspect="1"/>
            </p:cNvPicPr>
            <p:nvPr/>
          </p:nvPicPr>
          <p:blipFill>
            <a:blip r:embed="rId2"/>
            <a:stretch>
              <a:fillRect/>
            </a:stretch>
          </p:blipFill>
          <p:spPr>
            <a:xfrm>
              <a:off x="6103256" y="759533"/>
              <a:ext cx="2572735" cy="1566808"/>
            </a:xfrm>
            <a:prstGeom prst="rect">
              <a:avLst/>
            </a:prstGeom>
          </p:spPr>
        </p:pic>
        <p:pic>
          <p:nvPicPr>
            <p:cNvPr id="5" name="Picture 4"/>
            <p:cNvPicPr>
              <a:picLocks noChangeAspect="1"/>
            </p:cNvPicPr>
            <p:nvPr/>
          </p:nvPicPr>
          <p:blipFill>
            <a:blip r:embed="rId3"/>
            <a:stretch>
              <a:fillRect/>
            </a:stretch>
          </p:blipFill>
          <p:spPr>
            <a:xfrm>
              <a:off x="3530521" y="774646"/>
              <a:ext cx="2572735" cy="1551695"/>
            </a:xfrm>
            <a:prstGeom prst="rect">
              <a:avLst/>
            </a:prstGeom>
          </p:spPr>
        </p:pic>
      </p:grpSp>
    </p:spTree>
    <p:extLst>
      <p:ext uri="{BB962C8B-B14F-4D97-AF65-F5344CB8AC3E}">
        <p14:creationId xmlns:p14="http://schemas.microsoft.com/office/powerpoint/2010/main" val="42911502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760" y="878542"/>
            <a:ext cx="10698480" cy="513037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Down">
              <a:avLst/>
            </a:prstTxWarp>
          </a:bodyPr>
          <a:lstStyle/>
          <a:p>
            <a:pPr algn="just"/>
            <a:r>
              <a:rPr lang="bn-IN" sz="2000" dirty="0" smtClean="0">
                <a:solidFill>
                  <a:schemeClr val="tx1"/>
                </a:solidFill>
                <a:latin typeface="NikoshBAN" panose="02000000000000000000" pitchFamily="2" charset="0"/>
                <a:cs typeface="NikoshBAN" panose="02000000000000000000" pitchFamily="2" charset="0"/>
              </a:rPr>
              <a:t>                                      </a:t>
            </a:r>
            <a:r>
              <a:rPr lang="bn-IN" sz="2000" dirty="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              </a:t>
            </a:r>
          </a:p>
          <a:p>
            <a:pPr algn="just"/>
            <a:r>
              <a:rPr lang="bn-IN" sz="2000" dirty="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                         </a:t>
            </a:r>
            <a:r>
              <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পাঠ শেষে শিক্ষার্থীরা...</a:t>
            </a:r>
          </a:p>
          <a:p>
            <a:pPr algn="just"/>
            <a:endParaRPr lang="bn-IN" sz="3600" dirty="0" smtClean="0">
              <a:solidFill>
                <a:schemeClr val="tx1"/>
              </a:solidFill>
              <a:latin typeface="NikoshBAN" panose="02000000000000000000" pitchFamily="2" charset="0"/>
              <a:cs typeface="NikoshBAN" panose="02000000000000000000" pitchFamily="2" charset="0"/>
            </a:endParaRPr>
          </a:p>
          <a:p>
            <a:r>
              <a:rPr lang="bn-IN" sz="2400" dirty="0" smtClean="0">
                <a:solidFill>
                  <a:schemeClr val="tx1"/>
                </a:solidFill>
                <a:latin typeface="NikoshBAN" panose="02000000000000000000" pitchFamily="2" charset="0"/>
                <a:cs typeface="NikoshBAN" panose="02000000000000000000" pitchFamily="2" charset="0"/>
              </a:rPr>
              <a:t>                   *বাংলাদেশের স্বাধীনতার মহানায়কের নাম এবং তাঁর সংক্ষিপ্ত জীবন পরিচিতি বলতে পারবে।</a:t>
            </a:r>
          </a:p>
          <a:p>
            <a:r>
              <a:rPr lang="bn-IN" sz="2400" dirty="0" smtClean="0">
                <a:solidFill>
                  <a:schemeClr val="tx1"/>
                </a:solidFill>
                <a:latin typeface="NikoshBAN" panose="02000000000000000000" pitchFamily="2" charset="0"/>
                <a:cs typeface="NikoshBAN" panose="02000000000000000000" pitchFamily="2" charset="0"/>
              </a:rPr>
              <a:t>                   *নূতন নূতন শব্দের অর্থসহ বাক্য তৈরি করতে পারবে। </a:t>
            </a:r>
          </a:p>
          <a:p>
            <a:r>
              <a:rPr lang="bn-IN" sz="2400" dirty="0" smtClean="0">
                <a:solidFill>
                  <a:schemeClr val="tx1"/>
                </a:solidFill>
                <a:latin typeface="NikoshBAN" panose="02000000000000000000" pitchFamily="2" charset="0"/>
                <a:cs typeface="NikoshBAN" panose="02000000000000000000" pitchFamily="2" charset="0"/>
              </a:rPr>
              <a:t>                   *১৯৭১ সালের ৭ই মার্চের ভাষণের গুরুত্ব ব্যাখ্যা করতে পারবে।</a:t>
            </a:r>
          </a:p>
          <a:p>
            <a:r>
              <a:rPr lang="bn-IN" sz="2400" dirty="0" smtClean="0">
                <a:solidFill>
                  <a:schemeClr val="tx1"/>
                </a:solidFill>
                <a:latin typeface="NikoshBAN" panose="02000000000000000000" pitchFamily="2" charset="0"/>
                <a:cs typeface="NikoshBAN" panose="02000000000000000000" pitchFamily="2" charset="0"/>
              </a:rPr>
              <a:t>        </a:t>
            </a:r>
            <a:r>
              <a:rPr lang="en-US" sz="2400" dirty="0" smtClean="0">
                <a:solidFill>
                  <a:schemeClr val="tx1"/>
                </a:solidFill>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          *বাংলাদেশের স্বাধীনতার জন্য মানুষকে ঐক্যবদ্ধ করতে</a:t>
            </a:r>
            <a:r>
              <a:rPr lang="en-US" sz="2400" dirty="0" smtClean="0">
                <a:solidFill>
                  <a:schemeClr val="tx1"/>
                </a:solidFill>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তাঁর অবদান বিশ্লেষণ করতে পারবে।</a:t>
            </a:r>
            <a:endParaRPr lang="en-US" sz="2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82818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5131" y="1895061"/>
            <a:ext cx="10667999" cy="3291671"/>
          </a:xfrm>
          <a:prstGeom prst="rect">
            <a:avLst/>
          </a:prstGeom>
          <a:solidFill>
            <a:schemeClr val="accent6">
              <a:lumMod val="40000"/>
              <a:lumOff val="60000"/>
            </a:schemeClr>
          </a:solidFill>
        </p:spPr>
        <p:txBody>
          <a:bodyPr>
            <a:prstTxWarp prst="textPlain">
              <a:avLst/>
            </a:prstTxWarp>
            <a:spAutoFit/>
          </a:bodyPr>
          <a:lstStyle/>
          <a:p>
            <a:r>
              <a:rPr lang="en-US" sz="2000" dirty="0" smtClean="0">
                <a:latin typeface="NikoshBAN" panose="02000000000000000000" pitchFamily="2" charset="0"/>
                <a:cs typeface="NikoshBAN" panose="02000000000000000000" pitchFamily="2"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উৎস</a:t>
            </a:r>
            <a:endPar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r>
              <a:rPr lang="bn-IN" sz="2000" dirty="0" smtClean="0">
                <a:latin typeface="NikoshBAN" panose="02000000000000000000" pitchFamily="2" charset="0"/>
                <a:cs typeface="NikoshBAN" panose="02000000000000000000" pitchFamily="2" charset="0"/>
              </a:rPr>
              <a:t>বাংলায় </a:t>
            </a:r>
            <a:r>
              <a:rPr lang="bn-IN" sz="2000" dirty="0">
                <a:latin typeface="NikoshBAN" panose="02000000000000000000" pitchFamily="2" charset="0"/>
                <a:cs typeface="NikoshBAN" panose="02000000000000000000" pitchFamily="2" charset="0"/>
              </a:rPr>
              <a:t>সর্বাত্মক অসহযোগ আন্দোলনের </a:t>
            </a:r>
            <a:r>
              <a:rPr lang="bn-IN" sz="2000" dirty="0" smtClean="0">
                <a:latin typeface="NikoshBAN" panose="02000000000000000000" pitchFamily="2" charset="0"/>
                <a:cs typeface="NikoshBAN" panose="02000000000000000000" pitchFamily="2" charset="0"/>
              </a:rPr>
              <a:t>ধারাবাহিকতায় ১৯৭১ সালের ৭ মার্চে </a:t>
            </a:r>
            <a:r>
              <a:rPr lang="bn-IN" sz="2000" dirty="0">
                <a:latin typeface="NikoshBAN" panose="02000000000000000000" pitchFamily="2" charset="0"/>
                <a:cs typeface="NikoshBAN" panose="02000000000000000000" pitchFamily="2" charset="0"/>
              </a:rPr>
              <a:t>ঢাকার রেসকোর্স ময়দানে প্রায়  দশ লক্ষ লোকের উপস্থিতিতে ১৮ মিনিটের একটি ঐতিহাসিক </a:t>
            </a:r>
            <a:r>
              <a:rPr lang="bn-IN" sz="2000" dirty="0" smtClean="0">
                <a:latin typeface="NikoshBAN" panose="02000000000000000000" pitchFamily="2" charset="0"/>
                <a:cs typeface="NikoshBAN" panose="02000000000000000000" pitchFamily="2" charset="0"/>
              </a:rPr>
              <a:t>ভাষণ </a:t>
            </a:r>
            <a:r>
              <a:rPr lang="bn-IN" sz="2000" dirty="0">
                <a:latin typeface="NikoshBAN" panose="02000000000000000000" pitchFamily="2" charset="0"/>
                <a:cs typeface="NikoshBAN" panose="02000000000000000000" pitchFamily="2" charset="0"/>
              </a:rPr>
              <a:t>দেন </a:t>
            </a:r>
            <a:r>
              <a:rPr lang="bn-IN" sz="2000" dirty="0" smtClean="0">
                <a:latin typeface="NikoshBAN" panose="02000000000000000000" pitchFamily="2" charset="0"/>
                <a:cs typeface="NikoshBAN" panose="02000000000000000000" pitchFamily="2" charset="0"/>
              </a:rPr>
              <a:t>বঙ্গবন্ধু শেখ মুজিবুর রহমান। </a:t>
            </a:r>
            <a:r>
              <a:rPr lang="bn-IN" sz="2000" dirty="0">
                <a:latin typeface="NikoshBAN" panose="02000000000000000000" pitchFamily="2" charset="0"/>
                <a:cs typeface="NikoshBAN" panose="02000000000000000000" pitchFamily="2" charset="0"/>
              </a:rPr>
              <a:t>এই </a:t>
            </a:r>
            <a:r>
              <a:rPr lang="bn-IN" sz="2000" dirty="0" smtClean="0">
                <a:latin typeface="NikoshBAN" panose="02000000000000000000" pitchFamily="2" charset="0"/>
                <a:cs typeface="NikoshBAN" panose="02000000000000000000" pitchFamily="2" charset="0"/>
              </a:rPr>
              <a:t>ভাষণই  অনুলিখিত </a:t>
            </a:r>
            <a:r>
              <a:rPr lang="bn-IN" sz="2000" dirty="0">
                <a:latin typeface="NikoshBAN" panose="02000000000000000000" pitchFamily="2" charset="0"/>
                <a:cs typeface="NikoshBAN" panose="02000000000000000000" pitchFamily="2" charset="0"/>
              </a:rPr>
              <a:t>হয়ে অষ্টম শ্রেণির বাংলা </a:t>
            </a:r>
            <a:r>
              <a:rPr lang="bn-IN" sz="2000" dirty="0" smtClean="0">
                <a:latin typeface="NikoshBAN" panose="02000000000000000000" pitchFamily="2" charset="0"/>
                <a:cs typeface="NikoshBAN" panose="02000000000000000000" pitchFamily="2" charset="0"/>
              </a:rPr>
              <a:t>বইয়ের </a:t>
            </a:r>
            <a:r>
              <a:rPr lang="bn-IN" sz="2000" dirty="0">
                <a:latin typeface="NikoshBAN" panose="02000000000000000000" pitchFamily="2" charset="0"/>
                <a:cs typeface="NikoshBAN" panose="02000000000000000000" pitchFamily="2" charset="0"/>
              </a:rPr>
              <a:t>অন্তর্ভুক্ত করা হয়েছে । </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38047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61565976"/>
              </p:ext>
            </p:extLst>
          </p:nvPr>
        </p:nvGraphicFramePr>
        <p:xfrm>
          <a:off x="689431" y="624114"/>
          <a:ext cx="10900228" cy="5268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775202" y="5805713"/>
            <a:ext cx="2757714" cy="461665"/>
          </a:xfrm>
          <a:prstGeom prst="rect">
            <a:avLst/>
          </a:prstGeom>
          <a:noFill/>
        </p:spPr>
        <p:txBody>
          <a:bodyPr wrap="square" rtlCol="0">
            <a:prstTxWarp prst="textWave1">
              <a:avLst/>
            </a:prstTxWarp>
            <a:spAutoFit/>
          </a:bodyPr>
          <a:lstStyle/>
          <a:p>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বঙ্গবন্ধু</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মুজিবুর</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রহমান</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04203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graphicEl>
                                              <a:dgm id="{0DF76AAF-E9BB-4536-ACA1-9829D20570ED}"/>
                                            </p:graphicEl>
                                          </p:spTgt>
                                        </p:tgtEl>
                                        <p:attrNameLst>
                                          <p:attrName>style.visibility</p:attrName>
                                        </p:attrNameLst>
                                      </p:cBhvr>
                                      <p:to>
                                        <p:strVal val="visible"/>
                                      </p:to>
                                    </p:set>
                                    <p:animEffect transition="in" filter="circle(in)">
                                      <p:cBhvr>
                                        <p:cTn id="7" dur="2000"/>
                                        <p:tgtEl>
                                          <p:spTgt spid="2">
                                            <p:graphicEl>
                                              <a:dgm id="{0DF76AAF-E9BB-4536-ACA1-9829D20570E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graphicEl>
                                              <a:dgm id="{9373193E-2FF0-4905-BB05-2935A2C8BFA3}"/>
                                            </p:graphicEl>
                                          </p:spTgt>
                                        </p:tgtEl>
                                        <p:attrNameLst>
                                          <p:attrName>style.visibility</p:attrName>
                                        </p:attrNameLst>
                                      </p:cBhvr>
                                      <p:to>
                                        <p:strVal val="visible"/>
                                      </p:to>
                                    </p:set>
                                    <p:animEffect transition="in" filter="circle(in)">
                                      <p:cBhvr>
                                        <p:cTn id="12" dur="2000"/>
                                        <p:tgtEl>
                                          <p:spTgt spid="2">
                                            <p:graphicEl>
                                              <a:dgm id="{9373193E-2FF0-4905-BB05-2935A2C8BFA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graphicEl>
                                              <a:dgm id="{4AA0972C-4DB4-4834-ABC4-4BF1CEE66620}"/>
                                            </p:graphicEl>
                                          </p:spTgt>
                                        </p:tgtEl>
                                        <p:attrNameLst>
                                          <p:attrName>style.visibility</p:attrName>
                                        </p:attrNameLst>
                                      </p:cBhvr>
                                      <p:to>
                                        <p:strVal val="visible"/>
                                      </p:to>
                                    </p:set>
                                    <p:animEffect transition="in" filter="circle(in)">
                                      <p:cBhvr>
                                        <p:cTn id="17" dur="2000"/>
                                        <p:tgtEl>
                                          <p:spTgt spid="2">
                                            <p:graphicEl>
                                              <a:dgm id="{4AA0972C-4DB4-4834-ABC4-4BF1CEE6662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graphicEl>
                                              <a:dgm id="{EAA01278-FBC6-41E9-9862-F5E833678D75}"/>
                                            </p:graphicEl>
                                          </p:spTgt>
                                        </p:tgtEl>
                                        <p:attrNameLst>
                                          <p:attrName>style.visibility</p:attrName>
                                        </p:attrNameLst>
                                      </p:cBhvr>
                                      <p:to>
                                        <p:strVal val="visible"/>
                                      </p:to>
                                    </p:set>
                                    <p:animEffect transition="in" filter="circle(in)">
                                      <p:cBhvr>
                                        <p:cTn id="22" dur="2000"/>
                                        <p:tgtEl>
                                          <p:spTgt spid="2">
                                            <p:graphicEl>
                                              <a:dgm id="{EAA01278-FBC6-41E9-9862-F5E833678D7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graphicEl>
                                              <a:dgm id="{CDD12D52-DBE2-4D55-8CF1-33480E60645D}"/>
                                            </p:graphicEl>
                                          </p:spTgt>
                                        </p:tgtEl>
                                        <p:attrNameLst>
                                          <p:attrName>style.visibility</p:attrName>
                                        </p:attrNameLst>
                                      </p:cBhvr>
                                      <p:to>
                                        <p:strVal val="visible"/>
                                      </p:to>
                                    </p:set>
                                    <p:animEffect transition="in" filter="circle(in)">
                                      <p:cBhvr>
                                        <p:cTn id="27" dur="2000"/>
                                        <p:tgtEl>
                                          <p:spTgt spid="2">
                                            <p:graphicEl>
                                              <a:dgm id="{CDD12D52-DBE2-4D55-8CF1-33480E60645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graphicEl>
                                              <a:dgm id="{2F10505F-5912-496B-8FDB-B89D8498449F}"/>
                                            </p:graphicEl>
                                          </p:spTgt>
                                        </p:tgtEl>
                                        <p:attrNameLst>
                                          <p:attrName>style.visibility</p:attrName>
                                        </p:attrNameLst>
                                      </p:cBhvr>
                                      <p:to>
                                        <p:strVal val="visible"/>
                                      </p:to>
                                    </p:set>
                                    <p:animEffect transition="in" filter="circle(in)">
                                      <p:cBhvr>
                                        <p:cTn id="32" dur="2000"/>
                                        <p:tgtEl>
                                          <p:spTgt spid="2">
                                            <p:graphicEl>
                                              <a:dgm id="{2F10505F-5912-496B-8FDB-B89D8498449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graphicEl>
                                              <a:dgm id="{D24A1645-E52E-4F3A-9B8B-7E5CB2EBBE2C}"/>
                                            </p:graphicEl>
                                          </p:spTgt>
                                        </p:tgtEl>
                                        <p:attrNameLst>
                                          <p:attrName>style.visibility</p:attrName>
                                        </p:attrNameLst>
                                      </p:cBhvr>
                                      <p:to>
                                        <p:strVal val="visible"/>
                                      </p:to>
                                    </p:set>
                                    <p:animEffect transition="in" filter="circle(in)">
                                      <p:cBhvr>
                                        <p:cTn id="37" dur="2000"/>
                                        <p:tgtEl>
                                          <p:spTgt spid="2">
                                            <p:graphicEl>
                                              <a:dgm id="{D24A1645-E52E-4F3A-9B8B-7E5CB2EBBE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374" y="2575560"/>
            <a:ext cx="10734261" cy="29260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algn="ctr"/>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 কাজ</a:t>
            </a:r>
          </a:p>
          <a:p>
            <a:pPr algn="ctr"/>
            <a:endParaRPr lang="bn-IN" sz="3600" dirty="0">
              <a:solidFill>
                <a:schemeClr val="tx1"/>
              </a:solidFill>
              <a:latin typeface="NikoshBAN" panose="02000000000000000000" pitchFamily="2" charset="0"/>
              <a:cs typeface="NikoshBAN" panose="02000000000000000000" pitchFamily="2" charset="0"/>
            </a:endParaRPr>
          </a:p>
          <a:p>
            <a:pPr algn="ctr"/>
            <a:r>
              <a:rPr lang="bn-IN"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১। </a:t>
            </a:r>
            <a:r>
              <a:rPr lang="bn-IN" sz="2800" dirty="0" smtClean="0">
                <a:solidFill>
                  <a:schemeClr val="tx1"/>
                </a:solidFill>
                <a:latin typeface="NikoshBAN" panose="02000000000000000000" pitchFamily="2" charset="0"/>
                <a:cs typeface="NikoshBAN" panose="02000000000000000000" pitchFamily="2" charset="0"/>
              </a:rPr>
              <a:t>বাংলাদেশের স্বাধীনতার মহানায়কের নাম কি?</a:t>
            </a:r>
          </a:p>
          <a:p>
            <a:pPr algn="ctr"/>
            <a:r>
              <a:rPr lang="en-US" sz="2800" dirty="0" smtClean="0">
                <a:solidFill>
                  <a:schemeClr val="tx1"/>
                </a:solidFill>
                <a:latin typeface="NikoshBAN" panose="02000000000000000000" pitchFamily="2" charset="0"/>
                <a:cs typeface="NikoshBAN" panose="02000000000000000000" pitchFamily="2" charset="0"/>
              </a:rPr>
              <a:t>২। </a:t>
            </a:r>
            <a:r>
              <a:rPr lang="bn-IN" sz="2800" dirty="0" smtClean="0">
                <a:solidFill>
                  <a:schemeClr val="tx1"/>
                </a:solidFill>
                <a:latin typeface="NikoshBAN" panose="02000000000000000000" pitchFamily="2" charset="0"/>
                <a:cs typeface="NikoshBAN" panose="02000000000000000000" pitchFamily="2" charset="0"/>
              </a:rPr>
              <a:t>শেখ মুজিবুর রহমান কোথায় জন্মগ্রহন করেন?</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5" name="Group 4"/>
          <p:cNvGrpSpPr/>
          <p:nvPr/>
        </p:nvGrpSpPr>
        <p:grpSpPr>
          <a:xfrm>
            <a:off x="3851744" y="975360"/>
            <a:ext cx="4541520" cy="1600200"/>
            <a:chOff x="3851744" y="975360"/>
            <a:chExt cx="4541520" cy="1600200"/>
          </a:xfrm>
        </p:grpSpPr>
        <p:pic>
          <p:nvPicPr>
            <p:cNvPr id="3" name="Picture 2"/>
            <p:cNvPicPr>
              <a:picLocks noChangeAspect="1"/>
            </p:cNvPicPr>
            <p:nvPr/>
          </p:nvPicPr>
          <p:blipFill>
            <a:blip r:embed="rId2"/>
            <a:stretch>
              <a:fillRect/>
            </a:stretch>
          </p:blipFill>
          <p:spPr>
            <a:xfrm>
              <a:off x="6122504" y="975360"/>
              <a:ext cx="2270760" cy="1600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744" y="975360"/>
              <a:ext cx="2270760" cy="1600200"/>
            </a:xfrm>
            <a:prstGeom prst="rect">
              <a:avLst/>
            </a:prstGeom>
          </p:spPr>
        </p:pic>
      </p:grpSp>
    </p:spTree>
    <p:extLst>
      <p:ext uri="{BB962C8B-B14F-4D97-AF65-F5344CB8AC3E}">
        <p14:creationId xmlns:p14="http://schemas.microsoft.com/office/powerpoint/2010/main" val="937756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442054" y="1533669"/>
            <a:ext cx="2556172" cy="3846714"/>
            <a:chOff x="6904383" y="1590260"/>
            <a:chExt cx="3278255" cy="4412975"/>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383" y="1590260"/>
              <a:ext cx="3278255" cy="2358887"/>
            </a:xfrm>
            <a:prstGeom prst="rect">
              <a:avLst/>
            </a:prstGeom>
            <a:ln w="76200">
              <a:solidFill>
                <a:srgbClr val="C00000"/>
              </a:solidFill>
            </a:ln>
          </p:spPr>
        </p:pic>
        <p:sp>
          <p:nvSpPr>
            <p:cNvPr id="11" name="Up Arrow 10"/>
            <p:cNvSpPr/>
            <p:nvPr/>
          </p:nvSpPr>
          <p:spPr>
            <a:xfrm>
              <a:off x="7500731" y="4345570"/>
              <a:ext cx="2067340" cy="1657665"/>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urveUp">
                <a:avLst/>
              </a:prstTxWarp>
            </a:bodyPr>
            <a:lstStyle/>
            <a:p>
              <a:pPr algn="ctr"/>
              <a:r>
                <a:rPr lang="en-US" b="1" dirty="0" err="1" smtClean="0">
                  <a:ln w="12700">
                    <a:solidFill>
                      <a:schemeClr val="accent1"/>
                    </a:solidFill>
                    <a:prstDash val="solid"/>
                  </a:ln>
                  <a:solidFill>
                    <a:srgbClr val="C0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আদর্শ</a:t>
              </a:r>
              <a:r>
                <a:rPr lang="en-US" b="1" dirty="0" smtClean="0">
                  <a:ln w="12700">
                    <a:solidFill>
                      <a:schemeClr val="accent1"/>
                    </a:solidFill>
                    <a:prstDash val="solid"/>
                  </a:ln>
                  <a:solidFill>
                    <a:srgbClr val="C0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endParaRPr lang="bn-IN" b="1" dirty="0" smtClean="0">
                <a:ln w="12700">
                  <a:solidFill>
                    <a:schemeClr val="accent1"/>
                  </a:solidFill>
                  <a:prstDash val="solid"/>
                </a:ln>
                <a:solidFill>
                  <a:srgbClr val="C0000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a:p>
              <a:pPr algn="ctr"/>
              <a:r>
                <a:rPr lang="en-US" b="1" dirty="0" err="1" smtClean="0">
                  <a:ln w="12700">
                    <a:solidFill>
                      <a:schemeClr val="accent1"/>
                    </a:solidFill>
                    <a:prstDash val="solid"/>
                  </a:ln>
                  <a:solidFill>
                    <a:srgbClr val="C00000"/>
                  </a:solidFill>
                  <a:effectLst>
                    <a:outerShdw dist="38100" dir="2640000" algn="bl" rotWithShape="0">
                      <a:schemeClr val="accent1"/>
                    </a:outerShdw>
                  </a:effectLst>
                  <a:latin typeface="NikoshBAN" panose="02000000000000000000" pitchFamily="2" charset="0"/>
                  <a:cs typeface="NikoshBAN" panose="02000000000000000000" pitchFamily="2" charset="0"/>
                </a:rPr>
                <a:t>পাঠ</a:t>
              </a:r>
              <a:endParaRPr lang="en-US" b="1" dirty="0">
                <a:ln w="12700">
                  <a:solidFill>
                    <a:schemeClr val="accent1"/>
                  </a:solidFill>
                  <a:prstDash val="solid"/>
                </a:ln>
                <a:solidFill>
                  <a:srgbClr val="C0000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grpSp>
      <p:grpSp>
        <p:nvGrpSpPr>
          <p:cNvPr id="14" name="Group 13"/>
          <p:cNvGrpSpPr/>
          <p:nvPr/>
        </p:nvGrpSpPr>
        <p:grpSpPr>
          <a:xfrm>
            <a:off x="2598924" y="1093923"/>
            <a:ext cx="2463408" cy="4286460"/>
            <a:chOff x="1923062" y="745782"/>
            <a:chExt cx="3278255" cy="4950753"/>
          </a:xfrm>
        </p:grpSpPr>
        <p:grpSp>
          <p:nvGrpSpPr>
            <p:cNvPr id="9" name="Group 8"/>
            <p:cNvGrpSpPr/>
            <p:nvPr/>
          </p:nvGrpSpPr>
          <p:grpSpPr>
            <a:xfrm>
              <a:off x="1923062" y="745782"/>
              <a:ext cx="3135086" cy="2348164"/>
              <a:chOff x="2280871" y="916012"/>
              <a:chExt cx="3135086" cy="2348164"/>
            </a:xfrm>
          </p:grpSpPr>
          <p:sp>
            <p:nvSpPr>
              <p:cNvPr id="7" name="Down Arrow 6"/>
              <p:cNvSpPr/>
              <p:nvPr/>
            </p:nvSpPr>
            <p:spPr>
              <a:xfrm>
                <a:off x="2832827" y="2139165"/>
                <a:ext cx="2031174" cy="1125011"/>
              </a:xfrm>
              <a:prstGeom prst="downArrow">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2 5"/>
              <p:cNvSpPr/>
              <p:nvPr/>
            </p:nvSpPr>
            <p:spPr>
              <a:xfrm>
                <a:off x="2280871" y="916012"/>
                <a:ext cx="3135086" cy="1625600"/>
              </a:xfrm>
              <a:prstGeom prst="irregularSeal2">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bodyPr>
              <a:lstStyle/>
              <a:p>
                <a:pPr algn="ctr"/>
                <a:r>
                  <a:rPr lang="en-US"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সরব</a:t>
                </a:r>
                <a:r>
                  <a:rPr lang="en-US"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endParaRPr lang="en-US"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3062" y="3305970"/>
              <a:ext cx="3278255" cy="2390565"/>
            </a:xfrm>
            <a:prstGeom prst="rect">
              <a:avLst/>
            </a:prstGeom>
            <a:ln w="76200">
              <a:solidFill>
                <a:srgbClr val="0070C0"/>
              </a:solidFill>
            </a:ln>
          </p:spPr>
        </p:pic>
      </p:grpSp>
    </p:spTree>
    <p:extLst>
      <p:ext uri="{BB962C8B-B14F-4D97-AF65-F5344CB8AC3E}">
        <p14:creationId xmlns:p14="http://schemas.microsoft.com/office/powerpoint/2010/main" val="35731630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2050</TotalTime>
  <Words>817</Words>
  <Application>Microsoft Office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Garamond</vt:lpstr>
      <vt:lpstr>NikoshBAN</vt:lpstr>
      <vt:lpstr>Vrinda</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264</cp:revision>
  <dcterms:created xsi:type="dcterms:W3CDTF">2018-09-14T04:21:48Z</dcterms:created>
  <dcterms:modified xsi:type="dcterms:W3CDTF">2019-10-20T07:38:08Z</dcterms:modified>
</cp:coreProperties>
</file>