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59" r:id="rId5"/>
    <p:sldId id="260" r:id="rId6"/>
    <p:sldId id="264" r:id="rId7"/>
    <p:sldId id="265" r:id="rId8"/>
    <p:sldId id="261" r:id="rId9"/>
    <p:sldId id="266" r:id="rId10"/>
    <p:sldId id="267" r:id="rId11"/>
    <p:sldId id="268" r:id="rId12"/>
    <p:sldId id="269" r:id="rId13"/>
    <p:sldId id="270" r:id="rId14"/>
    <p:sldId id="271" r:id="rId15"/>
    <p:sldId id="262" r:id="rId16"/>
    <p:sldId id="25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-4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597C69-5961-47C2-9276-3584E45D0F2A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D23736-9532-4E7E-BA54-4806B645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48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597C69-5961-47C2-9276-3584E45D0F2A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D23736-9532-4E7E-BA54-4806B645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553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597C69-5961-47C2-9276-3584E45D0F2A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D23736-9532-4E7E-BA54-4806B645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73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597C69-5961-47C2-9276-3584E45D0F2A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D23736-9532-4E7E-BA54-4806B645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50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597C69-5961-47C2-9276-3584E45D0F2A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D23736-9532-4E7E-BA54-4806B645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78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597C69-5961-47C2-9276-3584E45D0F2A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D23736-9532-4E7E-BA54-4806B645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025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597C69-5961-47C2-9276-3584E45D0F2A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D23736-9532-4E7E-BA54-4806B645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536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597C69-5961-47C2-9276-3584E45D0F2A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D23736-9532-4E7E-BA54-4806B645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244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597C69-5961-47C2-9276-3584E45D0F2A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D23736-9532-4E7E-BA54-4806B645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47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597C69-5961-47C2-9276-3584E45D0F2A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D23736-9532-4E7E-BA54-4806B645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87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597C69-5961-47C2-9276-3584E45D0F2A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D23736-9532-4E7E-BA54-4806B645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16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66260" y="79514"/>
            <a:ext cx="12046227" cy="669234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889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0.jpg"/><Relationship Id="rId4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6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18.jpg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03210" y="1477108"/>
            <a:ext cx="139810" cy="516805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319420" y="1083212"/>
            <a:ext cx="137360" cy="532732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ounded Rectangle 58"/>
          <p:cNvSpPr/>
          <p:nvPr/>
        </p:nvSpPr>
        <p:spPr>
          <a:xfrm>
            <a:off x="1633180" y="759654"/>
            <a:ext cx="129756" cy="541113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0" name="Rounded Rectangle 59"/>
          <p:cNvSpPr/>
          <p:nvPr/>
        </p:nvSpPr>
        <p:spPr>
          <a:xfrm rot="5400000">
            <a:off x="2936653" y="3021060"/>
            <a:ext cx="152783" cy="517179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 rot="5400000">
            <a:off x="2669547" y="3357195"/>
            <a:ext cx="133074" cy="5022329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 rot="5400000">
            <a:off x="3350159" y="2576439"/>
            <a:ext cx="148130" cy="5474849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" name="Picture 77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" y="2115225"/>
            <a:ext cx="5104529" cy="3891819"/>
          </a:xfrm>
          <a:prstGeom prst="rect">
            <a:avLst/>
          </a:prstGeom>
        </p:spPr>
      </p:pic>
      <p:sp>
        <p:nvSpPr>
          <p:cNvPr id="81" name="Rectangle 80"/>
          <p:cNvSpPr/>
          <p:nvPr/>
        </p:nvSpPr>
        <p:spPr>
          <a:xfrm>
            <a:off x="5070252" y="1083212"/>
            <a:ext cx="7371783" cy="63941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prstTxWarp prst="textArchUp">
              <a:avLst>
                <a:gd name="adj" fmla="val 10778561"/>
              </a:avLst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82550" h="38100" prst="coolSlant"/>
              <a:contourClr>
                <a:srgbClr val="DDDDDD"/>
              </a:contourClr>
            </a:sp3d>
          </a:bodyPr>
          <a:lstStyle/>
          <a:p>
            <a:pPr algn="ctr"/>
            <a:r>
              <a:rPr lang="en-US" sz="8800" b="1" spc="150" dirty="0" err="1" smtClean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শুভেচ্ছা</a:t>
            </a:r>
            <a:r>
              <a:rPr lang="bn-BD" sz="8800" b="1" spc="150" dirty="0" smtClean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  </a:t>
            </a:r>
            <a:r>
              <a:rPr lang="en-US" sz="8800" b="1" spc="150" dirty="0" err="1" smtClean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সবাইকে</a:t>
            </a:r>
            <a:endParaRPr lang="en-US" sz="8800" b="1" cap="none" spc="150" dirty="0">
              <a:ln w="11430"/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6639470" y="1582730"/>
            <a:ext cx="3670325" cy="4956807"/>
            <a:chOff x="6536915" y="1825796"/>
            <a:chExt cx="3670325" cy="4956807"/>
          </a:xfrm>
        </p:grpSpPr>
        <p:sp>
          <p:nvSpPr>
            <p:cNvPr id="83" name="Can 82"/>
            <p:cNvSpPr/>
            <p:nvPr/>
          </p:nvSpPr>
          <p:spPr>
            <a:xfrm>
              <a:off x="9318714" y="5760318"/>
              <a:ext cx="888526" cy="1022285"/>
            </a:xfrm>
            <a:prstGeom prst="can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Can 84"/>
            <p:cNvSpPr/>
            <p:nvPr/>
          </p:nvSpPr>
          <p:spPr>
            <a:xfrm>
              <a:off x="9692639" y="4529797"/>
              <a:ext cx="140677" cy="1338565"/>
            </a:xfrm>
            <a:prstGeom prst="can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6915" y="1825796"/>
              <a:ext cx="3512313" cy="370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19294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4457" y="528513"/>
            <a:ext cx="4782836" cy="5459793"/>
            <a:chOff x="342899" y="914255"/>
            <a:chExt cx="4992481" cy="5464865"/>
          </a:xfrm>
        </p:grpSpPr>
        <p:sp>
          <p:nvSpPr>
            <p:cNvPr id="10" name="Rectangle 9"/>
            <p:cNvSpPr/>
            <p:nvPr/>
          </p:nvSpPr>
          <p:spPr>
            <a:xfrm>
              <a:off x="342900" y="920634"/>
              <a:ext cx="4992480" cy="5458486"/>
            </a:xfrm>
            <a:prstGeom prst="roundRect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endParaRPr lang="en-US" sz="4000" b="1" dirty="0" smtClean="0">
                <a:ln w="0"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>
                <a:defRPr/>
              </a:pPr>
              <a:endParaRPr lang="en-US" sz="4000" b="1" dirty="0">
                <a:ln w="0"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>
                <a:defRPr/>
              </a:pPr>
              <a:endParaRPr lang="en-US" sz="4000" b="1" dirty="0" smtClean="0">
                <a:ln w="0"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>
                <a:defRPr/>
              </a:pPr>
              <a:endParaRPr lang="en-US" sz="4000" b="1" dirty="0" smtClean="0">
                <a:ln w="0"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>
                <a:defRPr/>
              </a:pPr>
              <a:r>
                <a:rPr lang="bn-BD" sz="4000" b="1" dirty="0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/>
              </a:r>
              <a:br>
                <a:rPr lang="bn-BD" sz="4000" b="1" dirty="0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</a:br>
              <a:r>
                <a:rPr lang="bn-BD" sz="2000" b="1" dirty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/>
              </a:r>
              <a:br>
                <a:rPr lang="bn-BD" sz="2000" b="1" dirty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</a:br>
              <a:r>
                <a:rPr lang="en-US" sz="2000" b="1" dirty="0" err="1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গোলাম</a:t>
              </a:r>
              <a:r>
                <a:rPr lang="en-US" sz="2000" b="1" dirty="0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000" b="1" dirty="0" err="1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মোস্তফা</a:t>
              </a:r>
              <a:endParaRPr lang="en-US" sz="2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>
                <a:defRPr/>
              </a:pPr>
              <a:r>
                <a:rPr lang="bn-BD" sz="2000" dirty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সহকারী শিক্ষক (কম্পিউটার</a:t>
              </a:r>
              <a:r>
                <a:rPr lang="bn-BD" sz="2000" dirty="0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endParaRPr lang="en-US" sz="2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>
                <a:defRPr/>
              </a:pPr>
              <a:r>
                <a:rPr lang="en-US" sz="2000" b="1" dirty="0" err="1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নান্দুহার</a:t>
              </a:r>
              <a:r>
                <a:rPr lang="en-US" sz="2000" b="1" dirty="0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000" b="1" dirty="0" err="1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ইলুহাই</a:t>
              </a:r>
              <a:r>
                <a:rPr lang="en-US" sz="2000" b="1" dirty="0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000" b="1" dirty="0" err="1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ইউনাইটেড</a:t>
              </a:r>
              <a:r>
                <a:rPr lang="en-US" sz="2000" b="1" dirty="0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000" b="1" dirty="0" err="1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ইনস্টিটিউশন</a:t>
              </a:r>
              <a:r>
                <a:rPr lang="bn-BD" sz="2000" dirty="0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r>
                <a:rPr lang="bn-BD" sz="2000" dirty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/>
              </a:r>
              <a:br>
                <a:rPr lang="bn-BD" sz="2000" dirty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</a:br>
              <a:r>
                <a:rPr lang="bn-BD" sz="2000" dirty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ফোনঃ </a:t>
              </a:r>
              <a:r>
                <a:rPr lang="bn-BD" sz="2000" dirty="0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০১৭১</a:t>
              </a:r>
              <a:r>
                <a:rPr lang="en-US" sz="2000" dirty="0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  <a:r>
                <a:rPr lang="bn-BD" sz="2000" dirty="0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en-US" sz="2000" dirty="0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১৯৮৬২</a:t>
              </a:r>
              <a:r>
                <a:rPr lang="bn-BD" sz="2000" dirty="0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,০১</a:t>
              </a:r>
              <a:r>
                <a:rPr lang="en-US" sz="2000" dirty="0" smtClean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৭১৩৯৫৫৭৭২</a:t>
              </a:r>
              <a:r>
                <a:rPr lang="bn-BD" sz="2000" dirty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/>
              </a:r>
              <a:br>
                <a:rPr lang="bn-BD" sz="2000" dirty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</a:br>
              <a:r>
                <a:rPr lang="bn-BD" sz="2000" dirty="0">
                  <a:ln w="0"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ই-মেইলঃ </a:t>
              </a:r>
              <a:r>
                <a:rPr lang="en-US" sz="160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mostofakhan6@gmail.com</a:t>
              </a:r>
              <a:endParaRPr lang="en-US" sz="160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342899" y="914255"/>
              <a:ext cx="4992479" cy="77843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শিক্ষক পরিচিতি</a:t>
              </a:r>
              <a:endPara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874295" y="371861"/>
            <a:ext cx="4782839" cy="6211341"/>
            <a:chOff x="6874295" y="371861"/>
            <a:chExt cx="4782839" cy="6211341"/>
          </a:xfrm>
        </p:grpSpPr>
        <p:grpSp>
          <p:nvGrpSpPr>
            <p:cNvPr id="6" name="Group 5"/>
            <p:cNvGrpSpPr/>
            <p:nvPr/>
          </p:nvGrpSpPr>
          <p:grpSpPr>
            <a:xfrm>
              <a:off x="6874295" y="371861"/>
              <a:ext cx="4782839" cy="6211341"/>
              <a:chOff x="6874487" y="915687"/>
              <a:chExt cx="5012712" cy="5374072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6878144" y="924880"/>
                <a:ext cx="5009055" cy="5364879"/>
              </a:xfrm>
              <a:prstGeom prst="roundRect">
                <a:avLst/>
              </a:prstGeom>
              <a:ln>
                <a:solidFill>
                  <a:srgbClr val="7030A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>
                  <a:defRPr/>
                </a:pPr>
                <a:endParaRPr lang="en-US" sz="4000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>
                  <a:defRPr/>
                </a:pPr>
                <a:endParaRPr lang="en-US" sz="4000" dirty="0" smtClean="0">
                  <a:solidFill>
                    <a:srgbClr val="000066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>
                  <a:defRPr/>
                </a:pPr>
                <a:endParaRPr lang="en-US" sz="2800" dirty="0" smtClean="0">
                  <a:solidFill>
                    <a:srgbClr val="000066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>
                  <a:defRPr/>
                </a:pPr>
                <a:endParaRPr lang="en-US" sz="2800" dirty="0">
                  <a:solidFill>
                    <a:srgbClr val="000066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>
                  <a:defRPr/>
                </a:pPr>
                <a:endParaRPr lang="en-US" sz="4400" dirty="0" smtClean="0">
                  <a:solidFill>
                    <a:srgbClr val="000066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>
                  <a:defRPr/>
                </a:pPr>
                <a:endParaRPr lang="en-US" sz="2800" dirty="0">
                  <a:solidFill>
                    <a:srgbClr val="000066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>
                  <a:defRPr/>
                </a:pPr>
                <a:endParaRPr lang="bn-BD" sz="2400" dirty="0" smtClean="0">
                  <a:solidFill>
                    <a:srgbClr val="000066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>
                  <a:defRPr/>
                </a:pPr>
                <a:endParaRPr lang="en-US" sz="2400" dirty="0" smtClean="0">
                  <a:solidFill>
                    <a:srgbClr val="000066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>
                  <a:defRPr/>
                </a:pPr>
                <a:r>
                  <a:rPr lang="bn-BD" sz="28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শ্রেণীঃ অষ্টম</a:t>
                </a:r>
                <a:endParaRPr lang="en-US" sz="2800" dirty="0">
                  <a:ln w="0"/>
                  <a:solidFill>
                    <a:schemeClr val="tx1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>
                  <a:defRPr/>
                </a:pPr>
                <a:r>
                  <a:rPr lang="bn-BD" sz="28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বিষয়ঃ তথ্য ও যোগাযোগ প্রযুক্তি </a:t>
                </a:r>
                <a:endParaRPr lang="en-US" sz="28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>
                  <a:defRPr/>
                </a:pPr>
                <a:r>
                  <a:rPr lang="bn-BD" sz="28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অধ্যায়ঃ দ্বিতীয়</a:t>
                </a:r>
              </a:p>
              <a:p>
                <a:pPr algn="ctr">
                  <a:defRPr/>
                </a:pPr>
                <a:r>
                  <a:rPr lang="bn-BD" sz="28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সময়ঃ </a:t>
                </a:r>
                <a:r>
                  <a:rPr lang="bn-BD" sz="28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৪০ মিনিট </a:t>
                </a:r>
              </a:p>
            </p:txBody>
          </p:sp>
          <p:sp>
            <p:nvSpPr>
              <p:cNvPr id="8" name="Rounded Rectangle 7"/>
              <p:cNvSpPr/>
              <p:nvPr/>
            </p:nvSpPr>
            <p:spPr>
              <a:xfrm>
                <a:off x="6874487" y="915687"/>
                <a:ext cx="5012711" cy="674731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3600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পাঠ </a:t>
                </a:r>
                <a:r>
                  <a:rPr lang="bn-BD" sz="3600" dirty="0" smtClean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পরিচিতি</a:t>
                </a:r>
                <a:endPara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496908" y="919310"/>
              <a:ext cx="3048000" cy="3085126"/>
              <a:chOff x="237979" y="2124222"/>
              <a:chExt cx="3048000" cy="3085126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979" y="2799523"/>
                <a:ext cx="3048000" cy="2409825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5382" y="2124222"/>
                <a:ext cx="2120597" cy="2710161"/>
              </a:xfrm>
              <a:prstGeom prst="rect">
                <a:avLst/>
              </a:prstGeom>
              <a:ln>
                <a:noFill/>
              </a:ln>
              <a:effectLst>
                <a:outerShdw blurRad="225425" dist="50800" dir="5220000" algn="ctr">
                  <a:srgbClr val="000000">
                    <a:alpha val="33000"/>
                  </a:srgbClr>
                </a:outerShdw>
              </a:effectLst>
              <a:scene3d>
                <a:camera prst="isometricTopUp"/>
                <a:lightRig rig="harsh" dir="t">
                  <a:rot lat="0" lon="0" rev="3000000"/>
                </a:lightRig>
              </a:scene3d>
              <a:sp3d extrusionH="254000" contourW="19050">
                <a:bevelT w="82550" h="44450" prst="angle"/>
                <a:bevelB w="82550" h="44450" prst="angle"/>
                <a:contourClr>
                  <a:srgbClr val="FFFFFF"/>
                </a:contourClr>
              </a:sp3d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1482" y="2212843"/>
                <a:ext cx="1928396" cy="2606318"/>
              </a:xfrm>
              <a:prstGeom prst="rect">
                <a:avLst/>
              </a:prstGeom>
              <a:scene3d>
                <a:camera prst="isometricTopUp"/>
                <a:lightRig rig="threePt" dir="t"/>
              </a:scene3d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5596099" y="1272337"/>
            <a:ext cx="966673" cy="4746380"/>
            <a:chOff x="5596099" y="1272337"/>
            <a:chExt cx="966673" cy="4746380"/>
          </a:xfrm>
          <a:solidFill>
            <a:schemeClr val="accent4"/>
          </a:solidFill>
        </p:grpSpPr>
        <p:sp>
          <p:nvSpPr>
            <p:cNvPr id="18" name="Quad Arrow Callout 17"/>
            <p:cNvSpPr/>
            <p:nvPr/>
          </p:nvSpPr>
          <p:spPr>
            <a:xfrm>
              <a:off x="5596099" y="1272337"/>
              <a:ext cx="966673" cy="949276"/>
            </a:xfrm>
            <a:prstGeom prst="quadArrowCallout">
              <a:avLst>
                <a:gd name="adj1" fmla="val 35198"/>
                <a:gd name="adj2" fmla="val 18515"/>
                <a:gd name="adj3" fmla="val 18515"/>
                <a:gd name="adj4" fmla="val 48123"/>
              </a:avLst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Donut 18"/>
            <p:cNvSpPr/>
            <p:nvPr/>
          </p:nvSpPr>
          <p:spPr>
            <a:xfrm>
              <a:off x="5898523" y="1545467"/>
              <a:ext cx="404368" cy="387985"/>
            </a:xfrm>
            <a:prstGeom prst="donut">
              <a:avLst>
                <a:gd name="adj" fmla="val 17383"/>
              </a:avLst>
            </a:prstGeom>
            <a:grpFill/>
            <a:ln>
              <a:solidFill>
                <a:schemeClr val="accent2">
                  <a:lumMod val="20000"/>
                  <a:lumOff val="80000"/>
                </a:schemeClr>
              </a:solidFill>
            </a:ln>
            <a:effectLst/>
            <a:scene3d>
              <a:camera prst="perspectiveHeroicExtremeRightFacing"/>
              <a:lightRig rig="chilly" dir="t">
                <a:rot lat="0" lon="0" rev="18480000"/>
              </a:lightRig>
            </a:scene3d>
            <a:sp3d prstMaterial="clear">
              <a:bevelT h="63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Quad Arrow Callout 19"/>
            <p:cNvSpPr/>
            <p:nvPr/>
          </p:nvSpPr>
          <p:spPr>
            <a:xfrm>
              <a:off x="5596099" y="2221613"/>
              <a:ext cx="966673" cy="949276"/>
            </a:xfrm>
            <a:prstGeom prst="quadArrowCallout">
              <a:avLst>
                <a:gd name="adj1" fmla="val 35198"/>
                <a:gd name="adj2" fmla="val 18515"/>
                <a:gd name="adj3" fmla="val 18515"/>
                <a:gd name="adj4" fmla="val 48123"/>
              </a:avLst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Donut 20"/>
            <p:cNvSpPr/>
            <p:nvPr/>
          </p:nvSpPr>
          <p:spPr>
            <a:xfrm>
              <a:off x="5898523" y="2494743"/>
              <a:ext cx="404368" cy="387985"/>
            </a:xfrm>
            <a:prstGeom prst="donut">
              <a:avLst>
                <a:gd name="adj" fmla="val 17383"/>
              </a:avLst>
            </a:prstGeom>
            <a:grpFill/>
            <a:ln>
              <a:solidFill>
                <a:schemeClr val="accent2">
                  <a:lumMod val="20000"/>
                  <a:lumOff val="80000"/>
                </a:schemeClr>
              </a:solidFill>
            </a:ln>
            <a:effectLst/>
            <a:scene3d>
              <a:camera prst="perspectiveHeroicExtremeRightFacing"/>
              <a:lightRig rig="chilly" dir="t">
                <a:rot lat="0" lon="0" rev="18480000"/>
              </a:lightRig>
            </a:scene3d>
            <a:sp3d prstMaterial="clear">
              <a:bevelT h="63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Quad Arrow Callout 21"/>
            <p:cNvSpPr/>
            <p:nvPr/>
          </p:nvSpPr>
          <p:spPr>
            <a:xfrm>
              <a:off x="5596099" y="3170889"/>
              <a:ext cx="966673" cy="949276"/>
            </a:xfrm>
            <a:prstGeom prst="quadArrowCallout">
              <a:avLst>
                <a:gd name="adj1" fmla="val 35198"/>
                <a:gd name="adj2" fmla="val 18515"/>
                <a:gd name="adj3" fmla="val 18515"/>
                <a:gd name="adj4" fmla="val 48123"/>
              </a:avLst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Donut 22"/>
            <p:cNvSpPr/>
            <p:nvPr/>
          </p:nvSpPr>
          <p:spPr>
            <a:xfrm>
              <a:off x="5898523" y="3444019"/>
              <a:ext cx="404368" cy="387985"/>
            </a:xfrm>
            <a:prstGeom prst="donut">
              <a:avLst>
                <a:gd name="adj" fmla="val 17383"/>
              </a:avLst>
            </a:prstGeom>
            <a:grpFill/>
            <a:ln>
              <a:solidFill>
                <a:schemeClr val="accent2">
                  <a:lumMod val="20000"/>
                  <a:lumOff val="80000"/>
                </a:schemeClr>
              </a:solidFill>
            </a:ln>
            <a:effectLst/>
            <a:scene3d>
              <a:camera prst="perspectiveHeroicExtremeRightFacing"/>
              <a:lightRig rig="chilly" dir="t">
                <a:rot lat="0" lon="0" rev="18480000"/>
              </a:lightRig>
            </a:scene3d>
            <a:sp3d prstMaterial="clear">
              <a:bevelT h="63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Quad Arrow Callout 23"/>
            <p:cNvSpPr/>
            <p:nvPr/>
          </p:nvSpPr>
          <p:spPr>
            <a:xfrm>
              <a:off x="5596099" y="4120165"/>
              <a:ext cx="966673" cy="949276"/>
            </a:xfrm>
            <a:prstGeom prst="quadArrowCallout">
              <a:avLst>
                <a:gd name="adj1" fmla="val 35198"/>
                <a:gd name="adj2" fmla="val 18515"/>
                <a:gd name="adj3" fmla="val 18515"/>
                <a:gd name="adj4" fmla="val 48123"/>
              </a:avLst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Donut 24"/>
            <p:cNvSpPr/>
            <p:nvPr/>
          </p:nvSpPr>
          <p:spPr>
            <a:xfrm>
              <a:off x="5898523" y="4393295"/>
              <a:ext cx="404368" cy="387985"/>
            </a:xfrm>
            <a:prstGeom prst="donut">
              <a:avLst>
                <a:gd name="adj" fmla="val 17383"/>
              </a:avLst>
            </a:prstGeom>
            <a:grpFill/>
            <a:ln>
              <a:solidFill>
                <a:schemeClr val="accent2">
                  <a:lumMod val="20000"/>
                  <a:lumOff val="80000"/>
                </a:schemeClr>
              </a:solidFill>
            </a:ln>
            <a:effectLst/>
            <a:scene3d>
              <a:camera prst="perspectiveHeroicExtremeRightFacing"/>
              <a:lightRig rig="chilly" dir="t">
                <a:rot lat="0" lon="0" rev="18480000"/>
              </a:lightRig>
            </a:scene3d>
            <a:sp3d prstMaterial="clear">
              <a:bevelT h="63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Quad Arrow Callout 25"/>
            <p:cNvSpPr/>
            <p:nvPr/>
          </p:nvSpPr>
          <p:spPr>
            <a:xfrm>
              <a:off x="5596099" y="5069441"/>
              <a:ext cx="966673" cy="949276"/>
            </a:xfrm>
            <a:prstGeom prst="quadArrowCallout">
              <a:avLst>
                <a:gd name="adj1" fmla="val 35198"/>
                <a:gd name="adj2" fmla="val 18515"/>
                <a:gd name="adj3" fmla="val 18515"/>
                <a:gd name="adj4" fmla="val 48123"/>
              </a:avLst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Donut 26"/>
            <p:cNvSpPr/>
            <p:nvPr/>
          </p:nvSpPr>
          <p:spPr>
            <a:xfrm>
              <a:off x="5898523" y="5342571"/>
              <a:ext cx="404368" cy="387985"/>
            </a:xfrm>
            <a:prstGeom prst="donut">
              <a:avLst>
                <a:gd name="adj" fmla="val 17383"/>
              </a:avLst>
            </a:prstGeom>
            <a:grpFill/>
            <a:ln>
              <a:solidFill>
                <a:schemeClr val="accent2">
                  <a:lumMod val="20000"/>
                  <a:lumOff val="80000"/>
                </a:schemeClr>
              </a:solidFill>
            </a:ln>
            <a:effectLst/>
            <a:scene3d>
              <a:camera prst="perspectiveHeroicExtremeRightFacing"/>
              <a:lightRig rig="chilly" dir="t">
                <a:rot lat="0" lon="0" rev="18480000"/>
              </a:lightRig>
            </a:scene3d>
            <a:sp3d prstMaterial="clear">
              <a:bevelT h="635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26" name="Picture 2" descr="E:\MOSTOFA\mostof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399" y="1565275"/>
            <a:ext cx="1807309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3344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93" y="688172"/>
            <a:ext cx="2540632" cy="28721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Content Placeholder 3" descr="network_diagra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872" y="1222658"/>
            <a:ext cx="4252930" cy="4232073"/>
          </a:xfrm>
          <a:prstGeom prst="rect">
            <a:avLst/>
          </a:prstGeom>
          <a:effectLst>
            <a:softEdge rad="127000"/>
          </a:effectLst>
        </p:spPr>
      </p:pic>
      <p:grpSp>
        <p:nvGrpSpPr>
          <p:cNvPr id="10" name="Group 9"/>
          <p:cNvGrpSpPr/>
          <p:nvPr/>
        </p:nvGrpSpPr>
        <p:grpSpPr>
          <a:xfrm>
            <a:off x="7439731" y="1286852"/>
            <a:ext cx="4252930" cy="4187402"/>
            <a:chOff x="2514600" y="873687"/>
            <a:chExt cx="4953000" cy="5527113"/>
          </a:xfrm>
        </p:grpSpPr>
        <p:grpSp>
          <p:nvGrpSpPr>
            <p:cNvPr id="11" name="Group 10"/>
            <p:cNvGrpSpPr/>
            <p:nvPr/>
          </p:nvGrpSpPr>
          <p:grpSpPr>
            <a:xfrm rot="20383943">
              <a:off x="7169194" y="3748752"/>
              <a:ext cx="260592" cy="240190"/>
              <a:chOff x="3285683" y="2192215"/>
              <a:chExt cx="2511669" cy="2876125"/>
            </a:xfrm>
          </p:grpSpPr>
          <p:sp>
            <p:nvSpPr>
              <p:cNvPr id="349" name="Rounded Rectangle 348"/>
              <p:cNvSpPr/>
              <p:nvPr/>
            </p:nvSpPr>
            <p:spPr>
              <a:xfrm>
                <a:off x="3285683" y="2192215"/>
                <a:ext cx="2511669" cy="207498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0" name="Rounded Rectangle 349"/>
              <p:cNvSpPr/>
              <p:nvPr/>
            </p:nvSpPr>
            <p:spPr>
              <a:xfrm>
                <a:off x="4564376" y="4267200"/>
                <a:ext cx="45719" cy="73628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1" name="Regular Pentagon 350"/>
              <p:cNvSpPr/>
              <p:nvPr/>
            </p:nvSpPr>
            <p:spPr>
              <a:xfrm>
                <a:off x="4053835" y="4800600"/>
                <a:ext cx="1066800" cy="267740"/>
              </a:xfrm>
              <a:prstGeom prst="pentag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2" name="Rounded Rectangle 351"/>
              <p:cNvSpPr/>
              <p:nvPr/>
            </p:nvSpPr>
            <p:spPr>
              <a:xfrm>
                <a:off x="3475447" y="2362199"/>
                <a:ext cx="2132140" cy="173501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53" name="Picture 2" descr="C:\Program Files (x86)\Microsoft Office\MEDIA\CAGCAT10\j0195384.wmf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74058" y="2512314"/>
                <a:ext cx="1736142" cy="14767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2" name="Group 11"/>
            <p:cNvGrpSpPr/>
            <p:nvPr/>
          </p:nvGrpSpPr>
          <p:grpSpPr>
            <a:xfrm rot="19189531">
              <a:off x="7131874" y="2707155"/>
              <a:ext cx="260592" cy="240190"/>
              <a:chOff x="3285683" y="2192215"/>
              <a:chExt cx="2511669" cy="2876125"/>
            </a:xfrm>
          </p:grpSpPr>
          <p:sp>
            <p:nvSpPr>
              <p:cNvPr id="344" name="Rounded Rectangle 343"/>
              <p:cNvSpPr/>
              <p:nvPr/>
            </p:nvSpPr>
            <p:spPr>
              <a:xfrm>
                <a:off x="3285683" y="2192215"/>
                <a:ext cx="2511669" cy="207498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5" name="Rounded Rectangle 344"/>
              <p:cNvSpPr/>
              <p:nvPr/>
            </p:nvSpPr>
            <p:spPr>
              <a:xfrm>
                <a:off x="4564376" y="4267200"/>
                <a:ext cx="45719" cy="73628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6" name="Regular Pentagon 345"/>
              <p:cNvSpPr/>
              <p:nvPr/>
            </p:nvSpPr>
            <p:spPr>
              <a:xfrm>
                <a:off x="4053835" y="4800600"/>
                <a:ext cx="1066800" cy="267740"/>
              </a:xfrm>
              <a:prstGeom prst="pentag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7" name="Rounded Rectangle 346"/>
              <p:cNvSpPr/>
              <p:nvPr/>
            </p:nvSpPr>
            <p:spPr>
              <a:xfrm>
                <a:off x="3475447" y="2362199"/>
                <a:ext cx="2132140" cy="173501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48" name="Picture 2" descr="C:\Program Files (x86)\Microsoft Office\MEDIA\CAGCAT10\j0195384.wmf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74058" y="2512314"/>
                <a:ext cx="1736142" cy="14767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3" name="Group 12"/>
            <p:cNvGrpSpPr/>
            <p:nvPr/>
          </p:nvGrpSpPr>
          <p:grpSpPr>
            <a:xfrm rot="20113301">
              <a:off x="7207008" y="3206429"/>
              <a:ext cx="260592" cy="240190"/>
              <a:chOff x="3285683" y="2192215"/>
              <a:chExt cx="2511669" cy="2876125"/>
            </a:xfrm>
          </p:grpSpPr>
          <p:sp>
            <p:nvSpPr>
              <p:cNvPr id="339" name="Rounded Rectangle 338"/>
              <p:cNvSpPr/>
              <p:nvPr/>
            </p:nvSpPr>
            <p:spPr>
              <a:xfrm>
                <a:off x="3285683" y="2192215"/>
                <a:ext cx="2511669" cy="207498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0" name="Rounded Rectangle 339"/>
              <p:cNvSpPr/>
              <p:nvPr/>
            </p:nvSpPr>
            <p:spPr>
              <a:xfrm>
                <a:off x="4564376" y="4267200"/>
                <a:ext cx="45719" cy="73628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1" name="Regular Pentagon 340"/>
              <p:cNvSpPr/>
              <p:nvPr/>
            </p:nvSpPr>
            <p:spPr>
              <a:xfrm>
                <a:off x="4053835" y="4800600"/>
                <a:ext cx="1066800" cy="267740"/>
              </a:xfrm>
              <a:prstGeom prst="pentag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2" name="Rounded Rectangle 341"/>
              <p:cNvSpPr/>
              <p:nvPr/>
            </p:nvSpPr>
            <p:spPr>
              <a:xfrm>
                <a:off x="3475447" y="2362199"/>
                <a:ext cx="2132140" cy="173501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43" name="Picture 2" descr="C:\Program Files (x86)\Microsoft Office\MEDIA\CAGCAT10\j0195384.wmf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74058" y="2512314"/>
                <a:ext cx="1736142" cy="14767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4" name="Group 13"/>
            <p:cNvGrpSpPr/>
            <p:nvPr/>
          </p:nvGrpSpPr>
          <p:grpSpPr>
            <a:xfrm>
              <a:off x="2514600" y="873687"/>
              <a:ext cx="4771085" cy="5527113"/>
              <a:chOff x="481020" y="1593165"/>
              <a:chExt cx="3762115" cy="3854251"/>
            </a:xfrm>
          </p:grpSpPr>
          <p:grpSp>
            <p:nvGrpSpPr>
              <p:cNvPr id="15" name="Group 14"/>
              <p:cNvGrpSpPr/>
              <p:nvPr/>
            </p:nvGrpSpPr>
            <p:grpSpPr>
              <a:xfrm rot="4249259">
                <a:off x="2806325" y="5175435"/>
                <a:ext cx="205483" cy="167493"/>
                <a:chOff x="3285683" y="2192215"/>
                <a:chExt cx="2511669" cy="2876125"/>
              </a:xfrm>
            </p:grpSpPr>
            <p:sp>
              <p:nvSpPr>
                <p:cNvPr id="334" name="Rounded Rectangle 33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5" name="Rounded Rectangle 33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6" name="Regular Pentagon 33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7" name="Rounded Rectangle 33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3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6" name="Group 15"/>
              <p:cNvGrpSpPr/>
              <p:nvPr/>
            </p:nvGrpSpPr>
            <p:grpSpPr>
              <a:xfrm rot="4249259">
                <a:off x="2563202" y="4808163"/>
                <a:ext cx="205483" cy="167493"/>
                <a:chOff x="3285683" y="2192215"/>
                <a:chExt cx="2511669" cy="2876125"/>
              </a:xfrm>
            </p:grpSpPr>
            <p:sp>
              <p:nvSpPr>
                <p:cNvPr id="329" name="Rounded Rectangle 32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0" name="Rounded Rectangle 32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1" name="Regular Pentagon 33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2" name="Rounded Rectangle 33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3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7" name="Group 16"/>
              <p:cNvGrpSpPr/>
              <p:nvPr/>
            </p:nvGrpSpPr>
            <p:grpSpPr>
              <a:xfrm rot="4249259">
                <a:off x="2432200" y="5260928"/>
                <a:ext cx="205483" cy="167493"/>
                <a:chOff x="3285683" y="2192215"/>
                <a:chExt cx="2511669" cy="2876125"/>
              </a:xfrm>
            </p:grpSpPr>
            <p:sp>
              <p:nvSpPr>
                <p:cNvPr id="324" name="Rounded Rectangle 32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5" name="Rounded Rectangle 32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6" name="Regular Pentagon 32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7" name="Rounded Rectangle 32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2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8" name="Group 17"/>
              <p:cNvGrpSpPr/>
              <p:nvPr/>
            </p:nvGrpSpPr>
            <p:grpSpPr>
              <a:xfrm rot="2619870">
                <a:off x="3405451" y="4836646"/>
                <a:ext cx="205483" cy="167493"/>
                <a:chOff x="3285683" y="2192215"/>
                <a:chExt cx="2511669" cy="2876125"/>
              </a:xfrm>
            </p:grpSpPr>
            <p:sp>
              <p:nvSpPr>
                <p:cNvPr id="319" name="Rounded Rectangle 31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0" name="Rounded Rectangle 31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1" name="Regular Pentagon 32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2" name="Rounded Rectangle 32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2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9" name="Group 18"/>
              <p:cNvGrpSpPr/>
              <p:nvPr/>
            </p:nvGrpSpPr>
            <p:grpSpPr>
              <a:xfrm rot="3347264">
                <a:off x="3082195" y="4594885"/>
                <a:ext cx="205483" cy="167493"/>
                <a:chOff x="3285683" y="2192215"/>
                <a:chExt cx="2511669" cy="2876125"/>
              </a:xfrm>
            </p:grpSpPr>
            <p:sp>
              <p:nvSpPr>
                <p:cNvPr id="314" name="Rounded Rectangle 31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5" name="Rounded Rectangle 31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6" name="Regular Pentagon 31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7" name="Rounded Rectangle 31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1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0" name="Group 19"/>
              <p:cNvGrpSpPr/>
              <p:nvPr/>
            </p:nvGrpSpPr>
            <p:grpSpPr>
              <a:xfrm rot="3543640">
                <a:off x="3141767" y="5052936"/>
                <a:ext cx="205483" cy="167493"/>
                <a:chOff x="3285683" y="2192215"/>
                <a:chExt cx="2511669" cy="2876125"/>
              </a:xfrm>
            </p:grpSpPr>
            <p:sp>
              <p:nvSpPr>
                <p:cNvPr id="309" name="Rounded Rectangle 30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0" name="Rounded Rectangle 30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1" name="Regular Pentagon 31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2" name="Rounded Rectangle 31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1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1" name="Group 20"/>
              <p:cNvGrpSpPr/>
              <p:nvPr/>
            </p:nvGrpSpPr>
            <p:grpSpPr>
              <a:xfrm rot="826624">
                <a:off x="3881978" y="4301286"/>
                <a:ext cx="205483" cy="167493"/>
                <a:chOff x="3285683" y="2192215"/>
                <a:chExt cx="2511669" cy="2876125"/>
              </a:xfrm>
            </p:grpSpPr>
            <p:sp>
              <p:nvSpPr>
                <p:cNvPr id="304" name="Rounded Rectangle 30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5" name="Rounded Rectangle 30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6" name="Regular Pentagon 30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7" name="Rounded Rectangle 30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0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2" name="Group 21"/>
              <p:cNvGrpSpPr/>
              <p:nvPr/>
            </p:nvGrpSpPr>
            <p:grpSpPr>
              <a:xfrm rot="1554018">
                <a:off x="3465840" y="4226898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99" name="Rounded Rectangle 29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0" name="Rounded Rectangle 29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1" name="Regular Pentagon 30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2" name="Rounded Rectangle 30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0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3" name="Group 22"/>
              <p:cNvGrpSpPr/>
              <p:nvPr/>
            </p:nvGrpSpPr>
            <p:grpSpPr>
              <a:xfrm rot="1750394">
                <a:off x="3677229" y="4572667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94" name="Rounded Rectangle 29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5" name="Rounded Rectangle 29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6" name="Regular Pentagon 29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7" name="Rounded Rectangle 29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9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4" name="Group 23"/>
              <p:cNvGrpSpPr/>
              <p:nvPr/>
            </p:nvGrpSpPr>
            <p:grpSpPr>
              <a:xfrm rot="21111337">
                <a:off x="3670999" y="3715409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89" name="Rounded Rectangle 28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0" name="Rounded Rectangle 28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Regular Pentagon 29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Rounded Rectangle 29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9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5" name="Group 24"/>
              <p:cNvGrpSpPr/>
              <p:nvPr/>
            </p:nvGrpSpPr>
            <p:grpSpPr>
              <a:xfrm rot="21307713">
                <a:off x="4037652" y="3925664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84" name="Rounded Rectangle 28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5" name="Rounded Rectangle 28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6" name="Regular Pentagon 28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7" name="Rounded Rectangle 28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8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6" name="Group 25"/>
              <p:cNvGrpSpPr/>
              <p:nvPr/>
            </p:nvGrpSpPr>
            <p:grpSpPr>
              <a:xfrm rot="19916925">
                <a:off x="3721275" y="3152576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79" name="Rounded Rectangle 27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0" name="Rounded Rectangle 27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1" name="Regular Pentagon 28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2" name="Rounded Rectangle 28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8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7" name="Group 26"/>
              <p:cNvGrpSpPr/>
              <p:nvPr/>
            </p:nvGrpSpPr>
            <p:grpSpPr>
              <a:xfrm rot="18037061">
                <a:off x="3702366" y="2266102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74" name="Rounded Rectangle 27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5" name="Rounded Rectangle 27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6" name="Regular Pentagon 27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7" name="Rounded Rectangle 27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7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8" name="Group 27"/>
              <p:cNvGrpSpPr/>
              <p:nvPr/>
            </p:nvGrpSpPr>
            <p:grpSpPr>
              <a:xfrm rot="18764455">
                <a:off x="3446255" y="2637587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69" name="Rounded Rectangle 26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0" name="Rounded Rectangle 26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1" name="Regular Pentagon 27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2" name="Rounded Rectangle 27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7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29" name="Group 28"/>
              <p:cNvGrpSpPr/>
              <p:nvPr/>
            </p:nvGrpSpPr>
            <p:grpSpPr>
              <a:xfrm rot="18960831">
                <a:off x="3885101" y="2590389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64" name="Rounded Rectangle 26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5" name="Rounded Rectangle 26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6" name="Regular Pentagon 26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7" name="Rounded Rectangle 26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6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0" name="Group 29"/>
              <p:cNvGrpSpPr/>
              <p:nvPr/>
            </p:nvGrpSpPr>
            <p:grpSpPr>
              <a:xfrm rot="15946323">
                <a:off x="3160382" y="1826273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59" name="Rounded Rectangle 25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0" name="Rounded Rectangle 25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1" name="Regular Pentagon 26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2" name="Rounded Rectangle 26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6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1" name="Group 30"/>
              <p:cNvGrpSpPr/>
              <p:nvPr/>
            </p:nvGrpSpPr>
            <p:grpSpPr>
              <a:xfrm rot="16673717">
                <a:off x="3089441" y="2264368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54" name="Rounded Rectangle 25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5" name="Rounded Rectangle 25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6" name="Regular Pentagon 25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7" name="Rounded Rectangle 25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5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2" name="Group 31"/>
              <p:cNvGrpSpPr/>
              <p:nvPr/>
            </p:nvGrpSpPr>
            <p:grpSpPr>
              <a:xfrm rot="16870093">
                <a:off x="3429122" y="2015813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49" name="Rounded Rectangle 24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0" name="Rounded Rectangle 24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1" name="Regular Pentagon 25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2" name="Rounded Rectangle 25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5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3" name="Group 32"/>
              <p:cNvGrpSpPr/>
              <p:nvPr/>
            </p:nvGrpSpPr>
            <p:grpSpPr>
              <a:xfrm rot="15946323">
                <a:off x="2460212" y="1612160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44" name="Rounded Rectangle 24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5" name="Rounded Rectangle 24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6" name="Regular Pentagon 24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7" name="Rounded Rectangle 24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4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4" name="Group 33"/>
              <p:cNvGrpSpPr/>
              <p:nvPr/>
            </p:nvGrpSpPr>
            <p:grpSpPr>
              <a:xfrm rot="16673717">
                <a:off x="2571088" y="2033795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39" name="Rounded Rectangle 23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0" name="Rounded Rectangle 23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1" name="Regular Pentagon 24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2" name="Rounded Rectangle 24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4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5" name="Group 34"/>
              <p:cNvGrpSpPr/>
              <p:nvPr/>
            </p:nvGrpSpPr>
            <p:grpSpPr>
              <a:xfrm rot="16870093">
                <a:off x="2809487" y="1717570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34" name="Rounded Rectangle 23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5" name="Rounded Rectangle 23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Regular Pentagon 23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Rounded Rectangle 23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3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6" name="Group 35"/>
              <p:cNvGrpSpPr/>
              <p:nvPr/>
            </p:nvGrpSpPr>
            <p:grpSpPr>
              <a:xfrm rot="16673717">
                <a:off x="1988786" y="2029410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29" name="Rounded Rectangle 22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0" name="Rounded Rectangle 22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1" name="Regular Pentagon 23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2" name="Rounded Rectangle 23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3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7" name="Group 36"/>
              <p:cNvGrpSpPr/>
              <p:nvPr/>
            </p:nvGrpSpPr>
            <p:grpSpPr>
              <a:xfrm rot="16870093">
                <a:off x="2121629" y="1635236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24" name="Rounded Rectangle 22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5" name="Rounded Rectangle 22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6" name="Regular Pentagon 22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7" name="Rounded Rectangle 22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2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8" name="Group 37"/>
              <p:cNvGrpSpPr/>
              <p:nvPr/>
            </p:nvGrpSpPr>
            <p:grpSpPr>
              <a:xfrm rot="15389367">
                <a:off x="1789661" y="1675752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19" name="Rounded Rectangle 21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Rounded Rectangle 21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Regular Pentagon 22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2" name="Rounded Rectangle 22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2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9" name="Group 38"/>
              <p:cNvGrpSpPr/>
              <p:nvPr/>
            </p:nvGrpSpPr>
            <p:grpSpPr>
              <a:xfrm rot="15106863">
                <a:off x="1506361" y="2266792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14" name="Rounded Rectangle 21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ounded Rectangle 21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6" name="Regular Pentagon 21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Rounded Rectangle 21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1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0" name="Group 39"/>
              <p:cNvGrpSpPr/>
              <p:nvPr/>
            </p:nvGrpSpPr>
            <p:grpSpPr>
              <a:xfrm rot="15303239">
                <a:off x="1453682" y="1833592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09" name="Rounded Rectangle 20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Rounded Rectangle 20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Regular Pentagon 21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Rounded Rectangle 21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1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1" name="Group 40"/>
              <p:cNvGrpSpPr/>
              <p:nvPr/>
            </p:nvGrpSpPr>
            <p:grpSpPr>
              <a:xfrm rot="13822513">
                <a:off x="1149742" y="1998808"/>
                <a:ext cx="205483" cy="167493"/>
                <a:chOff x="3285683" y="2192215"/>
                <a:chExt cx="2511669" cy="2876125"/>
              </a:xfrm>
            </p:grpSpPr>
            <p:sp>
              <p:nvSpPr>
                <p:cNvPr id="204" name="Rounded Rectangle 20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Rounded Rectangle 20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" name="Regular Pentagon 20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Rounded Rectangle 20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0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2" name="Group 41"/>
              <p:cNvGrpSpPr/>
              <p:nvPr/>
            </p:nvGrpSpPr>
            <p:grpSpPr>
              <a:xfrm rot="16673717">
                <a:off x="1116777" y="2661205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99" name="Rounded Rectangle 19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Rounded Rectangle 19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Regular Pentagon 20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Rounded Rectangle 20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0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3" name="Group 42"/>
              <p:cNvGrpSpPr/>
              <p:nvPr/>
            </p:nvGrpSpPr>
            <p:grpSpPr>
              <a:xfrm rot="14937690">
                <a:off x="901876" y="2274086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94" name="Rounded Rectangle 19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Rounded Rectangle 19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Regular Pentagon 19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Rounded Rectangle 19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9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4" name="Group 43"/>
              <p:cNvGrpSpPr/>
              <p:nvPr/>
            </p:nvGrpSpPr>
            <p:grpSpPr>
              <a:xfrm rot="17780509">
                <a:off x="706616" y="2561254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89" name="Rounded Rectangle 18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Rounded Rectangle 18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Regular Pentagon 19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Rounded Rectangle 19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9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5" name="Group 44"/>
              <p:cNvGrpSpPr/>
              <p:nvPr/>
            </p:nvGrpSpPr>
            <p:grpSpPr>
              <a:xfrm rot="16673717">
                <a:off x="487889" y="3264951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84" name="Rounded Rectangle 18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Rounded Rectangle 18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Regular Pentagon 18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ounded Rectangle 18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8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6" name="Group 45"/>
              <p:cNvGrpSpPr/>
              <p:nvPr/>
            </p:nvGrpSpPr>
            <p:grpSpPr>
              <a:xfrm rot="16870093">
                <a:off x="905887" y="3163835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79" name="Rounded Rectangle 17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Rounded Rectangle 17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Regular Pentagon 18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Rounded Rectangle 18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8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7" name="Group 46"/>
              <p:cNvGrpSpPr/>
              <p:nvPr/>
            </p:nvGrpSpPr>
            <p:grpSpPr>
              <a:xfrm rot="15389367">
                <a:off x="559397" y="2906974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74" name="Rounded Rectangle 17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Rounded Rectangle 17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Regular Pentagon 17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Rounded Rectangle 17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7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8" name="Group 47"/>
              <p:cNvGrpSpPr/>
              <p:nvPr/>
            </p:nvGrpSpPr>
            <p:grpSpPr>
              <a:xfrm rot="16673717">
                <a:off x="563530" y="3962144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69" name="Rounded Rectangle 16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" name="Rounded Rectangle 16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Regular Pentagon 17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Rounded Rectangle 17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7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9" name="Group 48"/>
              <p:cNvGrpSpPr/>
              <p:nvPr/>
            </p:nvGrpSpPr>
            <p:grpSpPr>
              <a:xfrm rot="16870093">
                <a:off x="919306" y="3706305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64" name="Rounded Rectangle 16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5" name="Rounded Rectangle 16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6" name="Regular Pentagon 16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Rounded Rectangle 16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6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0" name="Group 49"/>
              <p:cNvGrpSpPr/>
              <p:nvPr/>
            </p:nvGrpSpPr>
            <p:grpSpPr>
              <a:xfrm rot="15389367">
                <a:off x="462025" y="3604862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59" name="Rounded Rectangle 15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Rounded Rectangle 15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Regular Pentagon 16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Rounded Rectangle 16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6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1" name="Group 50"/>
              <p:cNvGrpSpPr/>
              <p:nvPr/>
            </p:nvGrpSpPr>
            <p:grpSpPr>
              <a:xfrm rot="16673717">
                <a:off x="889528" y="4592384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54" name="Rounded Rectangle 15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Rounded Rectangle 15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Regular Pentagon 15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Rounded Rectangle 15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5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2" name="Group 51"/>
              <p:cNvGrpSpPr/>
              <p:nvPr/>
            </p:nvGrpSpPr>
            <p:grpSpPr>
              <a:xfrm rot="16870093">
                <a:off x="1122717" y="4253928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49" name="Rounded Rectangle 14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Rounded Rectangle 14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Regular Pentagon 15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Rounded Rectangle 15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5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3" name="Group 52"/>
              <p:cNvGrpSpPr/>
              <p:nvPr/>
            </p:nvGrpSpPr>
            <p:grpSpPr>
              <a:xfrm rot="15389367">
                <a:off x="699825" y="4294005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44" name="Rounded Rectangle 14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Rounded Rectangle 14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Regular Pentagon 14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Rounded Rectangle 14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4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4" name="Group 53"/>
              <p:cNvGrpSpPr/>
              <p:nvPr/>
            </p:nvGrpSpPr>
            <p:grpSpPr>
              <a:xfrm rot="16673717">
                <a:off x="1451137" y="5067052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39" name="Rounded Rectangle 13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Rounded Rectangle 13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Regular Pentagon 14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Rounded Rectangle 14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4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5" name="Group 54"/>
              <p:cNvGrpSpPr/>
              <p:nvPr/>
            </p:nvGrpSpPr>
            <p:grpSpPr>
              <a:xfrm rot="16870093">
                <a:off x="1506361" y="4617332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34" name="Rounded Rectangle 13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Rounded Rectangle 13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Regular Pentagon 13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ounded Rectangle 13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3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6" name="Group 55"/>
              <p:cNvGrpSpPr/>
              <p:nvPr/>
            </p:nvGrpSpPr>
            <p:grpSpPr>
              <a:xfrm rot="15389367">
                <a:off x="1132684" y="4830088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29" name="Rounded Rectangle 12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Rounded Rectangle 12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Regular Pentagon 13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Rounded Rectangle 13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3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7" name="Group 56"/>
              <p:cNvGrpSpPr/>
              <p:nvPr/>
            </p:nvGrpSpPr>
            <p:grpSpPr>
              <a:xfrm rot="16673717">
                <a:off x="2109027" y="5254200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24" name="Rounded Rectangle 12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Rounded Rectangle 12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Regular Pentagon 12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Rounded Rectangle 12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2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8" name="Group 57"/>
              <p:cNvGrpSpPr/>
              <p:nvPr/>
            </p:nvGrpSpPr>
            <p:grpSpPr>
              <a:xfrm rot="16870093">
                <a:off x="2042490" y="4830924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19" name="Rounded Rectangle 11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Rounded Rectangle 11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Regular Pentagon 12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Rounded Rectangle 12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2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59" name="Group 58"/>
              <p:cNvGrpSpPr/>
              <p:nvPr/>
            </p:nvGrpSpPr>
            <p:grpSpPr>
              <a:xfrm rot="15389367">
                <a:off x="1754548" y="5169985"/>
                <a:ext cx="205483" cy="167493"/>
                <a:chOff x="3285683" y="2192215"/>
                <a:chExt cx="2511669" cy="2876125"/>
              </a:xfrm>
            </p:grpSpPr>
            <p:sp>
              <p:nvSpPr>
                <p:cNvPr id="114" name="Rounded Rectangle 11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ounded Rectangle 11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gular Pentagon 11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ounded Rectangle 11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1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60" name="Group 59"/>
              <p:cNvGrpSpPr/>
              <p:nvPr/>
            </p:nvGrpSpPr>
            <p:grpSpPr>
              <a:xfrm rot="21130147">
                <a:off x="1997388" y="3122451"/>
                <a:ext cx="917742" cy="984348"/>
                <a:chOff x="3285683" y="2192215"/>
                <a:chExt cx="2511669" cy="2876125"/>
              </a:xfrm>
            </p:grpSpPr>
            <p:sp>
              <p:nvSpPr>
                <p:cNvPr id="109" name="Rounded Rectangle 10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Rounded Rectangle 10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gular Pentagon 11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ounded Rectangle 11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1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61" name="Group 60"/>
              <p:cNvGrpSpPr/>
              <p:nvPr/>
            </p:nvGrpSpPr>
            <p:grpSpPr>
              <a:xfrm rot="19815417">
                <a:off x="1463195" y="2756067"/>
                <a:ext cx="605647" cy="409159"/>
                <a:chOff x="3285678" y="2192214"/>
                <a:chExt cx="2511669" cy="2876126"/>
              </a:xfrm>
            </p:grpSpPr>
            <p:sp>
              <p:nvSpPr>
                <p:cNvPr id="104" name="Rounded Rectangle 103"/>
                <p:cNvSpPr/>
                <p:nvPr/>
              </p:nvSpPr>
              <p:spPr>
                <a:xfrm>
                  <a:off x="3285678" y="2192214"/>
                  <a:ext cx="2511669" cy="181000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Rounded Rectangle 10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Regular Pentagon 10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Rounded Rectangle 10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0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62" name="Group 61"/>
              <p:cNvGrpSpPr/>
              <p:nvPr/>
            </p:nvGrpSpPr>
            <p:grpSpPr>
              <a:xfrm rot="511589">
                <a:off x="2035959" y="2451852"/>
                <a:ext cx="605647" cy="409159"/>
                <a:chOff x="3285683" y="2192215"/>
                <a:chExt cx="2511669" cy="2876125"/>
              </a:xfrm>
            </p:grpSpPr>
            <p:sp>
              <p:nvSpPr>
                <p:cNvPr id="99" name="Rounded Rectangle 9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Rounded Rectangle 9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Regular Pentagon 10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Rounded Rectangle 10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0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63" name="Group 62"/>
              <p:cNvGrpSpPr/>
              <p:nvPr/>
            </p:nvGrpSpPr>
            <p:grpSpPr>
              <a:xfrm rot="2570089">
                <a:off x="2684641" y="2719223"/>
                <a:ext cx="605647" cy="409159"/>
                <a:chOff x="3285683" y="2192215"/>
                <a:chExt cx="2511669" cy="2876125"/>
              </a:xfrm>
            </p:grpSpPr>
            <p:sp>
              <p:nvSpPr>
                <p:cNvPr id="94" name="Rounded Rectangle 9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Rounded Rectangle 9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Regular Pentagon 9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Rounded Rectangle 9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9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64" name="Group 63"/>
              <p:cNvGrpSpPr/>
              <p:nvPr/>
            </p:nvGrpSpPr>
            <p:grpSpPr>
              <a:xfrm rot="1112037">
                <a:off x="2931497" y="3327223"/>
                <a:ext cx="605647" cy="409159"/>
                <a:chOff x="3285683" y="2192215"/>
                <a:chExt cx="2511669" cy="2876125"/>
              </a:xfrm>
            </p:grpSpPr>
            <p:sp>
              <p:nvSpPr>
                <p:cNvPr id="89" name="Rounded Rectangle 8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Rounded Rectangle 8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Regular Pentagon 9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Rounded Rectangle 9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9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65" name="Group 64"/>
              <p:cNvGrpSpPr/>
              <p:nvPr/>
            </p:nvGrpSpPr>
            <p:grpSpPr>
              <a:xfrm rot="511589">
                <a:off x="2092051" y="4356450"/>
                <a:ext cx="605647" cy="409159"/>
                <a:chOff x="3285683" y="2192215"/>
                <a:chExt cx="2511669" cy="2876125"/>
              </a:xfrm>
            </p:grpSpPr>
            <p:sp>
              <p:nvSpPr>
                <p:cNvPr id="84" name="Rounded Rectangle 8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ounded Rectangle 8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gular Pentagon 8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Rounded Rectangle 8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8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66" name="Group 65"/>
              <p:cNvGrpSpPr/>
              <p:nvPr/>
            </p:nvGrpSpPr>
            <p:grpSpPr>
              <a:xfrm rot="511589">
                <a:off x="1369420" y="3994632"/>
                <a:ext cx="605647" cy="409159"/>
                <a:chOff x="3285683" y="2192215"/>
                <a:chExt cx="2511669" cy="2876125"/>
              </a:xfrm>
            </p:grpSpPr>
            <p:sp>
              <p:nvSpPr>
                <p:cNvPr id="79" name="Rounded Rectangle 7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ounded Rectangle 7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gular Pentagon 8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ounded Rectangle 8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8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67" name="Group 66"/>
              <p:cNvGrpSpPr/>
              <p:nvPr/>
            </p:nvGrpSpPr>
            <p:grpSpPr>
              <a:xfrm rot="511589">
                <a:off x="1140371" y="3385598"/>
                <a:ext cx="605647" cy="409159"/>
                <a:chOff x="3285683" y="2192215"/>
                <a:chExt cx="2511669" cy="2876125"/>
              </a:xfrm>
            </p:grpSpPr>
            <p:sp>
              <p:nvSpPr>
                <p:cNvPr id="74" name="Rounded Rectangle 73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Rounded Rectangle 74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egular Pentagon 75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ounded Rectangle 76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78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68" name="Group 67"/>
              <p:cNvGrpSpPr/>
              <p:nvPr/>
            </p:nvGrpSpPr>
            <p:grpSpPr>
              <a:xfrm rot="511589">
                <a:off x="2720058" y="4012242"/>
                <a:ext cx="605647" cy="409159"/>
                <a:chOff x="3285683" y="2192215"/>
                <a:chExt cx="2511669" cy="2876125"/>
              </a:xfrm>
            </p:grpSpPr>
            <p:sp>
              <p:nvSpPr>
                <p:cNvPr id="69" name="Rounded Rectangle 68"/>
                <p:cNvSpPr/>
                <p:nvPr/>
              </p:nvSpPr>
              <p:spPr>
                <a:xfrm>
                  <a:off x="3285683" y="2192215"/>
                  <a:ext cx="2511669" cy="20749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4564376" y="4267200"/>
                  <a:ext cx="45719" cy="736285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Regular Pentagon 70"/>
                <p:cNvSpPr/>
                <p:nvPr/>
              </p:nvSpPr>
              <p:spPr>
                <a:xfrm>
                  <a:off x="4053835" y="4800600"/>
                  <a:ext cx="1066800" cy="267740"/>
                </a:xfrm>
                <a:prstGeom prst="pentag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475447" y="2362199"/>
                  <a:ext cx="2132140" cy="1735016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73" name="Picture 2" descr="C:\Program Files (x86)\Microsoft Office\MEDIA\CAGCAT10\j0195384.wm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058" y="2512314"/>
                  <a:ext cx="1736142" cy="14767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pic>
        <p:nvPicPr>
          <p:cNvPr id="354" name="Picture 35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673" y="3172769"/>
            <a:ext cx="2755344" cy="2385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5" name="Rounded Rectangle 354"/>
          <p:cNvSpPr/>
          <p:nvPr/>
        </p:nvSpPr>
        <p:spPr>
          <a:xfrm>
            <a:off x="7982580" y="365342"/>
            <a:ext cx="3329590" cy="646986"/>
          </a:xfrm>
          <a:prstGeom prst="roundRect">
            <a:avLst/>
          </a:prstGeom>
          <a:gradFill flip="none" rotWithShape="1">
            <a:gsLst>
              <a:gs pos="32000">
                <a:srgbClr val="F5EBB0"/>
              </a:gs>
              <a:gs pos="0">
                <a:srgbClr val="FFFF99"/>
              </a:gs>
              <a:gs pos="54000">
                <a:srgbClr val="CCFFFF"/>
              </a:gs>
              <a:gs pos="74000">
                <a:schemeClr val="accent4">
                  <a:lumMod val="40000"/>
                  <a:lumOff val="60000"/>
                </a:schemeClr>
              </a:gs>
              <a:gs pos="100000">
                <a:srgbClr val="FFFF99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দেখ-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pic>
        <p:nvPicPr>
          <p:cNvPr id="356" name="Picture 3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337" y="1173522"/>
            <a:ext cx="2459267" cy="950744"/>
          </a:xfrm>
          <a:prstGeom prst="rect">
            <a:avLst/>
          </a:prstGeom>
        </p:spPr>
      </p:pic>
      <p:sp>
        <p:nvSpPr>
          <p:cNvPr id="358" name="TextBox 357"/>
          <p:cNvSpPr txBox="1"/>
          <p:nvPr/>
        </p:nvSpPr>
        <p:spPr>
          <a:xfrm>
            <a:off x="359331" y="5923550"/>
            <a:ext cx="4868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ছবি দেখে কী বুঝতে পারলে?</a:t>
            </a:r>
            <a:endParaRPr lang="en-US" sz="36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0397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883876" y="2763681"/>
            <a:ext cx="6239435" cy="1892725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bn-BD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00000"/>
              </a:lnSpc>
            </a:pPr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নেটওয়ার্কের ধারনা </a:t>
            </a:r>
            <a:endParaRPr lang="bn-BD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18462" y="895030"/>
            <a:ext cx="47997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bn-BD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 হচ্ছে-</a:t>
            </a:r>
            <a:r>
              <a:rPr lang="en-US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-----</a:t>
            </a:r>
            <a:endParaRPr lang="en-US" sz="4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1677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43274" y="136119"/>
            <a:ext cx="2299027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0"/>
              </a:spcBef>
            </a:pPr>
            <a:r>
              <a:rPr lang="bn-BD" sz="5400" u="sng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5400" u="sng" dirty="0"/>
          </a:p>
        </p:txBody>
      </p:sp>
      <p:sp>
        <p:nvSpPr>
          <p:cNvPr id="3" name="Rounded Rectangle 2"/>
          <p:cNvSpPr/>
          <p:nvPr/>
        </p:nvSpPr>
        <p:spPr>
          <a:xfrm>
            <a:off x="995784" y="1284531"/>
            <a:ext cx="9994006" cy="49222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 থেকে তোমরা যা শিখবে -----</a:t>
            </a:r>
          </a:p>
          <a:p>
            <a:endParaRPr lang="bn-BD" sz="4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নেটওয়ার্ক কী বলতে পারবে।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নেটওয়ার্কের ধারণা ব্যাখ্যা করতে পারবে।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নেটওয়ার্ক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 মিডিয়া সম্পর্কে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নেটওয়ার্ক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রিসোর্স সম্পর্কে বলতে পারবে।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6585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55" y="990565"/>
            <a:ext cx="6210209" cy="54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ounded Rectangle 6"/>
          <p:cNvSpPr/>
          <p:nvPr/>
        </p:nvSpPr>
        <p:spPr>
          <a:xfrm>
            <a:off x="6925236" y="2517619"/>
            <a:ext cx="5083930" cy="2420470"/>
          </a:xfrm>
          <a:prstGeom prst="round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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আনুসঙ্গিক যন্ত্রপাতি ভাগাভাগি করে ব্যবহার করা বা পরস্পর তথ্য আদান প্রদান করার কাজটি যখন কোনো কম্পিউটার ব্যবস্থায় করা হয় তখন তাকে কম্পিউটার নেটওয়ার্ক বলে ।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8132" y="67235"/>
            <a:ext cx="2419252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0"/>
              </a:spcBef>
            </a:pPr>
            <a:r>
              <a:rPr lang="en-US" sz="54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bn-BD" sz="54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u="sng" dirty="0"/>
          </a:p>
        </p:txBody>
      </p:sp>
    </p:spTree>
    <p:extLst>
      <p:ext uri="{BB962C8B-B14F-4D97-AF65-F5344CB8AC3E}">
        <p14:creationId xmlns:p14="http://schemas.microsoft.com/office/powerpoint/2010/main" val="35706844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530" y="768017"/>
            <a:ext cx="2429373" cy="4448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Rounded Rectangle 14"/>
          <p:cNvSpPr/>
          <p:nvPr/>
        </p:nvSpPr>
        <p:spPr>
          <a:xfrm>
            <a:off x="9460767" y="5450230"/>
            <a:ext cx="2264897" cy="83173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সার্ভার</a:t>
            </a:r>
            <a:endParaRPr lang="en-US" sz="3600" dirty="0"/>
          </a:p>
        </p:txBody>
      </p:sp>
      <p:grpSp>
        <p:nvGrpSpPr>
          <p:cNvPr id="2" name="Group 1"/>
          <p:cNvGrpSpPr/>
          <p:nvPr/>
        </p:nvGrpSpPr>
        <p:grpSpPr>
          <a:xfrm>
            <a:off x="247095" y="1779763"/>
            <a:ext cx="8701297" cy="4502198"/>
            <a:chOff x="247095" y="1779763"/>
            <a:chExt cx="8701297" cy="450219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095" y="2103421"/>
              <a:ext cx="8701297" cy="4085715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2309426" y="5820296"/>
              <a:ext cx="84510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ক্লায়েন্ট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11679" y="2405981"/>
              <a:ext cx="84510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ক্লায়েন্ট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84265" y="2405981"/>
              <a:ext cx="84510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ক্লায়েন্ট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34231" y="4770295"/>
              <a:ext cx="6078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সুইচ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84500" y="5420186"/>
              <a:ext cx="76976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সার্ভার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240180" y="5060417"/>
              <a:ext cx="87395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রাউটার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80759" y="1779763"/>
              <a:ext cx="79861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প্রিন্টার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624015" y="2761259"/>
              <a:ext cx="115288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ইন্টারনেট 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449271" y="392828"/>
            <a:ext cx="7127272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0"/>
              </a:spcBef>
            </a:pPr>
            <a:r>
              <a:rPr lang="bn-BD" sz="4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</a:t>
            </a:r>
            <a:r>
              <a:rPr lang="en-US" sz="40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নেটওয়ার্কের</a:t>
            </a:r>
            <a:r>
              <a:rPr lang="en-US" sz="4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4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পরিচয়ঃ</a:t>
            </a:r>
            <a:r>
              <a:rPr lang="bn-BD" sz="4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u="sng" dirty="0"/>
          </a:p>
        </p:txBody>
      </p:sp>
    </p:spTree>
    <p:extLst>
      <p:ext uri="{BB962C8B-B14F-4D97-AF65-F5344CB8AC3E}">
        <p14:creationId xmlns:p14="http://schemas.microsoft.com/office/powerpoint/2010/main" val="2939286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3206" y="3657579"/>
            <a:ext cx="4565154" cy="93490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কম্পিউটার নেটওয়ার্ক কি?</a:t>
            </a:r>
          </a:p>
        </p:txBody>
      </p:sp>
      <p:sp>
        <p:nvSpPr>
          <p:cNvPr id="3" name="Rectangle 2"/>
          <p:cNvSpPr/>
          <p:nvPr/>
        </p:nvSpPr>
        <p:spPr>
          <a:xfrm>
            <a:off x="9181661" y="487208"/>
            <a:ext cx="254987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ln w="0"/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3206" y="948873"/>
            <a:ext cx="7059946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571500" indent="-571500">
              <a:buFont typeface="Wingdings" panose="05000000000000000000" pitchFamily="2" charset="2"/>
              <a:buChar char="q"/>
              <a:defRPr sz="4000">
                <a:ln w="0"/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bn-BD" dirty="0" smtClean="0">
                <a:solidFill>
                  <a:srgbClr val="C00000"/>
                </a:solidFill>
                <a:sym typeface="Wingdings" panose="05000000000000000000" pitchFamily="2" charset="2"/>
              </a:rPr>
              <a:t>একটি নেটওয়ার্কে সার্ভার থাকতে পারে- </a:t>
            </a:r>
            <a:endParaRPr lang="bn-BD" dirty="0" smtClean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2267" y="1656434"/>
            <a:ext cx="240582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একটি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49577" y="1656434"/>
            <a:ext cx="228780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bn-BD" sz="3600" dirty="0">
                <a:solidFill>
                  <a:schemeClr val="tx1"/>
                </a:solidFill>
              </a:rPr>
              <a:t>(</a:t>
            </a:r>
            <a:r>
              <a:rPr lang="bn-BD" sz="3600" dirty="0" smtClean="0">
                <a:solidFill>
                  <a:schemeClr val="tx1"/>
                </a:solidFill>
              </a:rPr>
              <a:t>খ) দুইটি 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2267" y="2454630"/>
            <a:ext cx="241765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bn-BD" sz="3600" dirty="0" smtClean="0">
                <a:solidFill>
                  <a:schemeClr val="tx1"/>
                </a:solidFill>
              </a:rPr>
              <a:t>(গ) তিনটি  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49576" y="2443143"/>
            <a:ext cx="22878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bn-BD" sz="3600" dirty="0">
                <a:solidFill>
                  <a:schemeClr val="tx1"/>
                </a:solidFill>
              </a:rPr>
              <a:t>(</a:t>
            </a:r>
            <a:r>
              <a:rPr lang="bn-BD" sz="3600" dirty="0" smtClean="0">
                <a:solidFill>
                  <a:schemeClr val="tx1"/>
                </a:solidFill>
              </a:rPr>
              <a:t>ঘ) অনেকগুলি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0353" y="2502494"/>
            <a:ext cx="737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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330353" y="4320117"/>
            <a:ext cx="6358868" cy="1791476"/>
          </a:xfrm>
          <a:prstGeom prst="round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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আনুসঙ্গিক যন্ত্রপাতি ভাগাভাগি করে ব্যবহার করা বা পরস্পর তথ্য আদান প্রদান করার কাজটি যখন কোনো কম্পিউটার ব্যবস্থায় করা হয় তখন তাকে কম্পিউটার নেটওয়ার্ক বলে ।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20602" y="4650860"/>
            <a:ext cx="4565154" cy="93490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উত্তরটা মিলিয়ে দেখ- </a:t>
            </a:r>
          </a:p>
        </p:txBody>
      </p:sp>
    </p:spTree>
    <p:extLst>
      <p:ext uri="{BB962C8B-B14F-4D97-AF65-F5344CB8AC3E}">
        <p14:creationId xmlns:p14="http://schemas.microsoft.com/office/powerpoint/2010/main" val="14424895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 animBg="1"/>
      <p:bldP spid="7" grpId="0" animBg="1"/>
      <p:bldP spid="8" grpId="0" animBg="1"/>
      <p:bldP spid="9" grpId="0"/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4154" y="473744"/>
            <a:ext cx="1853392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0"/>
              </a:spcBef>
            </a:pPr>
            <a:r>
              <a:rPr lang="bn-BD" sz="54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মিডিয়া </a:t>
            </a:r>
            <a:endParaRPr lang="en-US" sz="5400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7"/>
          <a:stretch/>
        </p:blipFill>
        <p:spPr>
          <a:xfrm>
            <a:off x="83295" y="2414838"/>
            <a:ext cx="2940148" cy="2159084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310372" y="1397074"/>
            <a:ext cx="4610363" cy="2296105"/>
            <a:chOff x="6718440" y="534387"/>
            <a:chExt cx="4610363" cy="229610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8440" y="534387"/>
              <a:ext cx="2500360" cy="229610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7283" y="826357"/>
              <a:ext cx="2091520" cy="156864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55"/>
          <a:stretch/>
        </p:blipFill>
        <p:spPr>
          <a:xfrm>
            <a:off x="8509344" y="563846"/>
            <a:ext cx="3172017" cy="196752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452603" y="4169616"/>
            <a:ext cx="4228758" cy="2111187"/>
            <a:chOff x="7734396" y="3973957"/>
            <a:chExt cx="4228758" cy="211118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2419" y="3974461"/>
              <a:ext cx="2490735" cy="2110683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4396" y="3973957"/>
              <a:ext cx="1629452" cy="197826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13" name="TextBox 12"/>
          <p:cNvSpPr txBox="1"/>
          <p:nvPr/>
        </p:nvSpPr>
        <p:spPr>
          <a:xfrm>
            <a:off x="8791950" y="2531372"/>
            <a:ext cx="2606803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অপটিক্যাল ফাইবার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93017" y="6205981"/>
            <a:ext cx="15023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য়াইফাই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6865" y="4386098"/>
            <a:ext cx="1947969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বৈদ্যুতিক তার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62734" y="3494380"/>
            <a:ext cx="2400016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কো-এক্সিয়াল তার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46959" y="5200988"/>
            <a:ext cx="6115791" cy="1297381"/>
          </a:xfrm>
          <a:prstGeom prst="round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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মিডিয়া ব্যবহার না করেও তার বিহীন পদ্ধতিতে কম্পিউটারকে নেটওয়ার্কে জুড়ে দেয়া যায়।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59008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6"/>
          <a:stretch/>
        </p:blipFill>
        <p:spPr>
          <a:xfrm>
            <a:off x="2261026" y="1383214"/>
            <a:ext cx="7315200" cy="4719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566696" y="290864"/>
            <a:ext cx="4410182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0"/>
              </a:spcBef>
            </a:pPr>
            <a:r>
              <a:rPr lang="bn-BD" sz="54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 এডাপ্টার </a:t>
            </a:r>
            <a:endParaRPr lang="en-US" sz="5400" u="sng" dirty="0"/>
          </a:p>
        </p:txBody>
      </p:sp>
    </p:spTree>
    <p:extLst>
      <p:ext uri="{BB962C8B-B14F-4D97-AF65-F5344CB8AC3E}">
        <p14:creationId xmlns:p14="http://schemas.microsoft.com/office/powerpoint/2010/main" val="36994980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96" y="2039750"/>
            <a:ext cx="6762750" cy="3800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Left Arrow 5"/>
          <p:cNvSpPr/>
          <p:nvPr/>
        </p:nvSpPr>
        <p:spPr>
          <a:xfrm>
            <a:off x="5046831" y="3188767"/>
            <a:ext cx="3534103" cy="180312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66696" y="290864"/>
            <a:ext cx="1699504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0"/>
              </a:spcBef>
            </a:pPr>
            <a:r>
              <a:rPr lang="bn-BD" sz="54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রিসোর্স</a:t>
            </a:r>
            <a:endParaRPr lang="en-US" sz="5400" b="1" u="sng" dirty="0"/>
          </a:p>
        </p:txBody>
      </p:sp>
      <p:sp>
        <p:nvSpPr>
          <p:cNvPr id="7" name="Left Arrow 6"/>
          <p:cNvSpPr/>
          <p:nvPr/>
        </p:nvSpPr>
        <p:spPr>
          <a:xfrm rot="21313912">
            <a:off x="6704238" y="3338088"/>
            <a:ext cx="2018467" cy="167672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 rot="20755878">
            <a:off x="2021373" y="4024749"/>
            <a:ext cx="6635243" cy="196063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8525435" y="2650834"/>
            <a:ext cx="1854677" cy="15025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রিসোর্স 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2457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5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08"/>
          <a:stretch/>
        </p:blipFill>
        <p:spPr>
          <a:xfrm>
            <a:off x="398934" y="1436673"/>
            <a:ext cx="5628946" cy="3904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ounded Rectangle 2"/>
          <p:cNvSpPr/>
          <p:nvPr/>
        </p:nvSpPr>
        <p:spPr>
          <a:xfrm>
            <a:off x="6463979" y="858130"/>
            <a:ext cx="5409153" cy="1799638"/>
          </a:xfrm>
          <a:prstGeom prst="round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bn-BD" sz="28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ইউজারঃ 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সার্ভার থেকে যে ক্লায়েন্ট রিসোর্স ব্যবহার করে, সেই ইউজার  </a:t>
            </a:r>
            <a:r>
              <a:rPr lang="bn-BD" sz="280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 ব্যবহারকারী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63978" y="3123028"/>
            <a:ext cx="5409153" cy="3362178"/>
          </a:xfrm>
          <a:prstGeom prst="round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প্রটোকলঃ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ভিন্ন ভিন্ন কম্পিউটারকে একসাথে যুক্ত করতে হলে সুনিদৃষ্ট কিছু নিয়ম মেনে তা করতে হয়। যেমন কোন ভাষায় বা কোন নিয়মে একটি কম্পিউটার আরেকটির সাথে যোগাযোগ করবে। এই নিয়মগুলিই হচ্ছে প্রটোকল। 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0748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83288" y="182075"/>
            <a:ext cx="2549875" cy="1021556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5400" u="sng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5400" u="sng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u="sng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u="sng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u="sng" dirty="0">
              <a:ln w="0"/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85"/>
          <a:stretch/>
        </p:blipFill>
        <p:spPr>
          <a:xfrm>
            <a:off x="5560480" y="1645196"/>
            <a:ext cx="3513604" cy="15819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79" y="894836"/>
            <a:ext cx="1623060" cy="29831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288" y="3627714"/>
            <a:ext cx="2085631" cy="1805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" name="Group 13"/>
          <p:cNvGrpSpPr/>
          <p:nvPr/>
        </p:nvGrpSpPr>
        <p:grpSpPr>
          <a:xfrm>
            <a:off x="751781" y="3573719"/>
            <a:ext cx="2972891" cy="2958466"/>
            <a:chOff x="560968" y="1337323"/>
            <a:chExt cx="2286000" cy="2095826"/>
          </a:xfrm>
        </p:grpSpPr>
        <p:grpSp>
          <p:nvGrpSpPr>
            <p:cNvPr id="15" name="Group 33"/>
            <p:cNvGrpSpPr>
              <a:grpSpLocks/>
            </p:cNvGrpSpPr>
            <p:nvPr/>
          </p:nvGrpSpPr>
          <p:grpSpPr bwMode="auto">
            <a:xfrm>
              <a:off x="560968" y="1531324"/>
              <a:ext cx="2286000" cy="1901825"/>
              <a:chOff x="9906805" y="3476998"/>
              <a:chExt cx="2285189" cy="1901825"/>
            </a:xfrm>
            <a:solidFill>
              <a:schemeClr val="accent2"/>
            </a:solidFill>
          </p:grpSpPr>
          <p:sp>
            <p:nvSpPr>
              <p:cNvPr id="17" name="Cube 16"/>
              <p:cNvSpPr/>
              <p:nvPr/>
            </p:nvSpPr>
            <p:spPr>
              <a:xfrm>
                <a:off x="9906805" y="3476998"/>
                <a:ext cx="2285189" cy="1901825"/>
              </a:xfrm>
              <a:prstGeom prst="cub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8" name="Straight Connector 17"/>
              <p:cNvCxnSpPr>
                <a:stCxn id="17" idx="0"/>
                <a:endCxn id="17" idx="1"/>
              </p:cNvCxnSpPr>
              <p:nvPr/>
            </p:nvCxnSpPr>
            <p:spPr>
              <a:xfrm flipH="1">
                <a:off x="10811364" y="3476998"/>
                <a:ext cx="476081" cy="474663"/>
              </a:xfrm>
              <a:prstGeom prst="line">
                <a:avLst/>
              </a:prstGeom>
              <a:grp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Rectangle 15"/>
            <p:cNvSpPr/>
            <p:nvPr/>
          </p:nvSpPr>
          <p:spPr>
            <a:xfrm rot="21071881">
              <a:off x="897402" y="1337323"/>
              <a:ext cx="1539232" cy="78492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isometricOffAxis2Top"/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bn-BD" sz="66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মিডিয়া</a:t>
              </a:r>
              <a:endParaRPr lang="en-US" sz="6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55"/>
          <a:stretch/>
        </p:blipFill>
        <p:spPr>
          <a:xfrm>
            <a:off x="3051312" y="1194839"/>
            <a:ext cx="2044924" cy="17679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7"/>
          <a:stretch/>
        </p:blipFill>
        <p:spPr>
          <a:xfrm>
            <a:off x="9538328" y="1645196"/>
            <a:ext cx="1965525" cy="1637224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09579" y="360879"/>
            <a:ext cx="71819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দলগতভাবে মিডিয়ার অন্তর্ভূক্ত চিত্রগুলিকে আলাদা করে দেখাও- 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405" y="3627714"/>
            <a:ext cx="1886091" cy="173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7482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43 -0.13241 L 0.00443 -0.13241 C 0.00482 -0.13843 0.00495 -0.14421 0.00547 -0.15 C 0.00573 -0.15208 0.00638 -0.15394 0.00665 -0.15602 C 0.00717 -0.15995 0.00743 -0.16389 0.00769 -0.16782 C 0.01003 -0.23148 0.00482 -0.21042 0.01211 -0.23634 C 0.0125 -0.23958 0.01277 -0.24306 0.01329 -0.24607 L 0.01654 -0.26389 L 0.01771 -0.26968 C 0.01797 -0.27176 0.01797 -0.27407 0.01875 -0.27546 C 0.01993 -0.27755 0.02084 -0.27986 0.02201 -0.28148 C 0.02735 -0.28889 0.02761 -0.28935 0.03308 -0.2912 C 0.03529 -0.29213 0.0375 -0.29236 0.03972 -0.29329 C 0.04089 -0.29375 0.04193 -0.29468 0.04297 -0.29514 C 0.04454 -0.29583 0.04597 -0.2963 0.0474 -0.29722 C 0.04857 -0.29769 0.04961 -0.29861 0.05079 -0.29907 C 0.05326 -0.3 0.05586 -0.30046 0.05847 -0.30116 C 0.06498 -0.30463 0.0642 -0.30486 0.075 -0.30486 L 0.25482 -0.30301 L 0.30222 -0.30116 C 0.30443 -0.30093 0.30665 -0.29954 0.30886 -0.29907 C 0.3125 -0.29838 0.31615 -0.29792 0.3198 -0.29722 C 0.32201 -0.29653 0.32422 -0.29583 0.32644 -0.29514 C 0.32826 -0.29468 0.33008 -0.29352 0.33204 -0.29329 C 0.33868 -0.29213 0.3612 -0.29005 0.36732 -0.28935 C 0.3767 -0.28796 0.37956 -0.28657 0.38933 -0.28333 C 0.42032 -0.28495 0.42943 -0.28796 0.45769 -0.28148 C 0.46003 -0.28102 0.46211 -0.27894 0.46433 -0.27755 C 0.46537 -0.27685 0.46667 -0.27662 0.46758 -0.27546 C 0.46875 -0.27431 0.4698 -0.27269 0.47097 -0.27176 C 0.47201 -0.27083 0.47318 -0.2706 0.47422 -0.26968 C 0.47579 -0.26852 0.47709 -0.2669 0.47865 -0.26574 C 0.48086 -0.26412 0.48412 -0.26273 0.48633 -0.26181 C 0.48816 -0.25995 0.48998 -0.25764 0.49193 -0.25602 C 0.49297 -0.25509 0.49415 -0.25486 0.49519 -0.25394 C 0.50378 -0.2463 0.49349 -0.25301 0.50183 -0.24815 C 0.50287 -0.24607 0.50417 -0.24445 0.50508 -0.24213 C 0.51277 -0.22593 0.50092 -0.24769 0.51068 -0.23056 C 0.51133 -0.22732 0.51185 -0.22361 0.5129 -0.2206 C 0.51368 -0.21829 0.51524 -0.2169 0.51615 -0.21482 C 0.51771 -0.21111 0.51915 -0.20695 0.52058 -0.20301 C 0.52097 -0.19931 0.52162 -0.19144 0.52279 -0.18727 C 0.52826 -0.16759 0.52136 -0.19769 0.52722 -0.17361 C 0.52761 -0.17176 0.52774 -0.16968 0.52826 -0.16782 C 0.52891 -0.16574 0.52995 -0.16389 0.53047 -0.16181 C 0.53269 -0.15417 0.5306 -0.15695 0.53269 -0.14815 C 0.53321 -0.14607 0.53438 -0.14445 0.5349 -0.14236 C 0.53581 -0.13843 0.53659 -0.13449 0.53711 -0.13056 C 0.5375 -0.12778 0.5375 -0.125 0.53816 -0.12269 C 0.53868 -0.12107 0.53972 -0.12014 0.54037 -0.11875 C 0.54076 -0.11667 0.54115 -0.11482 0.54154 -0.11296 C 0.54193 -0.11019 0.54219 -0.10764 0.54258 -0.10509 C 0.54336 -0.10046 0.54402 -0.09583 0.5448 -0.0912 C 0.54519 -0.08935 0.54571 -0.0875 0.54597 -0.08542 C 0.54636 -0.08148 0.54649 -0.07755 0.54701 -0.07361 C 0.54727 -0.07153 0.54779 -0.06968 0.54818 -0.06782 C 0.55013 -0.05532 0.54805 -0.06435 0.55144 -0.05208 C 0.55183 -0.04699 0.55209 -0.03796 0.55365 -0.03241 C 0.5543 -0.03032 0.55508 -0.02847 0.55586 -0.02662 C 0.55625 -0.02338 0.55665 -0.02014 0.55691 -0.0169 C 0.55743 -0.01227 0.5573 -0.00741 0.55808 -0.00301 C 0.55847 -0.00093 0.55951 0.00093 0.56029 0.00278 C 0.56068 0.00741 0.56081 0.01204 0.56133 0.01643 C 0.56172 0.01968 0.56446 0.03102 0.56472 0.03218 C 0.56498 0.03935 0.5655 0.06319 0.56693 0.07338 C 0.56745 0.07731 0.56836 0.08125 0.56915 0.08518 C 0.57136 0.13009 0.57097 0.11204 0.56915 0.18704 C 0.56888 0.19421 0.56784 0.19676 0.56693 0.20278 C 0.56641 0.20579 0.5655 0.21343 0.56472 0.21643 C 0.56407 0.21852 0.56329 0.22037 0.5625 0.22245 C 0.55964 0.2294 0.55652 0.23657 0.55261 0.2419 C 0.55105 0.24398 0.54948 0.24583 0.54818 0.24792 C 0.54701 0.24977 0.54597 0.25208 0.5448 0.2537 C 0.54193 0.25787 0.54154 0.25764 0.53816 0.25972 C 0.5375 0.26088 0.53698 0.26273 0.53594 0.26366 C 0.53464 0.26481 0.53308 0.26481 0.53165 0.26551 C 0.52396 0.26944 0.5336 0.26597 0.52162 0.26944 C 0.51211 0.26875 0.50248 0.26898 0.49297 0.26736 C 0.4892 0.2669 0.48568 0.26458 0.48191 0.26366 C 0.47826 0.2625 0.47461 0.26227 0.47097 0.26157 C 0.46797 0.26111 0.46498 0.26042 0.46211 0.25972 C 0.45964 0.25903 0.45469 0.25694 0.45222 0.25579 C 0.45105 0.25509 0.45 0.25417 0.44883 0.2537 C 0.44701 0.25301 0.44519 0.25255 0.44336 0.25185 C 0.43698 0.24421 0.44323 0.25046 0.4323 0.24583 C 0.43008 0.24491 0.428 0.24282 0.42566 0.2419 C 0.42279 0.24097 0.4198 0.24074 0.41693 0.24005 C 0.41107 0.23889 0.40508 0.23796 0.39922 0.23611 C 0.39558 0.23495 0.39193 0.2331 0.38816 0.23218 C 0.36836 0.22685 0.38542 0.23472 0.35951 0.22639 C 0.34141 0.22037 0.35365 0.22407 0.33855 0.22037 C 0.33607 0.21991 0.33347 0.21898 0.33086 0.21852 C 0.32644 0.21759 0.32201 0.21713 0.31758 0.21643 C 0.30287 0.20995 0.31433 0.21412 0.29558 0.21065 C 0.29297 0.21018 0.2905 0.20926 0.2879 0.20856 C 0.28451 0.20787 0.28125 0.20741 0.27787 0.20671 L 0.26029 0.20278 C 0.25847 0.20139 0.25678 0.1993 0.25482 0.19884 C 0.24714 0.19676 0.23165 0.19491 0.23165 0.19491 C 0.228 0.19352 0.22435 0.19143 0.22058 0.19097 C 0.21029 0.18958 0.2 0.19005 0.18972 0.18912 C 0.18529 0.18866 0.18086 0.18773 0.17644 0.18704 C 0.16862 0.18426 0.16784 0.1838 0.15769 0.18125 C 0.15482 0.18032 0.15183 0.17963 0.14896 0.17917 C 0.14336 0.17847 0.1379 0.17801 0.1323 0.17731 C 0.12904 0.17685 0.12579 0.17569 0.1224 0.17523 C 0.11172 0.1743 0.10105 0.17407 0.0905 0.17338 C 0.08933 0.17268 0.08829 0.17153 0.08711 0.1713 C 0.01589 0.16805 0.0043 0.16968 -0.06614 0.1713 C -0.07265 0.17523 -0.0664 0.17199 -0.07604 0.17523 C -0.0776 0.17593 -0.07903 0.17685 -0.08046 0.17731 C -0.08268 0.17801 -0.08489 0.17847 -0.0871 0.17917 C -0.08893 0.17986 -0.09075 0.18055 -0.09257 0.18125 C -0.10091 0.18866 -0.09765 0.18657 -0.10703 0.19097 C -0.10989 0.19236 -0.11575 0.19491 -0.11575 0.19491 C -0.12786 0.20926 -0.10924 0.18819 -0.12356 0.20093 C -0.13684 0.21273 -0.12109 0.20255 -0.13125 0.20856 C -0.13307 0.21134 -0.13463 0.21458 -0.13671 0.21643 C -0.13841 0.21805 -0.14049 0.21759 -0.14231 0.21852 C -0.14414 0.21944 -0.14609 0.2206 -0.14778 0.22245 C -0.15013 0.22454 -0.15247 0.22685 -0.15442 0.23032 C -0.15546 0.23218 -0.15638 0.23449 -0.15768 0.23611 C -0.15872 0.23727 -0.15989 0.2375 -0.16106 0.23796 C -0.1621 0.24005 -0.16315 0.24213 -0.16432 0.24398 C -0.16536 0.24537 -0.16666 0.2463 -0.16757 0.24792 C -0.16862 0.24954 -0.16914 0.25185 -0.16979 0.2537 C -0.17057 0.26481 -0.17148 0.27593 -0.172 0.28704 C -0.17239 0.29329 -0.1733 0.33403 -0.17421 0.34398 C -0.1746 0.34861 -0.17578 0.35301 -0.17643 0.35764 C -0.17695 0.36088 -0.17721 0.36412 -0.1776 0.36736 C -0.17851 0.37731 -0.1789 0.38264 -0.17981 0.39282 C -0.18007 0.42616 -0.1802 0.45972 -0.18085 0.49282 C -0.18203 0.55139 -0.1819 0.48032 -0.1819 0.50069 L -0.1819 0.50069 " pathEditMode="relative" ptsTypes="AAAAAAAAAAAAAAAAAAAAAAAAAAAAAAAAAAAAAAAAAAAAAAAAAAAAAAAAAAAAAAAAAAAAAAAAAAAAAAAAAAAAAAAAAAAAAAAAAAAAAAAAAAAAAAAAAAAAAAAAAAAAAAAAAAAA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0.00463 L -6.25E-7 -0.0044 C -0.00039 -0.01875 -0.00052 -0.03287 -0.00117 -0.04699 C -0.0013 -0.04907 -0.00195 -0.0507 -0.00221 -0.05255 C -0.00312 -0.05787 -0.00378 -0.0632 -0.00443 -0.06806 C -0.00482 -0.0706 -0.00508 -0.07338 -0.0056 -0.07593 L -0.00768 -0.0875 C -0.00807 -0.08935 -0.00807 -0.09144 -0.00872 -0.09306 C -0.0095 -0.09491 -0.01341 -0.1037 -0.01419 -0.10648 C -0.01471 -0.10833 -0.01458 -0.11065 -0.01523 -0.1125 C -0.01615 -0.11482 -0.01758 -0.11597 -0.01849 -0.11806 C -0.02213 -0.12593 -0.01927 -0.12407 -0.025 -0.13171 C -0.0263 -0.13333 -0.02786 -0.13403 -0.0293 -0.13565 C -0.03698 -0.14398 -0.03164 -0.14329 -0.04453 -0.14907 C -0.04596 -0.14977 -0.0474 -0.15 -0.04883 -0.15093 C -0.05182 -0.15324 -0.0543 -0.15718 -0.05742 -0.15857 C -0.05898 -0.15926 -0.06029 -0.15995 -0.06172 -0.16065 C -0.06536 -0.16204 -0.07266 -0.16458 -0.07266 -0.16435 C -0.07396 -0.16713 -0.07513 -0.17037 -0.07695 -0.17199 C -0.07891 -0.17384 -0.08125 -0.17338 -0.08346 -0.17407 C -0.08529 -0.17454 -0.08698 -0.17546 -0.0888 -0.17593 C -0.08919 -0.17639 -0.09726 -0.18264 -0.09974 -0.18357 C -0.10391 -0.18519 -0.11263 -0.1875 -0.11263 -0.18727 C -0.12917 -0.2044 -0.11055 -0.18773 -0.12995 -0.19722 C -0.1349 -0.19954 -0.14427 -0.20787 -0.15052 -0.21065 C -0.15273 -0.21157 -0.15482 -0.21181 -0.15703 -0.2125 C -0.1612 -0.21574 -0.1625 -0.21713 -0.1668 -0.21852 C -0.18086 -0.22292 -0.16875 -0.21782 -0.17865 -0.22222 C -0.17982 -0.22407 -0.18047 -0.22685 -0.1819 -0.22801 C -0.18385 -0.22963 -0.18633 -0.22917 -0.18828 -0.22986 C -0.18984 -0.23056 -0.19128 -0.23148 -0.19271 -0.23195 C -0.19479 -0.23264 -0.197 -0.2331 -0.19922 -0.23357 C -0.21081 -0.24213 -0.19805 -0.23357 -0.21107 -0.23958 C -0.21341 -0.24051 -0.21536 -0.24259 -0.21758 -0.24352 C -0.23503 -0.24954 -0.22161 -0.2456 -0.23919 -0.24907 C -0.24792 -0.25093 -0.24857 -0.25232 -0.25872 -0.25301 L -0.37435 -0.25857 L -0.44362 -0.25695 C -0.44661 -0.25671 -0.44948 -0.25556 -0.45234 -0.25509 C -0.45586 -0.25417 -0.45963 -0.2537 -0.46315 -0.25301 C -0.46419 -0.25232 -0.46536 -0.25185 -0.46641 -0.25116 C -0.46784 -0.25 -0.46914 -0.24792 -0.4707 -0.24722 C -0.47292 -0.24607 -0.475 -0.24607 -0.47721 -0.24537 C -0.47838 -0.24491 -0.47943 -0.24421 -0.48047 -0.24352 C -0.48151 -0.24213 -0.48242 -0.24028 -0.48372 -0.23958 C -0.48542 -0.23843 -0.48737 -0.23843 -0.48906 -0.2375 C -0.49023 -0.23704 -0.49128 -0.23611 -0.49245 -0.23565 C -0.49453 -0.23472 -0.49661 -0.23426 -0.49883 -0.23357 C -0.50078 -0.23264 -0.50234 -0.23102 -0.5043 -0.22986 C -0.51549 -0.22384 -0.50312 -0.23403 -0.51836 -0.22222 C -0.52773 -0.21482 -0.52786 -0.21157 -0.53672 -0.20857 C -0.53997 -0.20764 -0.54323 -0.20741 -0.54648 -0.20671 C -0.56198 -0.18843 -0.547 -0.20486 -0.55612 -0.19722 C -0.56055 -0.19352 -0.56732 -0.18657 -0.5724 -0.18357 C -0.57526 -0.18195 -0.57825 -0.18125 -0.58112 -0.17986 C -0.58398 -0.17824 -0.58685 -0.1757 -0.58971 -0.17407 C -0.59154 -0.17315 -0.59336 -0.17315 -0.59505 -0.17199 C -0.60013 -0.16945 -0.60221 -0.16644 -0.60703 -0.1625 C -0.6082 -0.16157 -0.60924 -0.16157 -0.61029 -0.16065 C -0.61836 -0.15347 -0.61341 -0.15695 -0.62005 -0.14699 C -0.63372 -0.12685 -0.62383 -0.14144 -0.63307 -0.13171 C -0.63516 -0.12917 -0.63737 -0.12662 -0.63958 -0.12407 L -0.64271 -0.12014 C -0.64857 -0.10417 -0.63906 -0.12847 -0.65365 -0.10278 C -0.66159 -0.08866 -0.65052 -0.10787 -0.66328 -0.0875 C -0.66484 -0.08495 -0.66615 -0.08195 -0.66771 -0.07963 C -0.66862 -0.07801 -0.66992 -0.07732 -0.67083 -0.07593 C -0.67318 -0.07222 -0.67734 -0.06412 -0.67734 -0.06389 C -0.67891 -0.05741 -0.67969 -0.05324 -0.68177 -0.04699 C -0.68229 -0.04491 -0.6832 -0.04329 -0.68385 -0.0412 C -0.68594 -0.0338 -0.68398 -0.03634 -0.68607 -0.02755 C -0.68659 -0.02546 -0.68763 -0.02407 -0.68828 -0.02199 C -0.69466 -0.00139 -0.68867 -0.01759 -0.69362 -0.00463 C -0.6944 -0.0007 -0.69518 0.00301 -0.6957 0.00694 C -0.69609 0.00949 -0.69609 0.0125 -0.69687 0.01481 C -0.69753 0.0169 -0.69896 0.01852 -0.70013 0.02037 C -0.70065 0.02454 -0.70143 0.03009 -0.70221 0.03403 C -0.70404 0.04167 -0.70443 0.04028 -0.70547 0.04745 C -0.70599 0.05069 -0.70612 0.05393 -0.70664 0.05694 C -0.7069 0.05903 -0.70742 0.06088 -0.70768 0.06296 C -0.7082 0.0662 -0.70846 0.06921 -0.70872 0.07245 C -0.71094 0.08981 -0.70872 0.06898 -0.71094 0.0919 C -0.7112 0.13981 -0.71107 0.18796 -0.71198 0.23611 C -0.71211 0.24282 -0.7138 0.24907 -0.71419 0.25555 C -0.71484 0.26505 -0.71497 0.27477 -0.7151 0.28449 C -0.71497 0.31134 -0.71484 0.33843 -0.71419 0.36528 C -0.71406 0.36898 -0.71367 0.37292 -0.71315 0.37685 C -0.7125 0.38055 -0.71094 0.38843 -0.71094 0.38866 C -0.70846 0.41458 -0.70976 0.39606 -0.70976 0.44444 L -0.70976 0.44468 " pathEditMode="relative" rAng="0" ptsTypes="AAAAAAAAAAAAAAAAAAAAAAAAAAAAA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755" y="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0.00694 L 3.95833E-6 -0.00671 C 0.07968 -0.00393 0.05924 -0.0037 0.17656 -0.00694 C 0.17838 -0.00694 0.1802 -0.00856 0.18203 -0.00903 C 0.19609 -0.01157 0.19296 -0.00949 0.20455 -0.01273 C 0.20846 -0.01365 0.2125 -0.0162 0.21627 -0.01643 C 0.23398 -0.01805 0.25156 -0.01782 0.26914 -0.01852 C 0.27734 -0.02361 0.26679 -0.01597 0.27565 -0.02615 C 0.27825 -0.02916 0.28203 -0.02986 0.28424 -0.03379 C 0.28528 -0.03565 0.28645 -0.03796 0.28737 -0.03958 C 0.28945 -0.04259 0.29205 -0.04421 0.29388 -0.04722 C 0.29713 -0.05278 0.30104 -0.05787 0.30351 -0.06435 C 0.30625 -0.07083 0.31185 -0.08356 0.31445 -0.0912 C 0.31731 -0.10092 0.31927 -0.10787 0.32083 -0.11805 C 0.32304 -0.13194 0.32031 -0.12338 0.32408 -0.13333 C 0.32448 -0.13588 0.32487 -0.13865 0.32513 -0.1412 C 0.32604 -0.1544 0.32578 -0.16828 0.32734 -0.18148 L 0.32968 -0.20069 C 0.32916 -0.23379 0.32903 -0.2669 0.32838 -0.3 C 0.32838 -0.30347 0.32786 -0.30671 0.32734 -0.30995 C 0.3263 -0.31551 0.32487 -0.32106 0.32408 -0.32708 C 0.32369 -0.32963 0.3233 -0.33194 0.32304 -0.33472 C 0.32252 -0.33842 0.32252 -0.34236 0.32187 -0.34606 C 0.32148 -0.34907 0.32044 -0.35139 0.31979 -0.3537 C 0.31901 -0.36065 0.31823 -0.36852 0.3164 -0.375 C 0.31562 -0.37731 0.3151 -0.37986 0.31445 -0.3824 C 0.31367 -0.38565 0.31328 -0.38935 0.31224 -0.39213 C 0.31145 -0.39444 0.31002 -0.39583 0.30911 -0.39768 C 0.3082 -0.39953 0.30742 -0.40162 0.30677 -0.4037 C 0.30468 -0.41898 0.30755 -0.4037 0.30052 -0.42083 C 0.29974 -0.42245 0.3 -0.425 0.29935 -0.42662 C 0.29323 -0.44444 0.3013 -0.41319 0.29492 -0.43611 C 0.2944 -0.43796 0.29466 -0.44028 0.29388 -0.4419 C 0.2931 -0.44375 0.29153 -0.44421 0.29075 -0.44583 C 0.28945 -0.44768 0.28854 -0.45 0.28737 -0.45162 C 0.28658 -0.45301 0.28528 -0.45393 0.28424 -0.45532 C 0.28268 -0.45717 0.28151 -0.45926 0.27994 -0.46111 C 0.27812 -0.46319 0.2763 -0.46481 0.27435 -0.4669 C 0.2733 -0.46828 0.27239 -0.46967 0.27135 -0.47083 C 0.26927 -0.47268 0.26705 -0.4743 0.26484 -0.47639 C 0.26445 -0.47662 0.25429 -0.48935 0.25299 -0.49004 C 0.24192 -0.49467 0.25573 -0.48819 0.24427 -0.49537 C 0.2431 -0.49629 0.24153 -0.49676 0.23997 -0.49745 C 0.23906 -0.49861 0.23802 -0.50023 0.23685 -0.50139 C 0.2358 -0.50231 0.23463 -0.50254 0.23372 -0.50324 C 0.23177 -0.5044 0.22981 -0.50555 0.22825 -0.50717 C 0.22643 -0.50879 0.22487 -0.51157 0.22291 -0.51273 C 0.22122 -0.51412 0.21914 -0.51389 0.21744 -0.51458 C 0.21523 -0.51574 0.21315 -0.51666 0.21106 -0.51852 C 0.20859 -0.5206 0.20612 -0.52338 0.20338 -0.5243 C 0.20104 -0.52523 0.19843 -0.52569 0.19596 -0.52639 C 0.19414 -0.52824 0.19257 -0.53125 0.19062 -0.53217 C 0.18645 -0.53403 0.17773 -0.53565 0.17773 -0.53541 C 0.17656 -0.53703 0.17552 -0.53865 0.17435 -0.53958 C 0.17174 -0.54213 0.16744 -0.54259 0.16458 -0.54352 C 0.16289 -0.54421 0.16106 -0.5449 0.15924 -0.54537 C 0.15794 -0.54676 0.15664 -0.54838 0.15494 -0.5493 C 0.15338 -0.55046 0.15143 -0.55046 0.14961 -0.55139 C 0.14856 -0.55185 0.14752 -0.55278 0.14635 -0.55301 C 0.14218 -0.55393 0.13789 -0.55416 0.13346 -0.55486 L 0.12161 -0.55879 C 0.11836 -0.55995 0.11523 -0.56203 0.11198 -0.56273 C 0.1056 -0.56389 0.09908 -0.56435 0.09257 -0.56458 L 0.0431 -0.56666 C 0.03802 -0.56782 0.01796 -0.57315 0.00976 -0.57407 C -0.00144 -0.575 -0.0125 -0.57523 -0.0237 -0.57592 C -0.07097 -0.58634 -0.03099 -0.57916 -0.09037 -0.58379 C -0.09362 -0.58403 -0.09701 -0.58565 -0.1 -0.58565 C -0.12305 -0.5868 -0.14597 -0.58703 -0.16888 -0.58773 C -0.2125 -0.59375 -0.19467 -0.59282 -0.25847 -0.58958 C -0.26081 -0.58958 -0.26329 -0.58865 -0.26589 -0.58773 C -0.27097 -0.58588 -0.28868 -0.57801 -0.2961 -0.57592 C -0.30352 -0.57361 -0.31094 -0.57222 -0.31862 -0.5706 C -0.32032 -0.57014 -0.33256 -0.56736 -0.33477 -0.56666 C -0.35912 -0.55717 -0.33829 -0.56319 -0.35521 -0.55879 C -0.35677 -0.5574 -0.35808 -0.55602 -0.35951 -0.55486 C -0.36381 -0.55208 -0.36602 -0.55139 -0.37032 -0.5493 C -0.37878 -0.54028 -0.37409 -0.54629 -0.38321 -0.53032 L -0.38646 -0.5243 L -0.39076 -0.51643 C -0.39167 -0.5118 -0.39271 -0.50602 -0.39401 -0.50139 C -0.39454 -0.4993 -0.39558 -0.49745 -0.3961 -0.49537 C -0.40248 -0.475 -0.39662 -0.49143 -0.40144 -0.47824 C -0.40456 -0.45625 -0.40039 -0.48356 -0.40482 -0.46504 C -0.40756 -0.45324 -0.40365 -0.46111 -0.40795 -0.44977 C -0.40925 -0.44629 -0.41081 -0.44305 -0.41237 -0.44004 C -0.41342 -0.43796 -0.41472 -0.43634 -0.41537 -0.43426 C -0.41641 -0.43194 -0.41693 -0.4294 -0.41758 -0.42662 C -0.41836 -0.41759 -0.41901 -0.40879 -0.41967 -0.39977 C -0.41993 -0.39699 -0.42045 -0.39467 -0.42084 -0.39213 C -0.42123 -0.38912 -0.42175 -0.38588 -0.42201 -0.3824 C -0.42253 -0.37639 -0.42279 -0.3662 -0.42422 -0.35949 C -0.42461 -0.35694 -0.42552 -0.3544 -0.42631 -0.35185 C -0.4267 -0.34884 -0.42709 -0.3456 -0.42735 -0.34236 C -0.42787 -0.33842 -0.428 -0.33449 -0.42852 -0.33102 C -0.42904 -0.32685 -0.42969 -0.32315 -0.43047 -0.31921 L -0.43151 -0.31342 C -0.4319 -0.30532 -0.43256 -0.29699 -0.43282 -0.28865 C -0.43438 -0.23541 -0.43125 -0.25833 -0.43594 -0.2294 C -0.43633 -0.21389 -0.43659 -0.19861 -0.43711 -0.1831 C -0.43724 -0.17754 -0.43789 -0.17176 -0.43815 -0.16597 C -0.43868 -0.15393 -0.43881 -0.1419 -0.4392 -0.12963 C -0.43946 -0.08541 -0.43972 -0.04166 -0.44024 0.00255 C -0.44037 0.01389 -0.44102 0.0257 -0.44141 0.03704 C -0.44245 0.07037 -0.44128 0.05787 -0.44323 0.07732 C -0.44323 0.09699 -0.4431 0.1169 -0.44245 0.13658 C -0.44102 0.17963 -0.44141 0.10718 -0.44141 0.14838 L -0.44141 0.14861 " pathEditMode="relative" rAng="0" ptsTypes="AAAAAAAAAAAAAAAAAAAAAAAAAAAAAAAAAAAAAAAAAAAAAAAAAAAAAAAAAAAAAAAAAAAAAAAAAAAAAAAAAAAAAAAAAAAAAAAAAAAAAAAAAAAA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77" y="-2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81661" y="487208"/>
            <a:ext cx="2549875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5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5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ln w="0"/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875988" y="2326341"/>
            <a:ext cx="6380506" cy="2436486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রিসোর্স কী?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নেটওয়ার্ক এডাপ্টারের কাজ কী?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প্রটোকল কী?  </a:t>
            </a:r>
            <a:endParaRPr lang="bn-BD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9114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76862" y="387482"/>
            <a:ext cx="3398759" cy="744689"/>
          </a:xfrm>
          <a:prstGeom prst="rect">
            <a:avLst/>
          </a:prstGeom>
        </p:spPr>
        <p:txBody>
          <a:bodyPr wrap="none">
            <a:prstTxWarp prst="textTriangle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defRPr/>
            </a:pPr>
            <a:r>
              <a:rPr lang="bn-BD" sz="6600" b="1" dirty="0">
                <a:ln w="0"/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বাড়ীর কাজ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78224" y="5438563"/>
            <a:ext cx="11026588" cy="10556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just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তোমার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বিদ্যালয়ে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কম্পিউটারগুলোকে নেটওয়ার্কিং-এর আওতায় আনার জন্য কী কী রিসোর্সের প্রয়োজন? একটি তালিকা তৈরি করে আনবে।  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87482"/>
            <a:ext cx="5084468" cy="493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67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003210" y="1477108"/>
            <a:ext cx="139810" cy="516805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319420" y="1083212"/>
            <a:ext cx="137360" cy="532732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633180" y="759654"/>
            <a:ext cx="129756" cy="541113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 rot="5400000">
            <a:off x="2936653" y="3021060"/>
            <a:ext cx="152783" cy="517179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 rot="5400000">
            <a:off x="2669547" y="3357195"/>
            <a:ext cx="133074" cy="5022329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5400000">
            <a:off x="3350159" y="2576439"/>
            <a:ext cx="148130" cy="5474849"/>
          </a:xfrm>
          <a:prstGeom prst="round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2" y="2030819"/>
            <a:ext cx="4982143" cy="406063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003017" y="1063765"/>
            <a:ext cx="7371783" cy="63941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prstTxWarp prst="textArchUp">
              <a:avLst>
                <a:gd name="adj" fmla="val 10778561"/>
              </a:avLst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82550" h="38100" prst="coolSlant"/>
              <a:contourClr>
                <a:srgbClr val="DDDDDD"/>
              </a:contourClr>
            </a:sp3d>
          </a:bodyPr>
          <a:lstStyle/>
          <a:p>
            <a:pPr algn="ctr"/>
            <a:r>
              <a:rPr lang="bn-BD" sz="8800" b="1" spc="150" dirty="0" smtClean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ধন্যবাদ </a:t>
            </a:r>
            <a:r>
              <a:rPr lang="en-US" sz="8800" b="1" spc="150" dirty="0" err="1" smtClean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সবাইকে</a:t>
            </a:r>
            <a:endParaRPr lang="en-US" sz="8800" b="1" cap="none" spc="150" dirty="0">
              <a:ln w="11430"/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478060" y="1721560"/>
            <a:ext cx="3670334" cy="4923603"/>
            <a:chOff x="6536915" y="1825796"/>
            <a:chExt cx="3670334" cy="4923603"/>
          </a:xfrm>
        </p:grpSpPr>
        <p:sp>
          <p:nvSpPr>
            <p:cNvPr id="20" name="Can 19"/>
            <p:cNvSpPr/>
            <p:nvPr/>
          </p:nvSpPr>
          <p:spPr>
            <a:xfrm>
              <a:off x="9318705" y="5725260"/>
              <a:ext cx="888544" cy="1024139"/>
            </a:xfrm>
            <a:prstGeom prst="can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Can 20"/>
            <p:cNvSpPr/>
            <p:nvPr/>
          </p:nvSpPr>
          <p:spPr>
            <a:xfrm>
              <a:off x="9692639" y="4529797"/>
              <a:ext cx="140677" cy="1338565"/>
            </a:xfrm>
            <a:prstGeom prst="can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6915" y="1825796"/>
              <a:ext cx="3512313" cy="3704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91787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287</Words>
  <Application>Microsoft Office PowerPoint</Application>
  <PresentationFormat>Custom</PresentationFormat>
  <Paragraphs>79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Aminul</dc:creator>
  <cp:lastModifiedBy>user</cp:lastModifiedBy>
  <cp:revision>115</cp:revision>
  <dcterms:created xsi:type="dcterms:W3CDTF">2017-09-07T05:08:40Z</dcterms:created>
  <dcterms:modified xsi:type="dcterms:W3CDTF">2019-10-23T15:05:44Z</dcterms:modified>
</cp:coreProperties>
</file>