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161" autoAdjust="0"/>
  </p:normalViewPr>
  <p:slideViewPr>
    <p:cSldViewPr snapToGrid="0">
      <p:cViewPr varScale="1">
        <p:scale>
          <a:sx n="69" d="100"/>
          <a:sy n="69" d="100"/>
        </p:scale>
        <p:origin x="7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39EFE-90A5-44A7-AADC-BF0B6328E757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169A7-CC44-4708-9FAF-430D34C8D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42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169A7-CC44-4708-9FAF-430D34C8D43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4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07BA-9CF4-4401-8F6F-A20B4693FC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D47F-ACAE-4926-9E2A-AE578A21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14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07BA-9CF4-4401-8F6F-A20B4693FC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D47F-ACAE-4926-9E2A-AE578A21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87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07BA-9CF4-4401-8F6F-A20B4693FC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D47F-ACAE-4926-9E2A-AE578A21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0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07BA-9CF4-4401-8F6F-A20B4693FC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D47F-ACAE-4926-9E2A-AE578A21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1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07BA-9CF4-4401-8F6F-A20B4693FC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D47F-ACAE-4926-9E2A-AE578A21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96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07BA-9CF4-4401-8F6F-A20B4693FC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D47F-ACAE-4926-9E2A-AE578A21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1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07BA-9CF4-4401-8F6F-A20B4693FC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D47F-ACAE-4926-9E2A-AE578A21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07BA-9CF4-4401-8F6F-A20B4693FC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D47F-ACAE-4926-9E2A-AE578A21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0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07BA-9CF4-4401-8F6F-A20B4693FC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D47F-ACAE-4926-9E2A-AE578A21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9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07BA-9CF4-4401-8F6F-A20B4693FC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D47F-ACAE-4926-9E2A-AE578A21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7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07BA-9CF4-4401-8F6F-A20B4693FC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5D47F-ACAE-4926-9E2A-AE578A21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1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B07BA-9CF4-4401-8F6F-A20B4693FC8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5D47F-ACAE-4926-9E2A-AE578A21B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2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fif"/><Relationship Id="rId5" Type="http://schemas.openxmlformats.org/officeDocument/2006/relationships/image" Target="../media/image8.jfif"/><Relationship Id="rId4" Type="http://schemas.openxmlformats.org/officeDocument/2006/relationships/image" Target="../media/image7.jf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fif"/><Relationship Id="rId3" Type="http://schemas.openxmlformats.org/officeDocument/2006/relationships/image" Target="../media/image10.jfif"/><Relationship Id="rId7" Type="http://schemas.openxmlformats.org/officeDocument/2006/relationships/image" Target="../media/image14.jfif"/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fif"/><Relationship Id="rId10" Type="http://schemas.openxmlformats.org/officeDocument/2006/relationships/image" Target="../media/image9.jfif"/><Relationship Id="rId4" Type="http://schemas.openxmlformats.org/officeDocument/2006/relationships/image" Target="../media/image11.jfif"/><Relationship Id="rId9" Type="http://schemas.openxmlformats.org/officeDocument/2006/relationships/image" Target="../media/image8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1106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শুভেচ্ছা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3354"/>
            <a:ext cx="12192000" cy="5814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0552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8575" y="0"/>
            <a:ext cx="12220575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</a:rPr>
              <a:t>একক কাজ 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0" y="900112"/>
            <a:ext cx="6076950" cy="595788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0446" y="1071153"/>
            <a:ext cx="5577840" cy="9274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অভিন্ন তথ্যভিত্তিক বহুনির্বাচনি প্রশ্ন :   সময় : ৩ মিঃ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8822" y="6270171"/>
            <a:ext cx="5329647" cy="391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 : ১=ঘ.২= খ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0445" y="2142309"/>
            <a:ext cx="5630091" cy="13062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উদ্দীপকটি পড়ে ১ও ২ নং প্রশ্নের উত্তর দাও : </a:t>
            </a:r>
          </a:p>
          <a:p>
            <a:pPr algn="ctr"/>
            <a:endParaRPr lang="bn-IN" dirty="0"/>
          </a:p>
          <a:p>
            <a:pPr algn="ctr"/>
            <a:r>
              <a:rPr lang="bn-IN" sz="1600" dirty="0" smtClean="0"/>
              <a:t>শ্রাবণের বর্ষার শেষ নেই। দিনরাত শুধু বৃষ্টি আর বৃষ্টি। আজ চারদিন করিম কাজে যেতে পারেনি। বাড়ির উঠানে জল জমেছে, তাই থেকে থেকে জল সেঁচে।             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130629" y="3553097"/>
            <a:ext cx="5773782" cy="22990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১, উদ্দীপকে তোমার পঠিত কোন কবিতার বিষয়বস্তু প্রকাশ পেয়েছে ?</a:t>
            </a:r>
          </a:p>
          <a:p>
            <a:pPr algn="ctr"/>
            <a:endParaRPr lang="bn-IN" sz="1600" dirty="0"/>
          </a:p>
          <a:p>
            <a:pPr algn="ctr"/>
            <a:r>
              <a:rPr lang="bn-IN" sz="1600" dirty="0" smtClean="0"/>
              <a:t>ক) মেলা  খ) সাম্য গ) নতুন দেশ  ঘ) শ্রাবণে   </a:t>
            </a:r>
          </a:p>
          <a:p>
            <a:pPr algn="ctr"/>
            <a:endParaRPr lang="bn-IN" sz="1600" dirty="0"/>
          </a:p>
          <a:p>
            <a:pPr algn="ctr"/>
            <a:r>
              <a:rPr lang="bn-IN" sz="1600" dirty="0" smtClean="0"/>
              <a:t>২, উদ্দীপকের সাথে আলোচ্য কবিতার মিল রইয়েছে –</a:t>
            </a:r>
          </a:p>
          <a:p>
            <a:pPr algn="ctr"/>
            <a:r>
              <a:rPr lang="bn-IN" sz="1600" dirty="0" smtClean="0"/>
              <a:t>।,বিষয়বস্তুতে ।।,প্রাকৃতিক পরিবেশ ।।।, উচ্ছ্বাসে</a:t>
            </a:r>
          </a:p>
          <a:p>
            <a:pPr algn="ctr"/>
            <a:r>
              <a:rPr lang="bn-IN" sz="1600" dirty="0" smtClean="0"/>
              <a:t>নিচের কোনটি সঠিক ? </a:t>
            </a:r>
          </a:p>
          <a:p>
            <a:pPr algn="ctr"/>
            <a:r>
              <a:rPr lang="bn-IN" sz="1600" dirty="0" smtClean="0"/>
              <a:t>ক),। খ) । ও ।। গ) ।।। ঘ) ।,।। ও ।।।             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3082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6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0000"/>
                </a:solidFill>
              </a:rPr>
              <a:t>দলিয় কাজ 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222" y="918280"/>
            <a:ext cx="6829778" cy="593971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709" y="914400"/>
            <a:ext cx="5314999" cy="391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জ্ঞানমূলক</a:t>
            </a:r>
            <a:r>
              <a:rPr lang="en-US" dirty="0" smtClean="0"/>
              <a:t> </a:t>
            </a:r>
            <a:r>
              <a:rPr lang="en-US" dirty="0" err="1" smtClean="0"/>
              <a:t>প্রশ্ন</a:t>
            </a:r>
            <a:r>
              <a:rPr lang="en-US" dirty="0" smtClean="0"/>
              <a:t> : </a:t>
            </a:r>
            <a:r>
              <a:rPr lang="en-US" dirty="0" err="1" smtClean="0"/>
              <a:t>সময়</a:t>
            </a:r>
            <a:r>
              <a:rPr lang="en-US" dirty="0" smtClean="0"/>
              <a:t> : ২ </a:t>
            </a:r>
            <a:r>
              <a:rPr lang="en-US" dirty="0" err="1" smtClean="0"/>
              <a:t>মিঃ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7566" y="1354183"/>
            <a:ext cx="3487782" cy="3831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দলের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= </a:t>
            </a:r>
            <a:r>
              <a:rPr lang="en-US" dirty="0" err="1" smtClean="0"/>
              <a:t>গোলাপ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1108" y="3217817"/>
            <a:ext cx="495953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১, ‘</a:t>
            </a:r>
            <a:r>
              <a:rPr lang="en-US" dirty="0" err="1" smtClean="0"/>
              <a:t>জর্জর</a:t>
            </a:r>
            <a:r>
              <a:rPr lang="en-US" dirty="0" smtClean="0"/>
              <a:t>’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?</a:t>
            </a:r>
          </a:p>
          <a:p>
            <a:pPr algn="ctr"/>
            <a:r>
              <a:rPr lang="en-US" dirty="0" smtClean="0"/>
              <a:t>২, </a:t>
            </a:r>
            <a:r>
              <a:rPr lang="en-US" dirty="0" err="1" smtClean="0"/>
              <a:t>সুকুমার</a:t>
            </a:r>
            <a:r>
              <a:rPr lang="en-US" dirty="0" smtClean="0"/>
              <a:t> </a:t>
            </a:r>
            <a:r>
              <a:rPr lang="en-US" dirty="0" err="1" smtClean="0"/>
              <a:t>রায়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জন্মগ্রহণ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dirty="0" smtClean="0"/>
              <a:t> ?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786846"/>
            <a:ext cx="529045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উত্তর</a:t>
            </a:r>
            <a:r>
              <a:rPr lang="en-US" dirty="0" smtClean="0"/>
              <a:t>= </a:t>
            </a:r>
            <a:r>
              <a:rPr lang="en-US" dirty="0" err="1" smtClean="0"/>
              <a:t>গোলাপ</a:t>
            </a:r>
            <a:r>
              <a:rPr lang="en-US" dirty="0" smtClean="0"/>
              <a:t> </a:t>
            </a:r>
            <a:r>
              <a:rPr lang="en-US" dirty="0" err="1" smtClean="0"/>
              <a:t>দল</a:t>
            </a:r>
            <a:r>
              <a:rPr lang="en-US" dirty="0" smtClean="0"/>
              <a:t> : ১=</a:t>
            </a:r>
            <a:r>
              <a:rPr lang="en-US" dirty="0" err="1" smtClean="0"/>
              <a:t>বর্ষার</a:t>
            </a:r>
            <a:r>
              <a:rPr lang="en-US" dirty="0" smtClean="0"/>
              <a:t> </a:t>
            </a:r>
            <a:r>
              <a:rPr lang="en-US" dirty="0" err="1" smtClean="0"/>
              <a:t>জলে</a:t>
            </a:r>
            <a:r>
              <a:rPr lang="en-US" dirty="0" smtClean="0"/>
              <a:t>। ২= </a:t>
            </a:r>
            <a:r>
              <a:rPr lang="en-US" dirty="0" err="1" smtClean="0"/>
              <a:t>জলের</a:t>
            </a:r>
            <a:r>
              <a:rPr lang="en-US" dirty="0" smtClean="0"/>
              <a:t> </a:t>
            </a:r>
            <a:r>
              <a:rPr lang="en-US" dirty="0" err="1" smtClean="0"/>
              <a:t>ধারা</a:t>
            </a:r>
            <a:r>
              <a:rPr lang="en-US" dirty="0" smtClean="0"/>
              <a:t>।</a:t>
            </a:r>
          </a:p>
          <a:p>
            <a:pPr algn="ctr"/>
            <a:r>
              <a:rPr lang="en-US" dirty="0" err="1" smtClean="0"/>
              <a:t>শাপলা</a:t>
            </a:r>
            <a:r>
              <a:rPr lang="en-US" dirty="0" smtClean="0"/>
              <a:t> </a:t>
            </a:r>
            <a:r>
              <a:rPr lang="en-US" dirty="0" err="1" smtClean="0"/>
              <a:t>দল</a:t>
            </a:r>
            <a:r>
              <a:rPr lang="en-US" dirty="0" smtClean="0"/>
              <a:t> : ১= </a:t>
            </a:r>
            <a:r>
              <a:rPr lang="en-US" dirty="0" err="1" smtClean="0"/>
              <a:t>কাতর</a:t>
            </a:r>
            <a:r>
              <a:rPr lang="en-US" dirty="0" smtClean="0"/>
              <a:t>। ২= ১৮৮৭ </a:t>
            </a:r>
            <a:r>
              <a:rPr lang="en-US" dirty="0" err="1" smtClean="0"/>
              <a:t>সালে</a:t>
            </a:r>
            <a:r>
              <a:rPr lang="en-US" dirty="0" smtClean="0"/>
              <a:t>।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39" y="1785257"/>
            <a:ext cx="525126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১, </a:t>
            </a:r>
            <a:r>
              <a:rPr lang="en-US" dirty="0" err="1" smtClean="0"/>
              <a:t>গাছপালা</a:t>
            </a:r>
            <a:r>
              <a:rPr lang="en-US" dirty="0" smtClean="0"/>
              <a:t> </a:t>
            </a:r>
            <a:r>
              <a:rPr lang="en-US" dirty="0" err="1" smtClean="0"/>
              <a:t>কিসে</a:t>
            </a:r>
            <a:r>
              <a:rPr lang="en-US" dirty="0" smtClean="0"/>
              <a:t> </a:t>
            </a:r>
            <a:r>
              <a:rPr lang="en-US" dirty="0" err="1" smtClean="0"/>
              <a:t>স্নান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?</a:t>
            </a:r>
          </a:p>
          <a:p>
            <a:pPr algn="ctr"/>
            <a:r>
              <a:rPr lang="en-US" dirty="0" smtClean="0"/>
              <a:t>২, ‘</a:t>
            </a:r>
            <a:r>
              <a:rPr lang="en-US" dirty="0" err="1" smtClean="0"/>
              <a:t>বারিধারা</a:t>
            </a:r>
            <a:r>
              <a:rPr lang="en-US" dirty="0" smtClean="0"/>
              <a:t>’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অর্থ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?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7565" y="2743199"/>
            <a:ext cx="2638698" cy="4180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দলের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= </a:t>
            </a:r>
            <a:r>
              <a:rPr lang="en-US" dirty="0" err="1" smtClean="0"/>
              <a:t>শাপলা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জোড়ায় কাজ</a:t>
            </a:r>
            <a:endParaRPr lang="en-US" sz="6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073" y="914400"/>
            <a:ext cx="6483927" cy="579990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14401"/>
            <a:ext cx="5564778" cy="391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বহুপদী সমাপ্তিসূচক বহুনির্বাচনি প্রশ্ন : সময়: ২ মিঃ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7052" y="6139542"/>
            <a:ext cx="3039291" cy="552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 : ১=ঘ। ২=ঘ।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6255" y="1528353"/>
            <a:ext cx="5346271" cy="39188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১, ‘শ্রাবণে’ কবিতাটি –</a:t>
            </a:r>
          </a:p>
          <a:p>
            <a:pPr algn="ctr"/>
            <a:r>
              <a:rPr lang="bn-IN" dirty="0" smtClean="0"/>
              <a:t>।, সুকুমার রায় রচিত  ।।, ‘খাই খাই’ ছড়াগ্রন্থের অন্তরর্গত</a:t>
            </a:r>
          </a:p>
          <a:p>
            <a:pPr algn="ctr"/>
            <a:r>
              <a:rPr lang="bn-IN" dirty="0" smtClean="0"/>
              <a:t>        ।।।, শ্রাবনের অবিরাম বৃষ্টির  কথা নিয়ে রচিত </a:t>
            </a:r>
          </a:p>
          <a:p>
            <a:pPr algn="ctr"/>
            <a:r>
              <a:rPr lang="bn-IN" dirty="0" smtClean="0"/>
              <a:t>নিচের কোনটি সঠিক ?</a:t>
            </a:r>
          </a:p>
          <a:p>
            <a:pPr algn="ctr"/>
            <a:r>
              <a:rPr lang="bn-IN" dirty="0" smtClean="0"/>
              <a:t>ক),। খ) ।।ও ।।। গ) । ও ।। ঘ) ।,।। ও।।।</a:t>
            </a:r>
          </a:p>
          <a:p>
            <a:pPr algn="ctr"/>
            <a:endParaRPr lang="bn-IN" dirty="0" smtClean="0"/>
          </a:p>
          <a:p>
            <a:pPr algn="ctr"/>
            <a:r>
              <a:rPr lang="bn-IN" dirty="0" smtClean="0"/>
              <a:t>২, ‘নিঃঝুম’ বলতে বোঝায় – </a:t>
            </a:r>
          </a:p>
          <a:p>
            <a:pPr algn="ctr"/>
            <a:endParaRPr lang="bn-IN" dirty="0" smtClean="0"/>
          </a:p>
          <a:p>
            <a:pPr algn="ctr"/>
            <a:r>
              <a:rPr lang="bn-IN" dirty="0" smtClean="0"/>
              <a:t>।,নিঝুম ।।, নিরব ।।।, নিঃশব্দ</a:t>
            </a:r>
          </a:p>
          <a:p>
            <a:pPr algn="ctr"/>
            <a:endParaRPr lang="bn-IN" dirty="0" smtClean="0"/>
          </a:p>
          <a:p>
            <a:pPr algn="ctr"/>
            <a:r>
              <a:rPr lang="bn-IN" dirty="0" smtClean="0"/>
              <a:t>নিচের কোনটি সঠিক ?  </a:t>
            </a:r>
          </a:p>
          <a:p>
            <a:pPr algn="ctr"/>
            <a:endParaRPr lang="bn-IN" dirty="0" smtClean="0"/>
          </a:p>
          <a:p>
            <a:pPr algn="ctr"/>
            <a:r>
              <a:rPr lang="bn-IN" dirty="0" smtClean="0"/>
              <a:t>ক) । খ)। ও ।। গ) ।। ও ।।। ঘ) । ,।। ও ।।।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82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9023"/>
            <a:ext cx="12192000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</a:rPr>
              <a:t>মূল্যায়ল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1008215"/>
            <a:ext cx="12192000" cy="10972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১, </a:t>
            </a:r>
            <a:r>
              <a:rPr lang="en-US" sz="2800" dirty="0" err="1" smtClean="0"/>
              <a:t>সুকুমার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রায়ের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পিতার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কী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1564" y="2195688"/>
            <a:ext cx="12240746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২, </a:t>
            </a:r>
            <a:r>
              <a:rPr lang="en-US" sz="2800" dirty="0" err="1" smtClean="0">
                <a:solidFill>
                  <a:schemeClr val="tx1"/>
                </a:solidFill>
              </a:rPr>
              <a:t>ছাত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শব্দের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অর্থ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কী</a:t>
            </a:r>
            <a:r>
              <a:rPr lang="en-US" sz="2800" dirty="0" smtClean="0">
                <a:solidFill>
                  <a:schemeClr val="tx1"/>
                </a:solidFill>
              </a:rPr>
              <a:t> ?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564" y="3206045"/>
            <a:ext cx="12150436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৩, ‘</a:t>
            </a:r>
            <a:r>
              <a:rPr lang="en-US" sz="2800" dirty="0" err="1" smtClean="0">
                <a:solidFill>
                  <a:schemeClr val="tx1"/>
                </a:solidFill>
              </a:rPr>
              <a:t>শ্রাবণে</a:t>
            </a:r>
            <a:r>
              <a:rPr lang="en-US" sz="2800" dirty="0" smtClean="0">
                <a:solidFill>
                  <a:schemeClr val="tx1"/>
                </a:solidFill>
              </a:rPr>
              <a:t>’ </a:t>
            </a:r>
            <a:r>
              <a:rPr lang="en-US" sz="2800" dirty="0" err="1" smtClean="0">
                <a:solidFill>
                  <a:schemeClr val="tx1"/>
                </a:solidFill>
              </a:rPr>
              <a:t>কবিতার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চরণসংখ্যা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কত</a:t>
            </a:r>
            <a:r>
              <a:rPr lang="en-US" sz="2800" dirty="0" smtClean="0">
                <a:solidFill>
                  <a:schemeClr val="tx1"/>
                </a:solidFill>
              </a:rPr>
              <a:t> ?   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227689"/>
            <a:ext cx="121920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৪, ‘</a:t>
            </a:r>
            <a:r>
              <a:rPr lang="en-US" sz="2800" dirty="0" err="1" smtClean="0">
                <a:solidFill>
                  <a:schemeClr val="tx1"/>
                </a:solidFill>
              </a:rPr>
              <a:t>শ্রাবণে</a:t>
            </a:r>
            <a:r>
              <a:rPr lang="en-US" sz="2800" dirty="0" smtClean="0">
                <a:solidFill>
                  <a:schemeClr val="tx1"/>
                </a:solidFill>
              </a:rPr>
              <a:t>’ </a:t>
            </a:r>
            <a:r>
              <a:rPr lang="en-US" sz="2800" dirty="0" err="1" smtClean="0">
                <a:solidFill>
                  <a:schemeClr val="tx1"/>
                </a:solidFill>
              </a:rPr>
              <a:t>কবিতায়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জলে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ভরে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ওঠে</a:t>
            </a:r>
            <a:r>
              <a:rPr lang="en-US" sz="2800" dirty="0" smtClean="0">
                <a:solidFill>
                  <a:schemeClr val="tx1"/>
                </a:solidFill>
              </a:rPr>
              <a:t> ?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847644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১=</a:t>
            </a:r>
            <a:r>
              <a:rPr lang="en-US" sz="2400" dirty="0" err="1" smtClean="0"/>
              <a:t>উপেন্দ্র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কিশোর</a:t>
            </a:r>
            <a:r>
              <a:rPr lang="en-US" sz="2400" dirty="0" smtClean="0"/>
              <a:t> </a:t>
            </a:r>
            <a:r>
              <a:rPr lang="en-US" sz="2400" dirty="0" err="1" smtClean="0"/>
              <a:t>রায়চৌধুরী</a:t>
            </a:r>
            <a:r>
              <a:rPr lang="en-US" sz="2400" dirty="0" smtClean="0"/>
              <a:t> ।  ২=ছাদ।৩=  চৌদ্দ।৪= </a:t>
            </a:r>
            <a:r>
              <a:rPr lang="en-US" sz="2400" dirty="0" err="1" smtClean="0"/>
              <a:t>নদী</a:t>
            </a:r>
            <a:r>
              <a:rPr lang="en-US" sz="2400" dirty="0" smtClean="0"/>
              <a:t>- </a:t>
            </a:r>
            <a:r>
              <a:rPr lang="en-US" sz="2400" dirty="0" err="1" smtClean="0"/>
              <a:t>নালা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135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</a:rPr>
              <a:t>বাড়ির কাজ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585" y="882162"/>
            <a:ext cx="7221415" cy="597583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923109"/>
            <a:ext cx="4924697" cy="5007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অনুধাবমূলক প্রশ্ন  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48046" y="1780903"/>
            <a:ext cx="4724400" cy="18244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১, ‘শ্রাবণে’ কবিতার মূল বিষয় কী ?</a:t>
            </a:r>
          </a:p>
          <a:p>
            <a:pPr algn="ctr"/>
            <a:endParaRPr lang="bn-IN" dirty="0" smtClean="0"/>
          </a:p>
          <a:p>
            <a:pPr algn="ctr"/>
            <a:r>
              <a:rPr lang="bn-IN" dirty="0" smtClean="0"/>
              <a:t>২, “জল ঝরে জল ঝরে সারাদিন সারারাত” বলতে কী বোঝ ?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93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</a:rPr>
              <a:t>সবাইকে ধন্যবাদ  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178" y="893938"/>
            <a:ext cx="12316178" cy="596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81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12004767" cy="1058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</a:rPr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830490" y="2116182"/>
            <a:ext cx="3361510" cy="24296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নিমাই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চন্দ্র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মন্ডল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সহকারী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শিক্ষক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পলাশী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মাধ্যমিক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বিদ্যালয়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রোহিতা,মনিরামপুর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যশোর</a:t>
            </a:r>
            <a:r>
              <a:rPr lang="en-US" sz="2400" dirty="0" smtClean="0">
                <a:solidFill>
                  <a:srgbClr val="FF0000"/>
                </a:solidFill>
              </a:rPr>
              <a:t> ।    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142309"/>
            <a:ext cx="3448593" cy="24035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শ্রেণি</a:t>
            </a:r>
            <a:r>
              <a:rPr lang="en-US" sz="2400" dirty="0" smtClean="0">
                <a:solidFill>
                  <a:srgbClr val="FF0000"/>
                </a:solidFill>
              </a:rPr>
              <a:t> : </a:t>
            </a:r>
            <a:r>
              <a:rPr lang="en-US" sz="2400" dirty="0" err="1" smtClean="0">
                <a:solidFill>
                  <a:srgbClr val="FF0000"/>
                </a:solidFill>
              </a:rPr>
              <a:t>সপ্তম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বিষয়</a:t>
            </a:r>
            <a:r>
              <a:rPr lang="en-US" sz="2400" dirty="0" smtClean="0">
                <a:solidFill>
                  <a:srgbClr val="FF0000"/>
                </a:solidFill>
              </a:rPr>
              <a:t> : </a:t>
            </a:r>
            <a:r>
              <a:rPr lang="en-US" sz="2400" dirty="0" err="1" smtClean="0">
                <a:solidFill>
                  <a:srgbClr val="FF0000"/>
                </a:solidFill>
              </a:rPr>
              <a:t>বাংলা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প্রথম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পত্র</a:t>
            </a:r>
            <a:r>
              <a:rPr lang="en-US" sz="2400" dirty="0" smtClean="0">
                <a:solidFill>
                  <a:srgbClr val="FF0000"/>
                </a:solidFill>
              </a:rPr>
              <a:t>,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সময়</a:t>
            </a:r>
            <a:r>
              <a:rPr lang="en-US" sz="2400" dirty="0" smtClean="0">
                <a:solidFill>
                  <a:srgbClr val="FF0000"/>
                </a:solidFill>
              </a:rPr>
              <a:t> : ৪৫ </a:t>
            </a:r>
            <a:r>
              <a:rPr lang="en-US" sz="2400" dirty="0" err="1" smtClean="0">
                <a:solidFill>
                  <a:srgbClr val="FF0000"/>
                </a:solidFill>
              </a:rPr>
              <a:t>মিনিট</a:t>
            </a:r>
            <a:r>
              <a:rPr lang="en-US" sz="2400" dirty="0" smtClean="0">
                <a:solidFill>
                  <a:srgbClr val="FF0000"/>
                </a:solidFill>
              </a:rPr>
              <a:t>,  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তারিখ</a:t>
            </a:r>
            <a:r>
              <a:rPr lang="en-US" sz="2400" dirty="0" smtClean="0">
                <a:solidFill>
                  <a:srgbClr val="FF0000"/>
                </a:solidFill>
              </a:rPr>
              <a:t> : ২৭-</a:t>
            </a:r>
            <a:r>
              <a:rPr lang="bn-IN" sz="2400" dirty="0" smtClean="0">
                <a:solidFill>
                  <a:srgbClr val="FF0000"/>
                </a:solidFill>
              </a:rPr>
              <a:t>১০</a:t>
            </a:r>
            <a:r>
              <a:rPr lang="en-US" sz="2400" dirty="0" smtClean="0">
                <a:solidFill>
                  <a:srgbClr val="FF0000"/>
                </a:solidFill>
              </a:rPr>
              <a:t>-২০১৯ </a:t>
            </a:r>
            <a:r>
              <a:rPr lang="en-US" sz="2400" dirty="0" err="1" smtClean="0">
                <a:solidFill>
                  <a:srgbClr val="FF0000"/>
                </a:solidFill>
              </a:rPr>
              <a:t>ইং</a:t>
            </a:r>
            <a:r>
              <a:rPr lang="en-US" sz="2400" dirty="0" smtClean="0">
                <a:solidFill>
                  <a:srgbClr val="FF0000"/>
                </a:solidFill>
              </a:rPr>
              <a:t>,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71155"/>
            <a:ext cx="3448593" cy="1055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পাঠ-পরিচিতি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30492" y="1071155"/>
            <a:ext cx="3361508" cy="10559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</a:rPr>
              <a:t>শিক্ষক-পরিচিতি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593" y="1071155"/>
            <a:ext cx="5381897" cy="3474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0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289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পাঠ-পরিচিতি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Flowchart: Sequential Access Storage 4"/>
          <p:cNvSpPr/>
          <p:nvPr/>
        </p:nvSpPr>
        <p:spPr>
          <a:xfrm>
            <a:off x="6096001" y="1453661"/>
            <a:ext cx="4278922" cy="1535724"/>
          </a:xfrm>
          <a:prstGeom prst="flowChartMagnetic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FF0000"/>
                </a:solidFill>
              </a:rPr>
              <a:t>“শ্রাবণে”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5673969" y="3681046"/>
            <a:ext cx="6435969" cy="1033272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সুকুমার রায়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" y="2740636"/>
            <a:ext cx="2813538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39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35131"/>
            <a:ext cx="12192000" cy="8490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শিখনফল</a:t>
            </a:r>
            <a:r>
              <a:rPr lang="bn-IN" dirty="0" smtClean="0"/>
              <a:t>  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207624" y="1319349"/>
            <a:ext cx="7419702" cy="20378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এই পাঠ শেষে শিক্ষার্থীরা---------</a:t>
            </a:r>
          </a:p>
          <a:p>
            <a:pPr algn="ctr"/>
            <a:r>
              <a:rPr lang="bn-IN" sz="2400" dirty="0" smtClean="0"/>
              <a:t>১,নতুন শব্দের অর্থ বলতে ও লিখতে পারবে।</a:t>
            </a:r>
          </a:p>
          <a:p>
            <a:pPr algn="ctr"/>
            <a:r>
              <a:rPr lang="bn-IN" sz="2400" dirty="0" smtClean="0"/>
              <a:t>২, কবির জন্ম পরিচিতি বলতে ও লিখতে পারবে।</a:t>
            </a:r>
          </a:p>
          <a:p>
            <a:pPr algn="ctr"/>
            <a:r>
              <a:rPr lang="bn-IN" sz="2400" dirty="0" smtClean="0"/>
              <a:t>৩, প্রকৃতি ও পরিবেশ বিষয়ে ব্যাখ্যা করতে পারবে।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98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855" y="0"/>
            <a:ext cx="12205855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কবি-পরিচিতি</a:t>
            </a:r>
            <a:r>
              <a:rPr lang="bn-IN" dirty="0" smtClean="0"/>
              <a:t>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236" y="2282235"/>
            <a:ext cx="2620026" cy="2619375"/>
          </a:xfrm>
          <a:prstGeom prst="rect">
            <a:avLst/>
          </a:prstGeom>
        </p:spPr>
      </p:pic>
      <p:sp>
        <p:nvSpPr>
          <p:cNvPr id="3" name="Left-Right Arrow 2"/>
          <p:cNvSpPr/>
          <p:nvPr/>
        </p:nvSpPr>
        <p:spPr>
          <a:xfrm>
            <a:off x="0" y="653143"/>
            <a:ext cx="3540033" cy="1541417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সুকুমার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রায়</a:t>
            </a:r>
            <a:r>
              <a:rPr lang="en-US" sz="2000" dirty="0" smtClean="0">
                <a:solidFill>
                  <a:schemeClr val="tx1"/>
                </a:solidFill>
              </a:rPr>
              <a:t>।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60618" y="973183"/>
            <a:ext cx="6171211" cy="98030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জন্ম তারিখ : ৩০ অক্টোবর,১৮৮৭ খ্রিষ্টাব্দ । কলকাতা   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ound Diagonal Corner Rectangle 6"/>
          <p:cNvSpPr/>
          <p:nvPr/>
        </p:nvSpPr>
        <p:spPr>
          <a:xfrm>
            <a:off x="6705601" y="2076994"/>
            <a:ext cx="5246914" cy="587829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bn-IN" sz="2000" dirty="0" smtClean="0">
                <a:solidFill>
                  <a:srgbClr val="FF0000"/>
                </a:solidFill>
              </a:rPr>
              <a:t>পিতার নাম : উপেন্দ্রকিশোর রায়চৌধুরী। 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05600" y="2756262"/>
            <a:ext cx="5486399" cy="22468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</a:rPr>
              <a:t>শিক্ষাজীবন : মাধ্যমিক : এন্টান্স, কলকাতা সিটি স্কুল।</a:t>
            </a:r>
          </a:p>
          <a:p>
            <a:pPr algn="ctr"/>
            <a:r>
              <a:rPr lang="bn-IN" sz="2000" dirty="0" smtClean="0">
                <a:solidFill>
                  <a:srgbClr val="FF0000"/>
                </a:solidFill>
              </a:rPr>
              <a:t>উচ্চ মাধ্যমিক : প্রেসিডেন্সি কলেজ, কলকাতা।</a:t>
            </a:r>
          </a:p>
          <a:p>
            <a:pPr algn="ctr"/>
            <a:r>
              <a:rPr lang="bn-IN" sz="2000" dirty="0" smtClean="0">
                <a:solidFill>
                  <a:srgbClr val="FF0000"/>
                </a:solidFill>
              </a:rPr>
              <a:t>উচ্চতর শিক্ষা : বিএস-সি অনার্স, প্রেসিডেন্সি কলেজ।</a:t>
            </a:r>
          </a:p>
          <a:p>
            <a:pPr algn="ctr"/>
            <a:r>
              <a:rPr lang="bn-IN" sz="2000" dirty="0" smtClean="0">
                <a:solidFill>
                  <a:srgbClr val="FF0000"/>
                </a:solidFill>
              </a:rPr>
              <a:t>এফ,আর,পি,এস,ডিগ্রি, ম্যানচেস্টার স্কুল অব টেকনোলজি। ইংল্যান্ড।                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5943" y="2194560"/>
            <a:ext cx="3788228" cy="40233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সাহিত্যকর্ম : শিশুতোষ গ্রন্থ : আবোল তাবোল, হযবরল, পাগলা দাসু, বহুরুপী খাই খাই ইত্যাদি। </a:t>
            </a:r>
          </a:p>
          <a:p>
            <a:pPr algn="ctr"/>
            <a:r>
              <a:rPr lang="bn-IN" sz="2000" dirty="0" smtClean="0"/>
              <a:t>সম্পাদনা : ‘সন্দেশ’ পত্রিকা।</a:t>
            </a:r>
          </a:p>
          <a:p>
            <a:pPr algn="ctr"/>
            <a:r>
              <a:rPr lang="bn-IN" sz="2000" dirty="0" smtClean="0"/>
              <a:t>প্রতিষ্ঠাতা : ননসেন্স ক্লাব ,মানডে ক্লাব।                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4127863" y="5172890"/>
            <a:ext cx="5551713" cy="15022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FF0000"/>
                </a:solidFill>
              </a:rPr>
              <a:t>জীবনাবসান : ১০ সেপ্টেম্বর, ১৯২৩ খ্রিষ্টাব্দ।  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67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</a:rPr>
              <a:t>আদর্শ পাঠ 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866231"/>
            <a:ext cx="5943600" cy="6213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69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25403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</a:rPr>
              <a:t>সরব পাঠ  </a:t>
            </a:r>
            <a:endParaRPr lang="en-US" sz="7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909" y="1244236"/>
            <a:ext cx="6392091" cy="561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41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2148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FF0000"/>
                </a:solidFill>
              </a:rPr>
              <a:t>নতুন শব্দের অর্থ  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162594"/>
            <a:ext cx="4049486" cy="1303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১, ‘বারিধার’ -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0" y="2466110"/>
            <a:ext cx="3948545" cy="1579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২, ‘উন্মাদ’ -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-41564" y="4059382"/>
            <a:ext cx="3921233" cy="1492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৩, ‘জর্জর’ - 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5527964"/>
            <a:ext cx="3905794" cy="1330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৪,’ নিঃঝুম’ -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841673" y="5444837"/>
            <a:ext cx="4350327" cy="14131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৪, নীরব।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7772400" y="1243345"/>
            <a:ext cx="4419600" cy="13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১, জলের ধারা। 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7883236" y="3906983"/>
            <a:ext cx="4308764" cy="1551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৩, কাতর। 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7811588" y="2590801"/>
            <a:ext cx="4380411" cy="1357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২, ক্ষিপ্ত।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9" y="1165860"/>
            <a:ext cx="3793770" cy="13833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856" y="2521528"/>
            <a:ext cx="4021047" cy="145472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767" y="4000822"/>
            <a:ext cx="3984989" cy="148557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663" y="5624944"/>
            <a:ext cx="3938156" cy="123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33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111034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পাঠ-বিশ্লেষণ 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8545" y="1330035"/>
            <a:ext cx="3671455" cy="7897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জল</a:t>
            </a:r>
            <a:r>
              <a:rPr lang="en-US" sz="1600" dirty="0" smtClean="0"/>
              <a:t> </a:t>
            </a:r>
            <a:r>
              <a:rPr lang="en-US" sz="1600" dirty="0" err="1" smtClean="0"/>
              <a:t>ঝরে</a:t>
            </a:r>
            <a:r>
              <a:rPr lang="en-US" sz="1600" dirty="0" smtClean="0"/>
              <a:t> </a:t>
            </a:r>
            <a:r>
              <a:rPr lang="en-US" sz="1600" dirty="0" err="1" smtClean="0"/>
              <a:t>জল</a:t>
            </a:r>
            <a:r>
              <a:rPr lang="en-US" sz="1600" dirty="0" smtClean="0"/>
              <a:t> </a:t>
            </a:r>
            <a:r>
              <a:rPr lang="en-US" sz="1600" dirty="0" err="1" smtClean="0"/>
              <a:t>ঝরে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সারাদিন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সারারাত</a:t>
            </a:r>
            <a:r>
              <a:rPr lang="en-US" sz="1600" dirty="0" smtClean="0"/>
              <a:t> –</a:t>
            </a:r>
          </a:p>
          <a:p>
            <a:pPr algn="ctr"/>
            <a:r>
              <a:rPr lang="en-US" sz="1600" dirty="0" err="1" smtClean="0"/>
              <a:t>অফুরান</a:t>
            </a:r>
            <a:r>
              <a:rPr lang="en-US" sz="1600" dirty="0" smtClean="0"/>
              <a:t> </a:t>
            </a:r>
            <a:r>
              <a:rPr lang="en-US" sz="1600" dirty="0" err="1" smtClean="0"/>
              <a:t>নামতায়</a:t>
            </a:r>
            <a:r>
              <a:rPr lang="en-US" sz="1600" dirty="0" smtClean="0"/>
              <a:t> </a:t>
            </a:r>
            <a:r>
              <a:rPr lang="en-US" sz="1600" dirty="0" err="1" smtClean="0"/>
              <a:t>বাদলের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ধারাপাত</a:t>
            </a:r>
            <a:r>
              <a:rPr lang="en-US" sz="1600" dirty="0" smtClean="0"/>
              <a:t> ।    </a:t>
            </a:r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166253" y="2119745"/>
            <a:ext cx="3643747" cy="99752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আকাশের মুখ ঢাকা , ধোঁয়ামাখা চারিধার,</a:t>
            </a:r>
          </a:p>
          <a:p>
            <a:pPr algn="ctr"/>
            <a:r>
              <a:rPr lang="bn-IN" sz="1600" dirty="0" smtClean="0"/>
              <a:t>পৃথিবীর ছাত পিটে ঝমাঝম বারিধার।  </a:t>
            </a:r>
          </a:p>
          <a:p>
            <a:pPr algn="ctr"/>
            <a:r>
              <a:rPr lang="bn-IN" sz="1600" dirty="0" smtClean="0"/>
              <a:t> 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66254" y="2923309"/>
            <a:ext cx="3643745" cy="5818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স্নান করে গাছপালা প্রাণখোলা বরষায়,</a:t>
            </a:r>
          </a:p>
          <a:p>
            <a:pPr algn="ctr"/>
            <a:r>
              <a:rPr lang="bn-IN" sz="1600" dirty="0" smtClean="0"/>
              <a:t>নদীনালা ঘোলাজল ভরে উঠে ভরসায়।    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38545" y="4447309"/>
            <a:ext cx="3893127" cy="8035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জলেজলে জলময় দশদিক টলমল,</a:t>
            </a:r>
          </a:p>
          <a:p>
            <a:pPr algn="ctr"/>
            <a:r>
              <a:rPr lang="bn-IN" sz="1600" dirty="0" smtClean="0"/>
              <a:t>অবিরাম একইগান, ঢালো জল, ঢালো জল।               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52400" y="3519054"/>
            <a:ext cx="3588327" cy="9005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উৎসব ঘনঘোর উন্মাদ শ্রাবণের</a:t>
            </a:r>
          </a:p>
          <a:p>
            <a:pPr algn="ctr"/>
            <a:r>
              <a:rPr lang="bn-IN" sz="1600" dirty="0" smtClean="0"/>
              <a:t>শেষ নাই বরষার প্লাবনের।         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38545" y="6192982"/>
            <a:ext cx="3726873" cy="6650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শুধু যেন বাজে কোথা নিঃঝুম ধুকধুক,</a:t>
            </a:r>
          </a:p>
          <a:p>
            <a:pPr algn="ctr"/>
            <a:r>
              <a:rPr lang="bn-IN" sz="1600" dirty="0" smtClean="0"/>
              <a:t>ধরণীর আশাভয় ধরণীর সুখদুখ।        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152400" y="5292436"/>
            <a:ext cx="3699164" cy="8312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ধুয়ে যায় যত তাপ জর্জর গ্রীষ্মের,</a:t>
            </a:r>
          </a:p>
          <a:p>
            <a:pPr algn="ctr"/>
            <a:r>
              <a:rPr lang="bn-IN" sz="1600" dirty="0" smtClean="0"/>
              <a:t>ধুয়ে যায় রৌদ্রের স্মৃতিটুকু বিশ্বের।     </a:t>
            </a:r>
            <a:endParaRPr lang="en-U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109" y="1118753"/>
            <a:ext cx="8201891" cy="57392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8" y="1108364"/>
            <a:ext cx="8174182" cy="57496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236" y="1191492"/>
            <a:ext cx="8118764" cy="56665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55" y="1191492"/>
            <a:ext cx="8215745" cy="56665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8" y="1191490"/>
            <a:ext cx="8285019" cy="613756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9" y="1177636"/>
            <a:ext cx="8340436" cy="622069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256" y="1356382"/>
            <a:ext cx="8215744" cy="611121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691" y="1274618"/>
            <a:ext cx="8316777" cy="619298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211" y="1346923"/>
            <a:ext cx="8437418" cy="60821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280" y="1250806"/>
            <a:ext cx="8478981" cy="6137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55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680</Words>
  <Application>Microsoft Office PowerPoint</Application>
  <PresentationFormat>Widescreen</PresentationFormat>
  <Paragraphs>113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69</cp:revision>
  <dcterms:created xsi:type="dcterms:W3CDTF">2019-10-16T16:28:17Z</dcterms:created>
  <dcterms:modified xsi:type="dcterms:W3CDTF">2019-10-23T16:17:34Z</dcterms:modified>
</cp:coreProperties>
</file>