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9"/>
  </p:notesMasterIdLst>
  <p:sldIdLst>
    <p:sldId id="275" r:id="rId2"/>
    <p:sldId id="257" r:id="rId3"/>
    <p:sldId id="258" r:id="rId4"/>
    <p:sldId id="261" r:id="rId5"/>
    <p:sldId id="260" r:id="rId6"/>
    <p:sldId id="269" r:id="rId7"/>
    <p:sldId id="270" r:id="rId8"/>
    <p:sldId id="271" r:id="rId9"/>
    <p:sldId id="272" r:id="rId10"/>
    <p:sldId id="273" r:id="rId11"/>
    <p:sldId id="274" r:id="rId12"/>
    <p:sldId id="262" r:id="rId13"/>
    <p:sldId id="263" r:id="rId14"/>
    <p:sldId id="264" r:id="rId15"/>
    <p:sldId id="265" r:id="rId16"/>
    <p:sldId id="266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00"/>
    <a:srgbClr val="333300"/>
    <a:srgbClr val="33CC33"/>
    <a:srgbClr val="008080"/>
    <a:srgbClr val="FF0066"/>
    <a:srgbClr val="0066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6CF22-E012-4881-AA9B-71364A1E0B9D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E1436-AE40-4B05-B0C6-6FEC563E06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30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5E1436-AE40-4B05-B0C6-6FEC563E06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874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342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22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5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969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82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50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29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06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1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1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35827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02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293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95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798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43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081BD-4808-4A46-905A-5FE572D946EA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A8884AD-9018-4AFF-8D35-624D5C1057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10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51236C-DFA1-47BD-88B1-40D7A424E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-42203"/>
            <a:ext cx="6984776" cy="66130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51502D-9F3D-464F-821A-288380BD471C}"/>
              </a:ext>
            </a:extLst>
          </p:cNvPr>
          <p:cNvSpPr txBox="1"/>
          <p:nvPr/>
        </p:nvSpPr>
        <p:spPr>
          <a:xfrm>
            <a:off x="755576" y="1412776"/>
            <a:ext cx="7776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bn-IN" sz="8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8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8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8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8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en-US" sz="8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80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20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60032" y="2183245"/>
            <a:ext cx="403244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4000" b="1" dirty="0" err="1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াঠ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সপ্তম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অধ্যায়ঃপ্রথম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) </a:t>
            </a:r>
          </a:p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৪০ 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মিনি</a:t>
            </a:r>
            <a:r>
              <a:rPr lang="en-US" sz="4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</a:t>
            </a:r>
            <a:r>
              <a:rPr lang="en-US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789B66-4482-4E43-A176-019523B8E506}"/>
              </a:ext>
            </a:extLst>
          </p:cNvPr>
          <p:cNvSpPr txBox="1"/>
          <p:nvPr/>
        </p:nvSpPr>
        <p:spPr>
          <a:xfrm>
            <a:off x="611560" y="2190348"/>
            <a:ext cx="42484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ফারজানা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বেগম</a:t>
            </a:r>
            <a:endParaRPr lang="bn-IN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সিনিয়র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bn-IN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শাহ ওয়ালিউল্লাহ ইন্সটিটিউট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383720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260648"/>
            <a:ext cx="892899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?</a:t>
            </a:r>
          </a:p>
          <a:p>
            <a:pPr algn="ctr"/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558924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53967" y="5589239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যৌথ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576" y="5589240"/>
            <a:ext cx="2592288" cy="6463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932040" y="5589241"/>
            <a:ext cx="2592288" cy="64633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F87927-577F-4A0C-98F3-5A3ED51E91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132856"/>
            <a:ext cx="2592288" cy="21239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130CB7-95CD-4582-9039-F1E6DB7899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132856"/>
            <a:ext cx="2653456" cy="212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65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5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6512" y="2217058"/>
            <a:ext cx="450636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4000" b="1" dirty="0" err="1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স্বীকৃত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বিবাহ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বন্ধন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6512" y="3319244"/>
            <a:ext cx="4366901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পুরুষ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b="1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মহিলার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dirty="0" err="1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40727" y="427648"/>
            <a:ext cx="213872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u="sng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6000" b="1" u="sng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u="sng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544" y="2217058"/>
            <a:ext cx="2160240" cy="707886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07704" y="3950186"/>
            <a:ext cx="2232248" cy="630942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CF00B5-FD23-4784-8149-2AB25B2CD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381" y="1443311"/>
            <a:ext cx="3149027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2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 animBg="1"/>
      <p:bldP spid="7" grpId="1" animBg="1"/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2204864"/>
            <a:ext cx="835292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200" b="1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শ্রেণিবিভাগ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কার্যাবলি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4DCC53-00CF-4139-8CB8-D5C4E26B80E0}"/>
              </a:ext>
            </a:extLst>
          </p:cNvPr>
          <p:cNvSpPr txBox="1"/>
          <p:nvPr/>
        </p:nvSpPr>
        <p:spPr>
          <a:xfrm>
            <a:off x="1259632" y="620688"/>
            <a:ext cx="540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31653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1772816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পুরুষ</a:t>
            </a:r>
            <a:endParaRPr lang="en-US" sz="3600" b="1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মহিলা</a:t>
            </a:r>
            <a:endParaRPr lang="en-US" sz="36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বিবাহের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b="1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3600" b="1" dirty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3608" y="332656"/>
            <a:ext cx="6840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একপত্নীক</a:t>
            </a:r>
            <a:r>
              <a:rPr lang="en-US" sz="48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8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244308-F165-4101-BEB4-098C24D72C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060848"/>
            <a:ext cx="3888432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6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aruk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550" y="1988840"/>
            <a:ext cx="3373730" cy="2530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772816"/>
            <a:ext cx="38884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6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পুরুষ</a:t>
            </a:r>
            <a:endParaRPr lang="en-US" sz="3600" b="1" dirty="0">
              <a:solidFill>
                <a:srgbClr val="33CC33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একাধিক</a:t>
            </a:r>
            <a:r>
              <a:rPr lang="en-US" sz="36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মহিলা</a:t>
            </a:r>
            <a:endParaRPr lang="en-US" sz="3600" b="1" dirty="0">
              <a:solidFill>
                <a:srgbClr val="33330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বিবাহের</a:t>
            </a:r>
            <a:r>
              <a:rPr lang="en-US" sz="36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6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en-US" sz="3600" b="1" dirty="0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3600" b="1" dirty="0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67744" y="404664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বহুপত্নীক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251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faruk\Desktop\images1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16832"/>
            <a:ext cx="3882684" cy="361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772816"/>
            <a:ext cx="460851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ছেলে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মেয়েরা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মায়ের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পরিচয়ে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মায়ের</a:t>
            </a:r>
            <a:r>
              <a:rPr lang="en-US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নির্দেশে</a:t>
            </a:r>
            <a:r>
              <a:rPr lang="en-US" sz="36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চলে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99592" y="332656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মাতৃপ্রধান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121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772816"/>
            <a:ext cx="460851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ছেলে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মেয়েরা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পিতার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পরিচয়ে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6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পিতা</a:t>
            </a:r>
            <a:r>
              <a:rPr lang="en-US" sz="36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36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পিতার</a:t>
            </a:r>
            <a:r>
              <a:rPr lang="en-US" sz="36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নির্দেশে</a:t>
            </a:r>
            <a:r>
              <a:rPr lang="en-US" sz="36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চলে</a:t>
            </a:r>
            <a:endParaRPr lang="en-US" sz="3600" b="1" dirty="0">
              <a:solidFill>
                <a:srgbClr val="3333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faruk\Desktop\images14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40" b="18565"/>
          <a:stretch/>
        </p:blipFill>
        <p:spPr bwMode="auto">
          <a:xfrm>
            <a:off x="5360752" y="1408762"/>
            <a:ext cx="3104682" cy="338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19672" y="476672"/>
            <a:ext cx="5616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পিতৃপ্রধান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624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P10100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28800"/>
            <a:ext cx="2592286" cy="345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1772816"/>
            <a:ext cx="504056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b="1" dirty="0" err="1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স্বামী-স্ত্রী</a:t>
            </a:r>
            <a:r>
              <a:rPr lang="en-US" sz="3200" b="1" dirty="0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সন্তান-সন্ততি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3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সন্তান-সন্ততি</a:t>
            </a:r>
            <a:r>
              <a:rPr lang="en-US" sz="36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নাও</a:t>
            </a:r>
            <a:r>
              <a:rPr lang="en-US" sz="36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থাকতে</a:t>
            </a:r>
            <a:r>
              <a:rPr lang="en-US" sz="36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59832" y="476672"/>
            <a:ext cx="324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8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1241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faruk\Desktop\images14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6" b="8818"/>
          <a:stretch/>
        </p:blipFill>
        <p:spPr bwMode="auto">
          <a:xfrm>
            <a:off x="4718938" y="1772816"/>
            <a:ext cx="4070166" cy="29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1556792"/>
            <a:ext cx="396044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b="1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স্বামী-স্ত্রী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সন্তান-সন্ততি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মা-বাবা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ভাই-বোন</a:t>
            </a:r>
            <a:r>
              <a:rPr lang="en-US" sz="3600" b="1" dirty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দাদা-দাদী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একত্রে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বসবাস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03748" y="332656"/>
            <a:ext cx="4140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যৌথ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234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99592" y="404664"/>
            <a:ext cx="7560840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শ্রেণিবিভাগ</a:t>
            </a:r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187624" y="2060848"/>
            <a:ext cx="0" cy="504056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07504" y="2581492"/>
            <a:ext cx="21602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বিবাহের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ধরণ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63888" y="2602452"/>
            <a:ext cx="2304256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অভিভাবকত্বের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মাপকাঠি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04248" y="2602452"/>
            <a:ext cx="2160240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18" name="Straight Arrow Connector 17"/>
          <p:cNvCxnSpPr>
            <a:stCxn id="12" idx="2"/>
          </p:cNvCxnSpPr>
          <p:nvPr/>
        </p:nvCxnSpPr>
        <p:spPr>
          <a:xfrm>
            <a:off x="1187624" y="3517596"/>
            <a:ext cx="0" cy="406524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251520" y="3933056"/>
            <a:ext cx="2520280" cy="1011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4" idx="2"/>
          </p:cNvCxnSpPr>
          <p:nvPr/>
        </p:nvCxnSpPr>
        <p:spPr>
          <a:xfrm>
            <a:off x="7884368" y="3538556"/>
            <a:ext cx="0" cy="38556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444208" y="3933056"/>
            <a:ext cx="2376264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8820472" y="3933056"/>
            <a:ext cx="0" cy="50405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6444208" y="3933056"/>
            <a:ext cx="0" cy="504056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684440" y="2060848"/>
            <a:ext cx="0" cy="504056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7956376" y="2060848"/>
            <a:ext cx="0" cy="504056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771800" y="3934067"/>
            <a:ext cx="0" cy="504056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251520" y="3934067"/>
            <a:ext cx="0" cy="504056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267744" y="4437112"/>
            <a:ext cx="1296144" cy="86409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বহুপত্নীক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5496" y="4437112"/>
            <a:ext cx="1296144" cy="86409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একপত্নীক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956376" y="4438123"/>
            <a:ext cx="1116632" cy="864096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যৌথ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868144" y="4438123"/>
            <a:ext cx="1188640" cy="864096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cxnSp>
        <p:nvCxnSpPr>
          <p:cNvPr id="44" name="Straight Arrow Connector 43"/>
          <p:cNvCxnSpPr>
            <a:stCxn id="13" idx="2"/>
          </p:cNvCxnSpPr>
          <p:nvPr/>
        </p:nvCxnSpPr>
        <p:spPr>
          <a:xfrm>
            <a:off x="4716016" y="3538556"/>
            <a:ext cx="0" cy="1978676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275856" y="5517232"/>
            <a:ext cx="3186608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6462464" y="5517232"/>
            <a:ext cx="0" cy="36004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275856" y="5534120"/>
            <a:ext cx="0" cy="360040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2195736" y="5877272"/>
            <a:ext cx="2088232" cy="792088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মাতৃপ্রধান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544108" y="5894160"/>
            <a:ext cx="1836204" cy="792088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পিতৃপ্রধান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4684440" y="1298728"/>
            <a:ext cx="0" cy="792088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1187624" y="2057369"/>
            <a:ext cx="6768752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634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mph" presetSubtype="0" repeatCount="indefinite" fill="hold" grpId="2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mph" presetSubtype="0" repeatCount="indefinite" fill="hold" grpId="2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2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36" grpId="0" animBg="1"/>
      <p:bldP spid="36" grpId="1" animBg="1"/>
      <p:bldP spid="36" grpId="2" animBg="1"/>
      <p:bldP spid="38" grpId="0" animBg="1"/>
      <p:bldP spid="38" grpId="1" animBg="1"/>
      <p:bldP spid="38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  <p:bldP spid="50" grpId="0" animBg="1"/>
      <p:bldP spid="50" grpId="1" animBg="1"/>
      <p:bldP spid="51" grpId="0" animBg="1"/>
      <p:bldP spid="5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79512" y="116632"/>
            <a:ext cx="8784976" cy="936104"/>
          </a:xfrm>
          <a:prstGeom prst="roundRect">
            <a:avLst/>
          </a:prstGeom>
          <a:blipFill dpi="0" rotWithShape="1">
            <a:blip r:embed="rId3"/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6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কার্যাবলি</a:t>
            </a:r>
            <a:r>
              <a:rPr lang="en-US" sz="6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--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1412776"/>
            <a:ext cx="856895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সন্তান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সন্ততির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জন্মদান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লালন-পালন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সদস্যদের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ধর্মীয়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নৈতিক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শিক্ষাদান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বন্টন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ভোগ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দান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;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শৃঙ্খলা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32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আনুগত্য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প্রকাশের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সদস্যদের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মাঝে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দয়ামায়া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সৌহার্দ্য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সহানুভূতি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ভালবাসার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641639" y="1614945"/>
            <a:ext cx="1080120" cy="504056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3602720" y="2348880"/>
            <a:ext cx="792088" cy="504056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788024" y="2348880"/>
            <a:ext cx="936104" cy="504056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998851" y="3847193"/>
            <a:ext cx="1082948" cy="5040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1668907" y="3847193"/>
            <a:ext cx="972732" cy="50405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4167662" y="1597699"/>
            <a:ext cx="1656184" cy="504056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3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6" grpId="0" animBg="1"/>
      <p:bldP spid="1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052736"/>
            <a:ext cx="878497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32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2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32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যৌথ</a:t>
            </a:r>
            <a:r>
              <a:rPr lang="en-US" sz="32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2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2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অসুবিধা</a:t>
            </a:r>
            <a:r>
              <a:rPr lang="en-US" sz="32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সমূহ</a:t>
            </a:r>
            <a:r>
              <a:rPr lang="en-US" sz="32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নিরূপন</a:t>
            </a:r>
            <a:r>
              <a:rPr lang="en-US" sz="3200" b="1" dirty="0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3300"/>
                </a:solidFill>
                <a:latin typeface="NikoshBAN" pitchFamily="2" charset="0"/>
                <a:cs typeface="NikoshBAN" pitchFamily="2" charset="0"/>
              </a:rPr>
              <a:t>করঃ</a:t>
            </a:r>
            <a:endParaRPr lang="en-US" sz="3200" b="1" dirty="0">
              <a:solidFill>
                <a:srgbClr val="3333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সদস্য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হিসাবে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দায়িত্ব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কর্তব্য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করঃ</a:t>
            </a:r>
            <a:r>
              <a:rPr lang="en-US" sz="3200" b="1" dirty="0">
                <a:solidFill>
                  <a:srgbClr val="808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51620" y="188640"/>
            <a:ext cx="6696744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377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/>
          <p:cNvSpPr/>
          <p:nvPr/>
        </p:nvSpPr>
        <p:spPr>
          <a:xfrm>
            <a:off x="1043608" y="332656"/>
            <a:ext cx="7344816" cy="792088"/>
          </a:xfrm>
          <a:prstGeom prst="round1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প্রশ্নগুলোর</a:t>
            </a:r>
            <a:r>
              <a:rPr lang="en-US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504" y="1484784"/>
            <a:ext cx="89289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যৌথ</a:t>
            </a:r>
            <a:r>
              <a: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সমুহ</a:t>
            </a:r>
            <a:r>
              <a: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সময়ে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পরিবার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ব্যবস্থাকে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উপযোগী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200" b="1" dirty="0">
                <a:solidFill>
                  <a:srgbClr val="33CC33"/>
                </a:solidFill>
                <a:latin typeface="NikoshBAN" pitchFamily="2" charset="0"/>
                <a:cs typeface="NikoshBAN" pitchFamily="2" charset="0"/>
              </a:rPr>
              <a:t>। 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 err="1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200" b="1" dirty="0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200" b="1" dirty="0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200" b="1" dirty="0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সমুহ</a:t>
            </a:r>
            <a:r>
              <a:rPr lang="en-US" sz="3200" b="1" dirty="0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b="1" dirty="0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>
                <a:solidFill>
                  <a:srgbClr val="00808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46172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tmFilter="0,0; .5, 1; 1, 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27584" y="260648"/>
            <a:ext cx="7344816" cy="1080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6000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7190" y="2924944"/>
            <a:ext cx="842493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আশে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পাশের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একপত্নীক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বহুপত্নীক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যৌথ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3711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CBC2A1-2976-43FE-997F-969845FCA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80728"/>
            <a:ext cx="8424936" cy="48965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EFD90C-F5B6-4E0F-8648-02B642D37F35}"/>
              </a:ext>
            </a:extLst>
          </p:cNvPr>
          <p:cNvSpPr txBox="1"/>
          <p:nvPr/>
        </p:nvSpPr>
        <p:spPr>
          <a:xfrm>
            <a:off x="1331640" y="1916832"/>
            <a:ext cx="6408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9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0864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430</TotalTime>
  <Words>297</Words>
  <Application>Microsoft Office PowerPoint</Application>
  <PresentationFormat>On-screen Show (4:3)</PresentationFormat>
  <Paragraphs>83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NikoshBAN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faruk</dc:creator>
  <cp:lastModifiedBy>Farzana Begum</cp:lastModifiedBy>
  <cp:revision>66</cp:revision>
  <dcterms:created xsi:type="dcterms:W3CDTF">2012-06-20T06:58:09Z</dcterms:created>
  <dcterms:modified xsi:type="dcterms:W3CDTF">2019-10-23T11:30:54Z</dcterms:modified>
</cp:coreProperties>
</file>