
<file path=[Content_Types].xml><?xml version="1.0" encoding="utf-8"?>
<Types xmlns="http://schemas.openxmlformats.org/package/2006/content-types">
  <Default Extension="jfif" ContentType="image/jpeg"/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07C9"/>
    <a:srgbClr val="163F11"/>
    <a:srgbClr val="2E2B21"/>
    <a:srgbClr val="474009"/>
    <a:srgbClr val="333D1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A5B0B-DC56-4E82-B004-080C96E021E4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4E9FE-9197-4B9A-91BC-6D896498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0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74E9FE-9197-4B9A-91BC-6D896498E1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36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894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597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4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5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46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3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38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40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7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47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9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D1DA87E-2527-4EAE-B15A-572E54F7BAD3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4D9B685-766E-49AD-ADC0-D06BD2EFCE2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8857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fif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fif"/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fif"/><Relationship Id="rId4" Type="http://schemas.openxmlformats.org/officeDocument/2006/relationships/image" Target="../media/image2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fif"/><Relationship Id="rId4" Type="http://schemas.openxmlformats.org/officeDocument/2006/relationships/image" Target="../media/image23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9E9406-0559-45BB-A550-0985CB08AEA4}"/>
              </a:ext>
            </a:extLst>
          </p:cNvPr>
          <p:cNvSpPr txBox="1"/>
          <p:nvPr/>
        </p:nvSpPr>
        <p:spPr>
          <a:xfrm>
            <a:off x="1828800" y="728005"/>
            <a:ext cx="5387927" cy="122388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dirty="0" err="1">
                <a:pattFill prst="dkUpDiag">
                  <a:fgClr>
                    <a:schemeClr val="accent5">
                      <a:lumMod val="75000"/>
                    </a:schemeClr>
                  </a:fgClr>
                  <a:bgClr>
                    <a:srgbClr val="163F11"/>
                  </a:bgClr>
                </a:patt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dirty="0">
              <a:pattFill prst="dkUpDiag">
                <a:fgClr>
                  <a:schemeClr val="accent5">
                    <a:lumMod val="75000"/>
                  </a:schemeClr>
                </a:fgClr>
                <a:bgClr>
                  <a:srgbClr val="163F11"/>
                </a:bgClr>
              </a:patt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32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2B6897-0552-4CDA-BDAF-08F92A4651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6619" r="9269" b="4374"/>
          <a:stretch/>
        </p:blipFill>
        <p:spPr>
          <a:xfrm>
            <a:off x="8545888" y="1515154"/>
            <a:ext cx="1758926" cy="19259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5F624A-5C66-48D8-A432-A5830621C782}"/>
              </a:ext>
            </a:extLst>
          </p:cNvPr>
          <p:cNvSpPr txBox="1"/>
          <p:nvPr/>
        </p:nvSpPr>
        <p:spPr>
          <a:xfrm>
            <a:off x="3981157" y="562707"/>
            <a:ext cx="3643533" cy="68931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5AC436-834D-49C2-B9BE-F1300CC4BBFC}"/>
              </a:ext>
            </a:extLst>
          </p:cNvPr>
          <p:cNvSpPr txBox="1"/>
          <p:nvPr/>
        </p:nvSpPr>
        <p:spPr>
          <a:xfrm>
            <a:off x="7120597" y="3704192"/>
            <a:ext cx="47384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বিষয়: তথ্য ও যোগাযোগ প্রযুক্তি</a:t>
            </a:r>
          </a:p>
          <a:p>
            <a:pPr algn="ctr"/>
            <a:r>
              <a:rPr lang="bn-BD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শ্রেণি: ষষ্ঠ </a:t>
            </a:r>
          </a:p>
          <a:p>
            <a:pPr algn="ctr"/>
            <a:r>
              <a:rPr lang="bn-BD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অধ্যায়: তৃতীয়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পাঠ: </a:t>
            </a:r>
            <a:r>
              <a: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4 ICT </a:t>
            </a:r>
            <a:r>
              <a:rPr lang="bn-BD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ব্যবহারে স্বাস্থ্য ঝু</a:t>
            </a:r>
            <a:r>
              <a: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ঁ</a:t>
            </a:r>
            <a:r>
              <a:rPr lang="bn-BD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 ও ব্যবহারের</a:t>
            </a:r>
            <a:r>
              <a: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সতর্কতা </a:t>
            </a:r>
          </a:p>
          <a:p>
            <a:pPr algn="ctr"/>
            <a:r>
              <a:rPr lang="bn-BD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সময়:</a:t>
            </a:r>
            <a:r>
              <a:rPr lang="bn-IN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৫০ মিনিট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D8D009-CBA3-4742-A5EB-55CC266E0CFC}"/>
              </a:ext>
            </a:extLst>
          </p:cNvPr>
          <p:cNvCxnSpPr>
            <a:cxnSpLocks/>
          </p:cNvCxnSpPr>
          <p:nvPr/>
        </p:nvCxnSpPr>
        <p:spPr>
          <a:xfrm>
            <a:off x="6550855" y="2078501"/>
            <a:ext cx="0" cy="2489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68BEF7-614A-43BE-8385-BCC8FF77430A}"/>
              </a:ext>
            </a:extLst>
          </p:cNvPr>
          <p:cNvCxnSpPr/>
          <p:nvPr/>
        </p:nvCxnSpPr>
        <p:spPr>
          <a:xfrm>
            <a:off x="6771249" y="1675420"/>
            <a:ext cx="0" cy="3488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180F4E-E472-468C-B384-78D377C951EE}"/>
              </a:ext>
            </a:extLst>
          </p:cNvPr>
          <p:cNvCxnSpPr>
            <a:cxnSpLocks/>
          </p:cNvCxnSpPr>
          <p:nvPr/>
        </p:nvCxnSpPr>
        <p:spPr>
          <a:xfrm>
            <a:off x="7029156" y="2078501"/>
            <a:ext cx="0" cy="2489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80C3FF1-6242-4BF6-A937-10679F00A2D1}"/>
              </a:ext>
            </a:extLst>
          </p:cNvPr>
          <p:cNvSpPr txBox="1"/>
          <p:nvPr/>
        </p:nvSpPr>
        <p:spPr>
          <a:xfrm>
            <a:off x="928470" y="3057860"/>
            <a:ext cx="549343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মোছা: কল্পনা বেগম</a:t>
            </a:r>
          </a:p>
          <a:p>
            <a:r>
              <a:rPr lang="bn-BD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(আইসিটি)</a:t>
            </a:r>
          </a:p>
          <a:p>
            <a:r>
              <a:rPr lang="bn-BD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পীরগাছা জে, এন সরকারি মডেল উচ্চ বিদ্যালয়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ইলঃ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০১৭৫১৯২১৪২০</a:t>
            </a:r>
          </a:p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Gmail-kalponaalam12@gmail.com</a:t>
            </a:r>
            <a:endParaRPr lang="bn-BD" sz="2800" dirty="0">
              <a:solidFill>
                <a:schemeClr val="bg1"/>
              </a:solidFill>
              <a:latin typeface="Arial" panose="020B0604020202020204" pitchFamily="34" charset="0"/>
              <a:cs typeface="NikoshBAN" panose="02000000000000000000" pitchFamily="2" charset="0"/>
            </a:endParaRPr>
          </a:p>
          <a:p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96538B-5B65-4080-AADD-A4D2081081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186" y="1515154"/>
            <a:ext cx="1479452" cy="14794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4621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"/>
                <a:lumOff val="98000"/>
                <a:alpha val="87000"/>
              </a:schemeClr>
            </a:gs>
            <a:gs pos="9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1F0757D-11E0-4617-8396-C2999287B216}"/>
              </a:ext>
            </a:extLst>
          </p:cNvPr>
          <p:cNvSpPr txBox="1"/>
          <p:nvPr/>
        </p:nvSpPr>
        <p:spPr>
          <a:xfrm>
            <a:off x="3629465" y="492369"/>
            <a:ext cx="4586067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গুলো লক্ষ কর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3E7DE6-6FDF-43D7-84E3-C34D5D480FDB}"/>
              </a:ext>
            </a:extLst>
          </p:cNvPr>
          <p:cNvSpPr txBox="1"/>
          <p:nvPr/>
        </p:nvSpPr>
        <p:spPr>
          <a:xfrm>
            <a:off x="1395044" y="5457013"/>
            <a:ext cx="1164322" cy="3693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 করছে?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CED136A-DEBE-42BA-86D6-269119463A62}"/>
              </a:ext>
            </a:extLst>
          </p:cNvPr>
          <p:cNvGrpSpPr/>
          <p:nvPr/>
        </p:nvGrpSpPr>
        <p:grpSpPr>
          <a:xfrm>
            <a:off x="819223" y="1415592"/>
            <a:ext cx="10988265" cy="3648777"/>
            <a:chOff x="819223" y="1415592"/>
            <a:chExt cx="10988265" cy="364877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71925D-0B3E-4001-9CC1-61AD4FD7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223" y="1415592"/>
              <a:ext cx="3372949" cy="3625140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5ED32A9-E84C-4AD8-850C-B7FE45EEB6E5}"/>
                </a:ext>
              </a:extLst>
            </p:cNvPr>
            <p:cNvGrpSpPr/>
            <p:nvPr/>
          </p:nvGrpSpPr>
          <p:grpSpPr>
            <a:xfrm>
              <a:off x="4631570" y="1415592"/>
              <a:ext cx="3372949" cy="3636958"/>
              <a:chOff x="6747805" y="1617704"/>
              <a:chExt cx="4042115" cy="3601409"/>
            </a:xfrm>
          </p:grpSpPr>
          <p:pic>
            <p:nvPicPr>
              <p:cNvPr id="9" name="Picture 8" descr="brain-6006.jpeg">
                <a:extLst>
                  <a:ext uri="{FF2B5EF4-FFF2-40B4-BE49-F238E27FC236}">
                    <a16:creationId xmlns:a16="http://schemas.microsoft.com/office/drawing/2014/main" id="{1F22101D-6D10-4C99-8786-4C9155D53A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47805" y="1617704"/>
                <a:ext cx="4042115" cy="1611685"/>
              </a:xfrm>
              <a:prstGeom prst="rect">
                <a:avLst/>
              </a:prstGeom>
            </p:spPr>
          </p:pic>
          <p:pic>
            <p:nvPicPr>
              <p:cNvPr id="11" name="Picture 10" descr="stacks_image_3849.png">
                <a:extLst>
                  <a:ext uri="{FF2B5EF4-FFF2-40B4-BE49-F238E27FC236}">
                    <a16:creationId xmlns:a16="http://schemas.microsoft.com/office/drawing/2014/main" id="{BC14ED07-F5BF-48B5-A704-E6C7F4CBA1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47805" y="3205658"/>
                <a:ext cx="4042115" cy="2013455"/>
              </a:xfrm>
              <a:prstGeom prst="rect">
                <a:avLst/>
              </a:prstGeom>
            </p:spPr>
          </p:pic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5EED2A6-F6CE-48ED-B8A2-B4C9C44C8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4539" y="1427410"/>
              <a:ext cx="3372949" cy="3636959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48F3422-64E1-4EB8-9640-B26FC726F0D7}"/>
              </a:ext>
            </a:extLst>
          </p:cNvPr>
          <p:cNvSpPr txBox="1"/>
          <p:nvPr/>
        </p:nvSpPr>
        <p:spPr>
          <a:xfrm>
            <a:off x="965979" y="5483218"/>
            <a:ext cx="2022451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কাজ করেছ?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65D429-8820-47C6-B72C-AC4C8A830AB5}"/>
              </a:ext>
            </a:extLst>
          </p:cNvPr>
          <p:cNvSpPr txBox="1"/>
          <p:nvPr/>
        </p:nvSpPr>
        <p:spPr>
          <a:xfrm>
            <a:off x="3954410" y="5462941"/>
            <a:ext cx="4076334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কম্পিটারে দীর্ঘ সময় বসে কাজ করলে কি হতে পারে?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A087A4-9422-4C84-9646-83A46DD96BFC}"/>
              </a:ext>
            </a:extLst>
          </p:cNvPr>
          <p:cNvSpPr txBox="1"/>
          <p:nvPr/>
        </p:nvSpPr>
        <p:spPr>
          <a:xfrm>
            <a:off x="3954410" y="5483218"/>
            <a:ext cx="3853158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স্বাস্থ ঝু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ঁ</a:t>
            </a:r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হতে পারে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ADD7BA-020A-436C-8082-B7C22E57D2EE}"/>
              </a:ext>
            </a:extLst>
          </p:cNvPr>
          <p:cNvSpPr txBox="1"/>
          <p:nvPr/>
        </p:nvSpPr>
        <p:spPr>
          <a:xfrm>
            <a:off x="8237591" y="5457013"/>
            <a:ext cx="395440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 সময় বসে কাজ না করে মাঝে মাঝে দাঁড়িয়ে করা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CE9B75-7507-4E3A-A41B-3E37C8BF56C7}"/>
              </a:ext>
            </a:extLst>
          </p:cNvPr>
          <p:cNvSpPr txBox="1"/>
          <p:nvPr/>
        </p:nvSpPr>
        <p:spPr>
          <a:xfrm>
            <a:off x="8237591" y="5483218"/>
            <a:ext cx="395440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সতর্কত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2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8" grpId="0" animBg="1"/>
      <p:bldP spid="19" grpId="0" animBg="1"/>
      <p:bldP spid="20" grpId="0" animBg="1"/>
      <p:bldP spid="12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2DADA5-0D83-4FB2-A400-9BA237BE7D0E}"/>
              </a:ext>
            </a:extLst>
          </p:cNvPr>
          <p:cNvSpPr txBox="1"/>
          <p:nvPr/>
        </p:nvSpPr>
        <p:spPr>
          <a:xfrm>
            <a:off x="1491176" y="2349306"/>
            <a:ext cx="9481624" cy="1663504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50531"/>
              </a:avLst>
            </a:prstTxWarp>
            <a:spAutoFit/>
          </a:bodyPr>
          <a:lstStyle/>
          <a:p>
            <a:r>
              <a:rPr lang="bn-BD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 ব্যবহারের স্বাস্থ্য ঝুঁকি ও ব্যবহারের সতর্কতা</a:t>
            </a:r>
            <a:endParaRPr lang="en-US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50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385256-7DF7-43C8-B956-596A7A68F9C1}"/>
              </a:ext>
            </a:extLst>
          </p:cNvPr>
          <p:cNvSpPr txBox="1"/>
          <p:nvPr/>
        </p:nvSpPr>
        <p:spPr>
          <a:xfrm>
            <a:off x="759654" y="407963"/>
            <a:ext cx="2475915" cy="49236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CD57CF9-873D-4CAC-AF50-44CE945EDEB5}"/>
              </a:ext>
            </a:extLst>
          </p:cNvPr>
          <p:cNvSpPr/>
          <p:nvPr/>
        </p:nvSpPr>
        <p:spPr>
          <a:xfrm>
            <a:off x="1261537" y="3081128"/>
            <a:ext cx="9809737" cy="1300346"/>
          </a:xfrm>
          <a:custGeom>
            <a:avLst/>
            <a:gdLst>
              <a:gd name="connsiteX0" fmla="*/ 0 w 8483957"/>
              <a:gd name="connsiteY0" fmla="*/ 0 h 1100136"/>
              <a:gd name="connsiteX1" fmla="*/ 7933889 w 8483957"/>
              <a:gd name="connsiteY1" fmla="*/ 0 h 1100136"/>
              <a:gd name="connsiteX2" fmla="*/ 8483957 w 8483957"/>
              <a:gd name="connsiteY2" fmla="*/ 550068 h 1100136"/>
              <a:gd name="connsiteX3" fmla="*/ 7933889 w 8483957"/>
              <a:gd name="connsiteY3" fmla="*/ 1100136 h 1100136"/>
              <a:gd name="connsiteX4" fmla="*/ 0 w 8483957"/>
              <a:gd name="connsiteY4" fmla="*/ 1100136 h 1100136"/>
              <a:gd name="connsiteX5" fmla="*/ 0 w 8483957"/>
              <a:gd name="connsiteY5" fmla="*/ 0 h 1100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83957" h="1100136">
                <a:moveTo>
                  <a:pt x="8483957" y="1100135"/>
                </a:moveTo>
                <a:lnTo>
                  <a:pt x="550068" y="1100135"/>
                </a:lnTo>
                <a:lnTo>
                  <a:pt x="0" y="550068"/>
                </a:lnTo>
                <a:lnTo>
                  <a:pt x="550068" y="1"/>
                </a:lnTo>
                <a:lnTo>
                  <a:pt x="8483957" y="1"/>
                </a:lnTo>
                <a:lnTo>
                  <a:pt x="8483957" y="1100135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0164" tIns="118111" rIns="220472" bIns="118111" numCol="1" spcCol="1270" anchor="ctr" anchorCtr="0">
            <a:noAutofit/>
          </a:bodyPr>
          <a:lstStyle/>
          <a:p>
            <a:pPr marL="0" lvl="0" indent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BD" sz="3600" kern="1200" dirty="0">
                <a:latin typeface="NikoshBAN" pitchFamily="2" charset="0"/>
                <a:cs typeface="NikoshBAN" pitchFamily="2" charset="0"/>
                <a:sym typeface="Wingdings"/>
              </a:rPr>
              <a:t>আইসিটি</a:t>
            </a:r>
            <a:r>
              <a:rPr lang="bn-IN" sz="3600" kern="12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3600" kern="1200" dirty="0">
                <a:latin typeface="NikoshBAN" pitchFamily="2" charset="0"/>
                <a:cs typeface="NikoshBAN" pitchFamily="2" charset="0"/>
                <a:sym typeface="Wingdings"/>
              </a:rPr>
              <a:t>ব্যবহারে</a:t>
            </a:r>
            <a:r>
              <a:rPr lang="en-US" sz="3600" kern="1200" dirty="0">
                <a:latin typeface="NikoshBAN" pitchFamily="2" charset="0"/>
                <a:cs typeface="NikoshBAN" pitchFamily="2" charset="0"/>
                <a:sym typeface="Wingdings"/>
              </a:rPr>
              <a:t>র</a:t>
            </a:r>
            <a:r>
              <a:rPr lang="bn-BD" sz="3600" kern="1200" dirty="0">
                <a:latin typeface="NikoshBAN" pitchFamily="2" charset="0"/>
                <a:cs typeface="NikoshBAN" pitchFamily="2" charset="0"/>
                <a:sym typeface="Wingdings"/>
              </a:rPr>
              <a:t> স্বাস্থ্য ঝু</a:t>
            </a:r>
            <a:r>
              <a:rPr lang="bn-IN" sz="3600" kern="1200" dirty="0">
                <a:latin typeface="NikoshBAN" pitchFamily="2" charset="0"/>
                <a:cs typeface="NikoshBAN" pitchFamily="2" charset="0"/>
                <a:sym typeface="Wingdings"/>
              </a:rPr>
              <a:t>ঁকির </a:t>
            </a:r>
            <a:r>
              <a:rPr lang="bn-BD" sz="3600" kern="1200" dirty="0">
                <a:latin typeface="NikoshBAN" pitchFamily="2" charset="0"/>
                <a:cs typeface="NikoshBAN" pitchFamily="2" charset="0"/>
                <a:sym typeface="Wingdings"/>
              </a:rPr>
              <a:t>কার</a:t>
            </a:r>
            <a:r>
              <a:rPr lang="bn-IN" sz="3600" kern="1200" dirty="0">
                <a:latin typeface="NikoshBAN" pitchFamily="2" charset="0"/>
                <a:cs typeface="NikoshBAN" pitchFamily="2" charset="0"/>
                <a:sym typeface="Wingdings"/>
              </a:rPr>
              <a:t>ণ</a:t>
            </a:r>
            <a:r>
              <a:rPr lang="bn-BD" sz="3600" kern="1200" dirty="0">
                <a:latin typeface="NikoshBAN" pitchFamily="2" charset="0"/>
                <a:cs typeface="NikoshBAN" pitchFamily="2" charset="0"/>
                <a:sym typeface="Wingdings"/>
              </a:rPr>
              <a:t> ব্যাখ্যা করতে পারবে</a:t>
            </a:r>
            <a:r>
              <a:rPr lang="en-US" sz="3600" kern="1200" dirty="0">
                <a:latin typeface="NikoshBAN" pitchFamily="2" charset="0"/>
                <a:cs typeface="NikoshBAN" pitchFamily="2" charset="0"/>
                <a:sym typeface="Wingdings"/>
              </a:rPr>
              <a:t>।</a:t>
            </a:r>
            <a:endParaRPr lang="en-US" sz="3600" kern="12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D99E92A-8B26-4FD2-8694-C2347016CF79}"/>
              </a:ext>
            </a:extLst>
          </p:cNvPr>
          <p:cNvSpPr/>
          <p:nvPr/>
        </p:nvSpPr>
        <p:spPr>
          <a:xfrm>
            <a:off x="625510" y="3081129"/>
            <a:ext cx="1272053" cy="1300344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2700" prstMaterial="translucentPowder">
            <a:bevelT w="25400" h="6350" prst="softRound"/>
            <a:bevelB w="0" h="0" prst="convex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2600971-129D-40BD-B485-D2F10E733DA1}"/>
              </a:ext>
            </a:extLst>
          </p:cNvPr>
          <p:cNvSpPr/>
          <p:nvPr/>
        </p:nvSpPr>
        <p:spPr>
          <a:xfrm>
            <a:off x="1261537" y="4706559"/>
            <a:ext cx="9809737" cy="1300346"/>
          </a:xfrm>
          <a:custGeom>
            <a:avLst/>
            <a:gdLst>
              <a:gd name="connsiteX0" fmla="*/ 0 w 8483957"/>
              <a:gd name="connsiteY0" fmla="*/ 0 h 1100136"/>
              <a:gd name="connsiteX1" fmla="*/ 7933889 w 8483957"/>
              <a:gd name="connsiteY1" fmla="*/ 0 h 1100136"/>
              <a:gd name="connsiteX2" fmla="*/ 8483957 w 8483957"/>
              <a:gd name="connsiteY2" fmla="*/ 550068 h 1100136"/>
              <a:gd name="connsiteX3" fmla="*/ 7933889 w 8483957"/>
              <a:gd name="connsiteY3" fmla="*/ 1100136 h 1100136"/>
              <a:gd name="connsiteX4" fmla="*/ 0 w 8483957"/>
              <a:gd name="connsiteY4" fmla="*/ 1100136 h 1100136"/>
              <a:gd name="connsiteX5" fmla="*/ 0 w 8483957"/>
              <a:gd name="connsiteY5" fmla="*/ 0 h 1100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83957" h="1100136">
                <a:moveTo>
                  <a:pt x="8483957" y="1100135"/>
                </a:moveTo>
                <a:lnTo>
                  <a:pt x="550068" y="1100135"/>
                </a:lnTo>
                <a:lnTo>
                  <a:pt x="0" y="550068"/>
                </a:lnTo>
                <a:lnTo>
                  <a:pt x="550068" y="1"/>
                </a:lnTo>
                <a:lnTo>
                  <a:pt x="8483957" y="1"/>
                </a:lnTo>
                <a:lnTo>
                  <a:pt x="8483957" y="1100135"/>
                </a:lnTo>
                <a:close/>
              </a:path>
            </a:pathLst>
          </a:custGeom>
          <a:solidFill>
            <a:srgbClr val="00B050"/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0164" tIns="118111" rIns="220472" bIns="118111" numCol="1" spcCol="1270" anchor="ctr" anchorCtr="0">
            <a:noAutofit/>
          </a:bodyPr>
          <a:lstStyle/>
          <a:p>
            <a:pPr marL="0" lvl="0" indent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BD" sz="3600" kern="1200" dirty="0">
                <a:latin typeface="NikoshBAN" pitchFamily="2" charset="0"/>
                <a:cs typeface="NikoshBAN" pitchFamily="2" charset="0"/>
              </a:rPr>
              <a:t>আইসিটি  ব্যবহারে স্বাস্থ্যের ঝুঁকিপূর্ণ দিকগুলো দূর করার জন্য প্রয়োজনীয় ব্যায়ামগুলো উল্লেখ করতে পারবে</a:t>
            </a:r>
            <a:r>
              <a:rPr lang="en-US" sz="3600" kern="1200" dirty="0">
                <a:latin typeface="NikoshBAN" pitchFamily="2" charset="0"/>
                <a:cs typeface="NikoshBAN" pitchFamily="2" charset="0"/>
              </a:rPr>
              <a:t>।</a:t>
            </a:r>
            <a:endParaRPr lang="en-US" sz="3600" kern="12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94E3ED2-EEB4-452F-A796-C58FF8C105AD}"/>
              </a:ext>
            </a:extLst>
          </p:cNvPr>
          <p:cNvSpPr/>
          <p:nvPr/>
        </p:nvSpPr>
        <p:spPr>
          <a:xfrm>
            <a:off x="625510" y="4706560"/>
            <a:ext cx="1272053" cy="1300344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2700" prstMaterial="translucentPowder">
            <a:bevelT w="25400" h="6350" prst="softRound"/>
            <a:bevelB w="0" h="0" prst="convex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ABBFE76-6984-445D-8D69-F9A964C1675B}"/>
              </a:ext>
            </a:extLst>
          </p:cNvPr>
          <p:cNvSpPr/>
          <p:nvPr/>
        </p:nvSpPr>
        <p:spPr>
          <a:xfrm>
            <a:off x="1261537" y="1455695"/>
            <a:ext cx="9809737" cy="1300346"/>
          </a:xfrm>
          <a:custGeom>
            <a:avLst/>
            <a:gdLst>
              <a:gd name="connsiteX0" fmla="*/ 0 w 8483957"/>
              <a:gd name="connsiteY0" fmla="*/ 0 h 1100136"/>
              <a:gd name="connsiteX1" fmla="*/ 7933889 w 8483957"/>
              <a:gd name="connsiteY1" fmla="*/ 0 h 1100136"/>
              <a:gd name="connsiteX2" fmla="*/ 8483957 w 8483957"/>
              <a:gd name="connsiteY2" fmla="*/ 550068 h 1100136"/>
              <a:gd name="connsiteX3" fmla="*/ 7933889 w 8483957"/>
              <a:gd name="connsiteY3" fmla="*/ 1100136 h 1100136"/>
              <a:gd name="connsiteX4" fmla="*/ 0 w 8483957"/>
              <a:gd name="connsiteY4" fmla="*/ 1100136 h 1100136"/>
              <a:gd name="connsiteX5" fmla="*/ 0 w 8483957"/>
              <a:gd name="connsiteY5" fmla="*/ 0 h 1100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83957" h="1100136">
                <a:moveTo>
                  <a:pt x="8483957" y="1100135"/>
                </a:moveTo>
                <a:lnTo>
                  <a:pt x="550068" y="1100135"/>
                </a:lnTo>
                <a:lnTo>
                  <a:pt x="0" y="550068"/>
                </a:lnTo>
                <a:lnTo>
                  <a:pt x="550068" y="1"/>
                </a:lnTo>
                <a:lnTo>
                  <a:pt x="8483957" y="1"/>
                </a:lnTo>
                <a:lnTo>
                  <a:pt x="8483957" y="1100135"/>
                </a:lnTo>
                <a:close/>
              </a:path>
            </a:pathLst>
          </a:custGeom>
          <a:solidFill>
            <a:srgbClr val="9B07C9"/>
          </a:solidFill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0164" tIns="118111" rIns="220472" bIns="118111" numCol="1" spcCol="1270" anchor="ctr" anchorCtr="0">
            <a:noAutofit/>
          </a:bodyPr>
          <a:lstStyle/>
          <a:p>
            <a:pPr marL="0" lvl="0" indent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BD" sz="3600" kern="1200" dirty="0">
                <a:latin typeface="NikoshBAN" pitchFamily="2" charset="0"/>
                <a:cs typeface="NikoshBAN" pitchFamily="2" charset="0"/>
                <a:sym typeface="Wingdings"/>
              </a:rPr>
              <a:t>আইসিটি</a:t>
            </a:r>
            <a:r>
              <a:rPr lang="bn-IN" sz="3600" kern="12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3600" kern="1200" dirty="0">
                <a:latin typeface="NikoshBAN" pitchFamily="2" charset="0"/>
                <a:cs typeface="NikoshBAN" pitchFamily="2" charset="0"/>
                <a:sym typeface="Wingdings"/>
              </a:rPr>
              <a:t>ব্যবহারে</a:t>
            </a:r>
            <a:r>
              <a:rPr lang="bn-BD" sz="36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3600" kern="1200" dirty="0">
                <a:latin typeface="NikoshBAN" pitchFamily="2" charset="0"/>
                <a:cs typeface="NikoshBAN" pitchFamily="2" charset="0"/>
                <a:sym typeface="Wingdings"/>
              </a:rPr>
              <a:t>স্বাস্থ্য ঝু</a:t>
            </a:r>
            <a:r>
              <a:rPr lang="bn-IN" sz="3600" kern="1200" dirty="0">
                <a:latin typeface="NikoshBAN" pitchFamily="2" charset="0"/>
                <a:cs typeface="NikoshBAN" pitchFamily="2" charset="0"/>
                <a:sym typeface="Wingdings"/>
              </a:rPr>
              <a:t>ঁকি</a:t>
            </a:r>
            <a:r>
              <a:rPr lang="bn-BD" sz="3600" kern="1200" dirty="0">
                <a:latin typeface="NikoshBAN" pitchFamily="2" charset="0"/>
                <a:cs typeface="NikoshBAN" pitchFamily="2" charset="0"/>
                <a:sym typeface="Wingdings"/>
              </a:rPr>
              <a:t> কী  তা বলতে পারবে।</a:t>
            </a:r>
            <a:endParaRPr lang="en-US" sz="3600" kern="12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191F097-CA75-41F7-9832-1DBA0BDFA04E}"/>
              </a:ext>
            </a:extLst>
          </p:cNvPr>
          <p:cNvSpPr/>
          <p:nvPr/>
        </p:nvSpPr>
        <p:spPr>
          <a:xfrm>
            <a:off x="625510" y="1455696"/>
            <a:ext cx="1272053" cy="1300344"/>
          </a:xfrm>
          <a:prstGeom prst="ellipse">
            <a:avLst/>
          </a:prstGeom>
          <a:scene3d>
            <a:camera prst="orthographicFront"/>
            <a:lightRig rig="chilly" dir="t"/>
          </a:scene3d>
          <a:sp3d z="12700" extrusionH="12700" prstMaterial="translucentPowder">
            <a:bevelT w="25400" h="6350" prst="softRound"/>
            <a:bevelB w="0" h="0" prst="convex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82252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38BD762-E374-4B5A-8F41-BF52CD4CE38F}"/>
              </a:ext>
            </a:extLst>
          </p:cNvPr>
          <p:cNvGrpSpPr/>
          <p:nvPr/>
        </p:nvGrpSpPr>
        <p:grpSpPr>
          <a:xfrm>
            <a:off x="847541" y="926270"/>
            <a:ext cx="10726689" cy="2862356"/>
            <a:chOff x="879157" y="2220497"/>
            <a:chExt cx="10726689" cy="28623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6562707-90A8-45C6-89A9-648E64A86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157" y="2220497"/>
              <a:ext cx="2752725" cy="280166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63F8CEE-03B2-4B1F-901B-E203AB0B4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0118" y="2220497"/>
              <a:ext cx="3108300" cy="286235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E37986A-FC67-4F3B-8808-E3814FAC5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0629" y="2220497"/>
              <a:ext cx="3355217" cy="2680262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27C783B-261E-4FB5-A168-8D9E4CC9287B}"/>
              </a:ext>
            </a:extLst>
          </p:cNvPr>
          <p:cNvSpPr txBox="1"/>
          <p:nvPr/>
        </p:nvSpPr>
        <p:spPr>
          <a:xfrm>
            <a:off x="3756074" y="5542671"/>
            <a:ext cx="4909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2E2B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দৈনন্দিন কাজ করছে।</a:t>
            </a:r>
            <a:endParaRPr lang="en-US" sz="3200" dirty="0">
              <a:solidFill>
                <a:srgbClr val="2E2B2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67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13A56CA-E89E-4EA0-93E2-E3109682CB58}"/>
              </a:ext>
            </a:extLst>
          </p:cNvPr>
          <p:cNvGrpSpPr/>
          <p:nvPr/>
        </p:nvGrpSpPr>
        <p:grpSpPr>
          <a:xfrm>
            <a:off x="409280" y="431853"/>
            <a:ext cx="10057084" cy="5560338"/>
            <a:chOff x="409280" y="431853"/>
            <a:chExt cx="10057084" cy="556033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A49D36C-CBBC-4DAF-80BD-70A6D82B0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80" y="431853"/>
              <a:ext cx="4090373" cy="2261895"/>
            </a:xfrm>
            <a:prstGeom prst="rect">
              <a:avLst/>
            </a:prstGeom>
          </p:spPr>
        </p:pic>
        <p:pic>
          <p:nvPicPr>
            <p:cNvPr id="6" name="Picture 5" descr="just-one-more-tweet-dad.jpg">
              <a:extLst>
                <a:ext uri="{FF2B5EF4-FFF2-40B4-BE49-F238E27FC236}">
                  <a16:creationId xmlns:a16="http://schemas.microsoft.com/office/drawing/2014/main" id="{6BD639C7-7BA6-4D64-A73A-77C838381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8162" y="3730297"/>
              <a:ext cx="4090372" cy="2261894"/>
            </a:xfrm>
            <a:prstGeom prst="rect">
              <a:avLst/>
            </a:prstGeom>
          </p:spPr>
        </p:pic>
        <p:pic>
          <p:nvPicPr>
            <p:cNvPr id="9" name="Picture 8" descr="child+on+computer.jpg">
              <a:extLst>
                <a:ext uri="{FF2B5EF4-FFF2-40B4-BE49-F238E27FC236}">
                  <a16:creationId xmlns:a16="http://schemas.microsoft.com/office/drawing/2014/main" id="{2E25585D-8A57-44F4-9C1B-A6C5B8126B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6012" r="9591"/>
            <a:stretch/>
          </p:blipFill>
          <p:spPr>
            <a:xfrm>
              <a:off x="6375992" y="503977"/>
              <a:ext cx="4090372" cy="231085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CD5AFE5-543F-4A95-B351-CA73C17329C8}"/>
              </a:ext>
            </a:extLst>
          </p:cNvPr>
          <p:cNvGrpSpPr/>
          <p:nvPr/>
        </p:nvGrpSpPr>
        <p:grpSpPr>
          <a:xfrm>
            <a:off x="409280" y="2782669"/>
            <a:ext cx="9747594" cy="3948186"/>
            <a:chOff x="409280" y="2782669"/>
            <a:chExt cx="9747594" cy="394818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EE0558-BD8C-4A01-AC53-1980D73A898A}"/>
                </a:ext>
              </a:extLst>
            </p:cNvPr>
            <p:cNvSpPr txBox="1"/>
            <p:nvPr/>
          </p:nvSpPr>
          <p:spPr>
            <a:xfrm>
              <a:off x="409280" y="2936911"/>
              <a:ext cx="48379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rgbClr val="163F11"/>
                  </a:solidFill>
                  <a:latin typeface="NikoshBAN" pitchFamily="2" charset="0"/>
                  <a:cs typeface="NikoshBAN" pitchFamily="2" charset="0"/>
                </a:rPr>
                <a:t>পরিপূর্ণ বুদ্ধি ছাড়াই শিশুদের কম্পিউটার ব্যবহার ।</a:t>
              </a:r>
              <a:endParaRPr lang="en-US" sz="2400" dirty="0">
                <a:solidFill>
                  <a:srgbClr val="163F1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B530DB-39D6-4B06-954F-9B240B5F571E}"/>
                </a:ext>
              </a:extLst>
            </p:cNvPr>
            <p:cNvSpPr txBox="1"/>
            <p:nvPr/>
          </p:nvSpPr>
          <p:spPr>
            <a:xfrm>
              <a:off x="6217920" y="2782669"/>
              <a:ext cx="393895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>
                  <a:solidFill>
                    <a:srgbClr val="163F1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solidFill>
                  <a:srgbClr val="163F1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2400" dirty="0">
                  <a:solidFill>
                    <a:srgbClr val="333D13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শিশুরা কম্পিউটার গেমে আসক্ত।</a:t>
              </a:r>
              <a:endParaRPr lang="en-US" sz="2400" dirty="0">
                <a:solidFill>
                  <a:srgbClr val="333D13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453184-4889-4EFA-9DCA-81CD55EEC11D}"/>
                </a:ext>
              </a:extLst>
            </p:cNvPr>
            <p:cNvSpPr txBox="1"/>
            <p:nvPr/>
          </p:nvSpPr>
          <p:spPr>
            <a:xfrm>
              <a:off x="3349428" y="5992191"/>
              <a:ext cx="483796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>
                  <a:solidFill>
                    <a:srgbClr val="163F1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solidFill>
                  <a:srgbClr val="163F1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2400" dirty="0">
                  <a:solidFill>
                    <a:srgbClr val="333D13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শিশুরা কম্পিউটার গেম থেকে বের হেত চায় না।</a:t>
              </a:r>
              <a:endParaRPr lang="en-US" sz="2400" dirty="0">
                <a:solidFill>
                  <a:srgbClr val="333D13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14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1EA70E-BB2B-404C-A980-3AE8E748D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128" y="1521915"/>
            <a:ext cx="4389010" cy="32669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8F1878-5E88-4837-A30D-AC7AD610C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49" y="1521915"/>
            <a:ext cx="4740924" cy="32669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029179-A802-4DC8-8455-A2D6888BF847}"/>
              </a:ext>
            </a:extLst>
          </p:cNvPr>
          <p:cNvSpPr txBox="1"/>
          <p:nvPr/>
        </p:nvSpPr>
        <p:spPr>
          <a:xfrm>
            <a:off x="3390313" y="441464"/>
            <a:ext cx="5176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অল্পবয়সী এসব ছেলেমেয়েদের কী করা উচিত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7AD33D-21BF-4C6E-8365-A1DE2BBF409F}"/>
              </a:ext>
            </a:extLst>
          </p:cNvPr>
          <p:cNvSpPr txBox="1"/>
          <p:nvPr/>
        </p:nvSpPr>
        <p:spPr>
          <a:xfrm>
            <a:off x="1491175" y="5336085"/>
            <a:ext cx="2419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পুকুরে সাঁতার কাটা।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BE0E0A-6ED7-4924-BE26-9FCA62C1A505}"/>
              </a:ext>
            </a:extLst>
          </p:cNvPr>
          <p:cNvSpPr txBox="1"/>
          <p:nvPr/>
        </p:nvSpPr>
        <p:spPr>
          <a:xfrm>
            <a:off x="7048133" y="5370096"/>
            <a:ext cx="3235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474009"/>
                </a:solidFill>
                <a:latin typeface="NikoshBAN" pitchFamily="2" charset="0"/>
                <a:cs typeface="NikoshBAN" pitchFamily="2" charset="0"/>
              </a:rPr>
              <a:t>মাঠে </a:t>
            </a:r>
            <a:r>
              <a:rPr lang="bn-IN" sz="2800" dirty="0">
                <a:solidFill>
                  <a:srgbClr val="474009"/>
                </a:solidFill>
                <a:latin typeface="NikoshBAN" pitchFamily="2" charset="0"/>
                <a:cs typeface="NikoshBAN" pitchFamily="2" charset="0"/>
              </a:rPr>
              <a:t>খেলা করা</a:t>
            </a:r>
            <a:r>
              <a:rPr lang="bn-BD" sz="2800" dirty="0">
                <a:solidFill>
                  <a:srgbClr val="474009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solidFill>
                <a:srgbClr val="474009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43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D5F138-662D-45D9-8AB3-E86FF6D7F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324" y="858130"/>
            <a:ext cx="8287351" cy="38404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3E6782-38D5-410E-970D-9C6DD521CA59}"/>
              </a:ext>
            </a:extLst>
          </p:cNvPr>
          <p:cNvSpPr txBox="1"/>
          <p:nvPr/>
        </p:nvSpPr>
        <p:spPr>
          <a:xfrm>
            <a:off x="2445433" y="5310553"/>
            <a:ext cx="7301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এভাবে ঘন্টার পর ঘন্টা </a:t>
            </a:r>
            <a:r>
              <a:rPr lang="bn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কাজ করলে কী ক্ষতি হবে?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27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C8147B-2B25-4682-8AD5-AAAF3D3DB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694" y="4051616"/>
            <a:ext cx="3519268" cy="1666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B4BED2-1BC5-4B7A-AA3E-4BEF760AF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10" y="1302798"/>
            <a:ext cx="3357343" cy="1743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5F15A2-BF0C-4277-9534-9ABDECE963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59" y="1362460"/>
            <a:ext cx="3409803" cy="16834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2F81184-CD3A-4D5C-A784-E3B2793DCF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81" y="3808634"/>
            <a:ext cx="3519268" cy="180975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570D1EA-1ACD-46A4-B1C7-D90F11563227}"/>
              </a:ext>
            </a:extLst>
          </p:cNvPr>
          <p:cNvGrpSpPr/>
          <p:nvPr/>
        </p:nvGrpSpPr>
        <p:grpSpPr>
          <a:xfrm>
            <a:off x="1901009" y="3145489"/>
            <a:ext cx="7348430" cy="3248296"/>
            <a:chOff x="1901009" y="3145489"/>
            <a:chExt cx="7348430" cy="324829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9AA32C-B25D-4DFA-B6B9-3546945FAF3C}"/>
                </a:ext>
              </a:extLst>
            </p:cNvPr>
            <p:cNvSpPr txBox="1"/>
            <p:nvPr/>
          </p:nvSpPr>
          <p:spPr>
            <a:xfrm>
              <a:off x="2044284" y="3311837"/>
              <a:ext cx="11901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পিঠে ব্যথা</a:t>
              </a:r>
              <a:endPara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F6B44D8-D5DE-491C-8B32-55D67A3A4D1A}"/>
                </a:ext>
              </a:extLst>
            </p:cNvPr>
            <p:cNvSpPr txBox="1"/>
            <p:nvPr/>
          </p:nvSpPr>
          <p:spPr>
            <a:xfrm>
              <a:off x="7336684" y="3145489"/>
              <a:ext cx="19127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কোমরে ব্যথা</a:t>
              </a:r>
              <a:endPara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D617F5-5738-4F37-964F-DE75ADBACBE5}"/>
                </a:ext>
              </a:extLst>
            </p:cNvPr>
            <p:cNvSpPr txBox="1"/>
            <p:nvPr/>
          </p:nvSpPr>
          <p:spPr>
            <a:xfrm>
              <a:off x="1901009" y="5884348"/>
              <a:ext cx="1476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আঙুলে ব্যথা</a:t>
              </a:r>
              <a:endPara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B5DEA3B-125F-4BD7-9F87-5EFB55432B97}"/>
                </a:ext>
              </a:extLst>
            </p:cNvPr>
            <p:cNvSpPr txBox="1"/>
            <p:nvPr/>
          </p:nvSpPr>
          <p:spPr>
            <a:xfrm>
              <a:off x="7456988" y="5932120"/>
              <a:ext cx="1562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চোখের সমস্য</a:t>
              </a:r>
              <a:endPara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F33E63A-BDCD-4C78-813B-C5BD54E78A46}"/>
              </a:ext>
            </a:extLst>
          </p:cNvPr>
          <p:cNvSpPr txBox="1"/>
          <p:nvPr/>
        </p:nvSpPr>
        <p:spPr>
          <a:xfrm>
            <a:off x="1434905" y="450166"/>
            <a:ext cx="829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8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483E578-B050-446D-AB9B-A07DDC9C6F77}"/>
              </a:ext>
            </a:extLst>
          </p:cNvPr>
          <p:cNvGrpSpPr/>
          <p:nvPr/>
        </p:nvGrpSpPr>
        <p:grpSpPr>
          <a:xfrm>
            <a:off x="427102" y="1025199"/>
            <a:ext cx="11094339" cy="2661651"/>
            <a:chOff x="427102" y="1025199"/>
            <a:chExt cx="11094339" cy="26616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65520A5-797D-476A-9773-1ACC1F32B332}"/>
                </a:ext>
              </a:extLst>
            </p:cNvPr>
            <p:cNvGrpSpPr/>
            <p:nvPr/>
          </p:nvGrpSpPr>
          <p:grpSpPr>
            <a:xfrm>
              <a:off x="8215309" y="1125101"/>
              <a:ext cx="3306132" cy="2461846"/>
              <a:chOff x="7670189" y="799001"/>
              <a:chExt cx="3991928" cy="2629999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F5BEEEC2-3050-4F20-91F1-D655502610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70189" y="799001"/>
                <a:ext cx="3991928" cy="2464704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F577723-9E92-4B4B-BC14-4D05C41BDB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509" t="-769" r="34983" b="1"/>
              <a:stretch/>
            </p:blipFill>
            <p:spPr>
              <a:xfrm>
                <a:off x="7670189" y="1981787"/>
                <a:ext cx="1252026" cy="1447213"/>
              </a:xfrm>
              <a:prstGeom prst="rect">
                <a:avLst/>
              </a:prstGeom>
            </p:spPr>
          </p:pic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60AA8B9-8F9D-4EC1-9D84-8FF1FB115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102" y="1025199"/>
              <a:ext cx="3300835" cy="266165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B1A62E7-E7CC-4284-AD14-B8D41E436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6692" y="1125101"/>
              <a:ext cx="3874376" cy="2561749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7305125-3D7A-4EC2-A0C2-32DA7BC52AFD}"/>
              </a:ext>
            </a:extLst>
          </p:cNvPr>
          <p:cNvSpPr txBox="1"/>
          <p:nvPr/>
        </p:nvSpPr>
        <p:spPr>
          <a:xfrm>
            <a:off x="1603717" y="295421"/>
            <a:ext cx="8145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আজকাল তরুন-তরুনীরা কম্পিউটার ব্যবহার করে নানা ধরনের সমস্যায় পরে 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9719B83-D039-482C-BF5A-C0E11D974B9C}"/>
              </a:ext>
            </a:extLst>
          </p:cNvPr>
          <p:cNvGrpSpPr/>
          <p:nvPr/>
        </p:nvGrpSpPr>
        <p:grpSpPr>
          <a:xfrm>
            <a:off x="670559" y="4063777"/>
            <a:ext cx="10475520" cy="1384995"/>
            <a:chOff x="670559" y="4063777"/>
            <a:chExt cx="10475520" cy="138499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FC8124-ED39-48FF-A9D8-CC9134448013}"/>
                </a:ext>
              </a:extLst>
            </p:cNvPr>
            <p:cNvSpPr txBox="1"/>
            <p:nvPr/>
          </p:nvSpPr>
          <p:spPr>
            <a:xfrm>
              <a:off x="670559" y="4248443"/>
              <a:ext cx="29307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তারা মনে করে ফেসবুক সামাজাক যোগাযোগের প্রধান মাধ্যম</a:t>
              </a:r>
              <a:endPara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478B17-8781-49E0-BD60-BAFCD7E1FB38}"/>
                </a:ext>
              </a:extLst>
            </p:cNvPr>
            <p:cNvSpPr txBox="1"/>
            <p:nvPr/>
          </p:nvSpPr>
          <p:spPr>
            <a:xfrm>
              <a:off x="4210928" y="4248443"/>
              <a:ext cx="29307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এর মাধ্যমে যোগাযোগ করে </a:t>
              </a:r>
              <a:endPara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9B3C8A6-5DE5-4E9E-93BE-22C9C04E71C6}"/>
                </a:ext>
              </a:extLst>
            </p:cNvPr>
            <p:cNvSpPr txBox="1"/>
            <p:nvPr/>
          </p:nvSpPr>
          <p:spPr>
            <a:xfrm>
              <a:off x="8215309" y="4063777"/>
              <a:ext cx="29307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ভুলে ফোন নম্বর অজানা কাউকে দেয় </a:t>
              </a:r>
              <a:endPara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912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0400D3F-B270-4CA2-B254-4C9C55C36A65}"/>
              </a:ext>
            </a:extLst>
          </p:cNvPr>
          <p:cNvSpPr txBox="1"/>
          <p:nvPr/>
        </p:nvSpPr>
        <p:spPr>
          <a:xfrm>
            <a:off x="3019867" y="540321"/>
            <a:ext cx="6443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তরুন তরুনিরা সামাজিক যোগাযোগ ব্যবহার করে হতাশ হচ্ছে।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36E6E4-30C8-420D-B166-AE5CBD0CC5BE}"/>
              </a:ext>
            </a:extLst>
          </p:cNvPr>
          <p:cNvGrpSpPr/>
          <p:nvPr/>
        </p:nvGrpSpPr>
        <p:grpSpPr>
          <a:xfrm>
            <a:off x="970670" y="1311812"/>
            <a:ext cx="10973974" cy="4234376"/>
            <a:chOff x="970670" y="1311812"/>
            <a:chExt cx="10973974" cy="423437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F76B017-9C94-4E3B-B19A-1557099B7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670" y="1311812"/>
              <a:ext cx="4909625" cy="4234376"/>
            </a:xfrm>
            <a:prstGeom prst="rect">
              <a:avLst/>
            </a:prstGeom>
          </p:spPr>
        </p:pic>
        <p:pic>
          <p:nvPicPr>
            <p:cNvPr id="4" name="Picture 3" descr="image_213734.computer_spy.jpg">
              <a:extLst>
                <a:ext uri="{FF2B5EF4-FFF2-40B4-BE49-F238E27FC236}">
                  <a16:creationId xmlns:a16="http://schemas.microsoft.com/office/drawing/2014/main" id="{C0735D68-AFF6-4857-8EAA-B2DB27828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11707" y="1311812"/>
              <a:ext cx="5632937" cy="4234376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1D8C978-C37E-43D9-B4BA-DC1AE5016CF6}"/>
              </a:ext>
            </a:extLst>
          </p:cNvPr>
          <p:cNvSpPr txBox="1"/>
          <p:nvPr/>
        </p:nvSpPr>
        <p:spPr>
          <a:xfrm>
            <a:off x="3019867" y="6086846"/>
            <a:ext cx="6583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ধরনের ছেলেমেয়েরা অসামাজিক হয়ে বড় হতে থাকে।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168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B830D-1351-4DE3-87AC-715EC45F7BE1}"/>
              </a:ext>
            </a:extLst>
          </p:cNvPr>
          <p:cNvSpPr txBox="1"/>
          <p:nvPr/>
        </p:nvSpPr>
        <p:spPr>
          <a:xfrm>
            <a:off x="1332210" y="618979"/>
            <a:ext cx="3281993" cy="71041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>
                <a:solidFill>
                  <a:srgbClr val="2E2B2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dirty="0">
              <a:solidFill>
                <a:srgbClr val="2E2B2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04280-E90E-4400-A9F4-3EA984740DA9}"/>
              </a:ext>
            </a:extLst>
          </p:cNvPr>
          <p:cNvSpPr txBox="1"/>
          <p:nvPr/>
        </p:nvSpPr>
        <p:spPr>
          <a:xfrm>
            <a:off x="1064690" y="3189849"/>
            <a:ext cx="96830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2E2B2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 ব্যবহারের ফলে শরীরের কিকি ক্ষতি হতে পারে সেগুলো পোষ্টার আকারে লেখ। </a:t>
            </a:r>
            <a:endParaRPr lang="en-US" sz="4000" dirty="0">
              <a:solidFill>
                <a:srgbClr val="2E2B2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3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FCC2D58-0B08-41F7-B573-A04946AC25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" t="5216"/>
          <a:stretch/>
        </p:blipFill>
        <p:spPr bwMode="auto">
          <a:xfrm>
            <a:off x="2321168" y="1915149"/>
            <a:ext cx="6710289" cy="302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4CE2E71B-94E8-41AC-B93D-F65CBAFA7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69" y="5700102"/>
            <a:ext cx="10548424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26C281-6ADB-4817-9041-079EA473F670}"/>
              </a:ext>
            </a:extLst>
          </p:cNvPr>
          <p:cNvSpPr txBox="1"/>
          <p:nvPr/>
        </p:nvSpPr>
        <p:spPr>
          <a:xfrm>
            <a:off x="1842869" y="942535"/>
            <a:ext cx="6710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যারা অধিক সময় কম্পিউটারে কাজ করে তাদের জন্য কিছু ব্যায়াম 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28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C4B02CC8-8615-4B7B-A969-DE40A2FDE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397" y="1666484"/>
            <a:ext cx="2060575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Screen Clipping">
            <a:extLst>
              <a:ext uri="{FF2B5EF4-FFF2-40B4-BE49-F238E27FC236}">
                <a16:creationId xmlns:a16="http://schemas.microsoft.com/office/drawing/2014/main" id="{0A18C1B0-7C54-4E6D-B0C6-D1729F9B4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613" y="1666484"/>
            <a:ext cx="4472209" cy="25633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48AB92-BCBE-4E3C-9DA5-B0658CF858FC}"/>
              </a:ext>
            </a:extLst>
          </p:cNvPr>
          <p:cNvSpPr txBox="1"/>
          <p:nvPr/>
        </p:nvSpPr>
        <p:spPr>
          <a:xfrm>
            <a:off x="6682154" y="4628271"/>
            <a:ext cx="3998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163F11"/>
                </a:solidFill>
                <a:latin typeface="NikoshBAN" pitchFamily="2" charset="0"/>
                <a:cs typeface="NikoshBAN" pitchFamily="2" charset="0"/>
              </a:rPr>
              <a:t>এক হাতের আঙ্গুলগুলোকে অপর হাতের আঙ্গুলে প্রবেশ করিয়ে শক্ত করে কয়েকবার সামনে-পিছনে করা। </a:t>
            </a:r>
            <a:endParaRPr lang="en-US" sz="2400" dirty="0">
              <a:solidFill>
                <a:srgbClr val="163F1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0231C-E982-48B1-A4F3-1E3F4439FC80}"/>
              </a:ext>
            </a:extLst>
          </p:cNvPr>
          <p:cNvSpPr/>
          <p:nvPr/>
        </p:nvSpPr>
        <p:spPr>
          <a:xfrm>
            <a:off x="708940" y="4628271"/>
            <a:ext cx="49968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হাতের আঙ্গুল মুষ্টিবদ্ধ করা ও খুলা। এভাবে ১০ বার।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8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>
            <a:extLst>
              <a:ext uri="{FF2B5EF4-FFF2-40B4-BE49-F238E27FC236}">
                <a16:creationId xmlns:a16="http://schemas.microsoft.com/office/drawing/2014/main" id="{DC212AB6-2E1D-4101-9950-D95403DF4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400" y="1457108"/>
            <a:ext cx="3245406" cy="39437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3A702F0-835B-469C-A624-A786F2BD36DB}"/>
              </a:ext>
            </a:extLst>
          </p:cNvPr>
          <p:cNvSpPr/>
          <p:nvPr/>
        </p:nvSpPr>
        <p:spPr>
          <a:xfrm>
            <a:off x="6344529" y="3244334"/>
            <a:ext cx="46410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সোজা হয়ে দাঁড়িয়ে ঘাড় ডানদিকে  কাত  করা 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66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ED4C3F-47C0-4AFE-8193-1C3D70C65A0D}"/>
              </a:ext>
            </a:extLst>
          </p:cNvPr>
          <p:cNvSpPr txBox="1"/>
          <p:nvPr/>
        </p:nvSpPr>
        <p:spPr>
          <a:xfrm>
            <a:off x="1941342" y="1139483"/>
            <a:ext cx="4023360" cy="369332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9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D3E275-3290-4F51-AC01-15C82E713D1A}"/>
              </a:ext>
            </a:extLst>
          </p:cNvPr>
          <p:cNvSpPr txBox="1"/>
          <p:nvPr/>
        </p:nvSpPr>
        <p:spPr>
          <a:xfrm>
            <a:off x="1575583" y="3429000"/>
            <a:ext cx="3108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অনুশীলন কর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6E02035-DA39-4252-8B0C-65707F4866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" t="5216"/>
          <a:stretch/>
        </p:blipFill>
        <p:spPr bwMode="auto">
          <a:xfrm>
            <a:off x="5407018" y="2025747"/>
            <a:ext cx="6381708" cy="395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089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F81051-515F-46F0-97E9-33B1736B2703}"/>
              </a:ext>
            </a:extLst>
          </p:cNvPr>
          <p:cNvSpPr txBox="1"/>
          <p:nvPr/>
        </p:nvSpPr>
        <p:spPr>
          <a:xfrm>
            <a:off x="1378633" y="731519"/>
            <a:ext cx="1899139" cy="369332"/>
          </a:xfrm>
          <a:prstGeom prst="rect">
            <a:avLst/>
          </a:pr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9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shape">
              <a:fillToRect l="50000" t="50000" r="50000" b="50000"/>
            </a:path>
          </a:gra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D85A8D-125B-42D1-B943-234E36547DEC}"/>
              </a:ext>
            </a:extLst>
          </p:cNvPr>
          <p:cNvSpPr txBox="1"/>
          <p:nvPr/>
        </p:nvSpPr>
        <p:spPr>
          <a:xfrm>
            <a:off x="1378633" y="2598003"/>
            <a:ext cx="912993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 কম্পিউটারের সামনে বসে থাকলে কী কী শারীরিক সমস্যা হতে পারে?</a:t>
            </a:r>
          </a:p>
          <a:p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কম্পিউটারের কারনে </a:t>
            </a:r>
            <a:r>
              <a:rPr lang="bn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ভাবে শিশুরা মানসিকভাবে আসুস্থ্য হয়ে পড়তে পারে? </a:t>
            </a:r>
          </a:p>
          <a:p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কম্পিউটার </a:t>
            </a:r>
            <a:r>
              <a:rPr lang="bn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ভাবে আমাদের অসামাজিক করে তোলে?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2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A2238-56F4-475D-9A8D-8267B4C081A4}"/>
              </a:ext>
            </a:extLst>
          </p:cNvPr>
          <p:cNvSpPr txBox="1"/>
          <p:nvPr/>
        </p:nvSpPr>
        <p:spPr>
          <a:xfrm>
            <a:off x="717453" y="464233"/>
            <a:ext cx="2926079" cy="47830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2436E-BF50-411C-AA69-666EA001E216}"/>
              </a:ext>
            </a:extLst>
          </p:cNvPr>
          <p:cNvSpPr txBox="1"/>
          <p:nvPr/>
        </p:nvSpPr>
        <p:spPr>
          <a:xfrm>
            <a:off x="717453" y="2912012"/>
            <a:ext cx="105789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‘‘তথ্য ও যোগাযোগ প্রযুক্তিকে নিজের প্রয়োজনে ব্যবহার কর- কিন্তু প্রযুক্তি যেন তোমাকে ব্যবহার করতে না পারে’’</a:t>
            </a:r>
            <a:r>
              <a:rPr lang="bn-IN" sz="28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28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উক্তিটি ব্যাখ্যা</a:t>
            </a:r>
            <a:r>
              <a:rPr lang="bn-IN" sz="28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কর।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276297"/>
      </p:ext>
    </p:extLst>
  </p:cSld>
  <p:clrMapOvr>
    <a:masterClrMapping/>
  </p:clrMapOvr>
  <p:transition spd="slow">
    <p:wheel spokes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3DA593-BEAA-4404-9D28-399AFD8FFD80}"/>
              </a:ext>
            </a:extLst>
          </p:cNvPr>
          <p:cNvSpPr txBox="1"/>
          <p:nvPr/>
        </p:nvSpPr>
        <p:spPr>
          <a:xfrm>
            <a:off x="2363373" y="2402058"/>
            <a:ext cx="6105379" cy="102694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perspectiveContrastingLeftFacing"/>
              <a:lightRig rig="threePt" dir="t"/>
            </a:scene3d>
          </a:bodyPr>
          <a:lstStyle/>
          <a:p>
            <a:r>
              <a:rPr lang="bn-BD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C0E47E-20DE-40CC-84BC-B2AE9097E052}"/>
              </a:ext>
            </a:extLst>
          </p:cNvPr>
          <p:cNvGrpSpPr/>
          <p:nvPr/>
        </p:nvGrpSpPr>
        <p:grpSpPr>
          <a:xfrm>
            <a:off x="21102" y="6147582"/>
            <a:ext cx="12164743" cy="626014"/>
            <a:chOff x="21102" y="5317581"/>
            <a:chExt cx="12164743" cy="145601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BD204F7-DA68-42E2-BDCD-04DEC3AF1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02" y="5331655"/>
              <a:ext cx="1070903" cy="142787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F28E229-567A-4F5D-A09C-BBB725AA1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05" y="5331654"/>
              <a:ext cx="1070903" cy="142787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E49338E-3540-439C-836B-8726213B1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2908" y="5331653"/>
              <a:ext cx="1070903" cy="142787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13B30CD-C82A-4E8C-8CD1-7A00D3950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3811" y="5345720"/>
              <a:ext cx="1070903" cy="1427871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9975643-BBFA-4C9F-9B8E-99DD8186049A}"/>
                </a:ext>
              </a:extLst>
            </p:cNvPr>
            <p:cNvGrpSpPr/>
            <p:nvPr/>
          </p:nvGrpSpPr>
          <p:grpSpPr>
            <a:xfrm>
              <a:off x="7933300" y="5331653"/>
              <a:ext cx="4252545" cy="1441943"/>
              <a:chOff x="7918353" y="5416057"/>
              <a:chExt cx="4252545" cy="1441943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3232A52-18AB-4D58-B95A-3840A00563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18353" y="5430129"/>
                <a:ext cx="1070903" cy="1427871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ED95269-A415-45ED-B4A8-4602D58D73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8189" y="5416057"/>
                <a:ext cx="1070903" cy="1427871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F08409F3-36ED-4A03-AC22-7BCABD01A8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29092" y="5416058"/>
                <a:ext cx="1070903" cy="1427871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0158FE76-1E94-44DB-A902-B70A01628D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99995" y="5416059"/>
                <a:ext cx="1070903" cy="1427871"/>
              </a:xfrm>
              <a:prstGeom prst="rect">
                <a:avLst/>
              </a:prstGeom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13DA2BC-F297-4026-BA25-1051AAB31491}"/>
                </a:ext>
              </a:extLst>
            </p:cNvPr>
            <p:cNvGrpSpPr/>
            <p:nvPr/>
          </p:nvGrpSpPr>
          <p:grpSpPr>
            <a:xfrm>
              <a:off x="4216207" y="5317581"/>
              <a:ext cx="4252545" cy="1441943"/>
              <a:chOff x="7918353" y="5416057"/>
              <a:chExt cx="4252545" cy="1441943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3F4D4F8-6708-4791-8E0E-A3C282A062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18353" y="5430129"/>
                <a:ext cx="1070903" cy="1427871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90F9EB6F-3685-404B-AA20-B161B365E6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8189" y="5416057"/>
                <a:ext cx="1070903" cy="1427871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5DFF78C7-F4FD-4A97-A6D3-D14E7988B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29092" y="5416058"/>
                <a:ext cx="1070903" cy="1427871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AFB1D03-2C1E-45E4-B7F8-310E6A514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99995" y="5416059"/>
                <a:ext cx="1070903" cy="142787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99384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350</TotalTime>
  <Words>375</Words>
  <Application>Microsoft Office PowerPoint</Application>
  <PresentationFormat>Widescreen</PresentationFormat>
  <Paragraphs>61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NikoshBAN</vt:lpstr>
      <vt:lpstr>Tw Cen MT</vt:lpstr>
      <vt:lpstr>Tw Cen MT Condensed</vt:lpstr>
      <vt:lpstr>Vrinda</vt:lpstr>
      <vt:lpstr>Wingdings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kalpona Begum</dc:creator>
  <cp:lastModifiedBy>kalpona Begum</cp:lastModifiedBy>
  <cp:revision>83</cp:revision>
  <dcterms:created xsi:type="dcterms:W3CDTF">2019-10-09T12:57:46Z</dcterms:created>
  <dcterms:modified xsi:type="dcterms:W3CDTF">2019-10-23T05:01:32Z</dcterms:modified>
</cp:coreProperties>
</file>