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tmp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2" r:id="rId3"/>
    <p:sldId id="271" r:id="rId4"/>
    <p:sldId id="274" r:id="rId5"/>
    <p:sldId id="256" r:id="rId6"/>
    <p:sldId id="257" r:id="rId7"/>
    <p:sldId id="270" r:id="rId8"/>
    <p:sldId id="258" r:id="rId9"/>
    <p:sldId id="260" r:id="rId10"/>
    <p:sldId id="278" r:id="rId11"/>
    <p:sldId id="259" r:id="rId12"/>
    <p:sldId id="261" r:id="rId13"/>
    <p:sldId id="262" r:id="rId14"/>
    <p:sldId id="279" r:id="rId15"/>
    <p:sldId id="263" r:id="rId16"/>
    <p:sldId id="275" r:id="rId17"/>
    <p:sldId id="277" r:id="rId18"/>
    <p:sldId id="267" r:id="rId19"/>
    <p:sldId id="264" r:id="rId20"/>
    <p:sldId id="265" r:id="rId21"/>
    <p:sldId id="266" r:id="rId22"/>
    <p:sldId id="268" r:id="rId23"/>
    <p:sldId id="276" r:id="rId24"/>
    <p:sldId id="26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52" autoAdjust="0"/>
    <p:restoredTop sz="94660"/>
  </p:normalViewPr>
  <p:slideViewPr>
    <p:cSldViewPr>
      <p:cViewPr varScale="1">
        <p:scale>
          <a:sx n="54" d="100"/>
          <a:sy n="54" d="100"/>
        </p:scale>
        <p:origin x="109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1200"/>
            <a:ext cx="9144000" cy="4876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76200"/>
            <a:ext cx="9144000" cy="186204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 wrap="square" rtlCol="0">
            <a:spAutoFit/>
          </a:bodyPr>
          <a:lstStyle/>
          <a:p>
            <a:r>
              <a:rPr lang="en-US" sz="11500" b="1" i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1500" b="1" i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11500" b="1" i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1500" b="1" i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সু-স্বাগত</a:t>
            </a:r>
            <a:endParaRPr lang="en-US" sz="11500" b="1" i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2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685800"/>
            <a:ext cx="61722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6000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i="1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000" i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6000" i="1" dirty="0" err="1" smtClean="0">
                <a:latin typeface="NikoshBAN" pitchFamily="2" charset="0"/>
                <a:cs typeface="NikoshBAN" pitchFamily="2" charset="0"/>
              </a:rPr>
              <a:t>মোহাম্মদ</a:t>
            </a:r>
            <a:r>
              <a:rPr lang="en-US" sz="6000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i="1" dirty="0" err="1" smtClean="0">
                <a:latin typeface="NikoshBAN" pitchFamily="2" charset="0"/>
                <a:cs typeface="NikoshBAN" pitchFamily="2" charset="0"/>
              </a:rPr>
              <a:t>ফয়জুজ্জামান</a:t>
            </a:r>
            <a:r>
              <a:rPr lang="en-US" sz="6000" i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6000" i="1" dirty="0" err="1" smtClean="0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6000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i="1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6000" i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6000" i="1" dirty="0" err="1" smtClean="0">
                <a:latin typeface="NikoshBAN" pitchFamily="2" charset="0"/>
                <a:cs typeface="NikoshBAN" pitchFamily="2" charset="0"/>
              </a:rPr>
              <a:t>লতিবপুর</a:t>
            </a:r>
            <a:r>
              <a:rPr lang="en-US" sz="6000" i="1" dirty="0" smtClean="0">
                <a:latin typeface="NikoshBAN" pitchFamily="2" charset="0"/>
                <a:cs typeface="NikoshBAN" pitchFamily="2" charset="0"/>
              </a:rPr>
              <a:t> স:প্রা:বিদ্যালয়</a:t>
            </a:r>
          </a:p>
          <a:p>
            <a:r>
              <a:rPr lang="en-US" sz="6000" i="1" dirty="0" err="1" smtClean="0">
                <a:latin typeface="NikoshBAN" pitchFamily="2" charset="0"/>
                <a:cs typeface="NikoshBAN" pitchFamily="2" charset="0"/>
              </a:rPr>
              <a:t>কিশোরগঞ্জ্</a:t>
            </a:r>
            <a:r>
              <a:rPr lang="en-US" sz="6000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i="1" dirty="0" err="1" smtClean="0">
                <a:latin typeface="NikoshBAN" pitchFamily="2" charset="0"/>
                <a:cs typeface="NikoshBAN" pitchFamily="2" charset="0"/>
              </a:rPr>
              <a:t>সদর</a:t>
            </a:r>
            <a:r>
              <a:rPr lang="en-US" sz="6000" i="1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endParaRPr lang="en-US" sz="6000" i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345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2311791"/>
            <a:ext cx="4676280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প্রথম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গণিত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যোগের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ধারণা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যোগ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: ৪০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: ২৩/৫/২০১৭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খ্রি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: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1" t="26257" r="8983" b="10769"/>
          <a:stretch/>
        </p:blipFill>
        <p:spPr>
          <a:xfrm>
            <a:off x="2209800" y="152400"/>
            <a:ext cx="2003474" cy="2159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95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8217" y="457200"/>
            <a:ext cx="85747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চলো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সবাই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উপভোগ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-</a:t>
            </a:r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1252799"/>
              </p:ext>
            </p:extLst>
          </p:nvPr>
        </p:nvGraphicFramePr>
        <p:xfrm>
          <a:off x="1600200" y="3209925"/>
          <a:ext cx="5945188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Packager Shell Object" showAsIcon="1" r:id="rId3" imgW="5944680" imgH="437760" progId="Package">
                  <p:embed/>
                </p:oleObj>
              </mc:Choice>
              <mc:Fallback>
                <p:oleObj name="Packager Shell Object" showAsIcon="1" r:id="rId3" imgW="5944680" imgH="4377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00200" y="3209925"/>
                        <a:ext cx="5945188" cy="43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1030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153650"/>
            <a:ext cx="733085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চিত্রগুলো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দেখ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চিন্তা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বল</a:t>
            </a:r>
            <a:endParaRPr lang="en-US" sz="44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দিকে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কতজন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শিক্ষার্থী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600200"/>
            <a:ext cx="2105025" cy="2171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695450"/>
            <a:ext cx="2714625" cy="16859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2"/>
          <a:stretch/>
        </p:blipFill>
        <p:spPr>
          <a:xfrm>
            <a:off x="2590800" y="4267200"/>
            <a:ext cx="3581400" cy="23986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1695450"/>
            <a:ext cx="1920374" cy="1981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7200" y="3295650"/>
            <a:ext cx="2417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ডানদিকে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৩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71253" y="3716119"/>
            <a:ext cx="23631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বামদিকে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৪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67662" y="5715000"/>
            <a:ext cx="2571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৭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457200"/>
            <a:ext cx="79576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৩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জন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৪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জন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মিলে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একত্রে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৭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জন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329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2" grpId="0"/>
      <p:bldP spid="9" grpId="0"/>
      <p:bldP spid="10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066800" y="1905000"/>
            <a:ext cx="6879153" cy="4572000"/>
          </a:xfrm>
          <a:prstGeom prst="ellipse">
            <a:avLst/>
          </a:prstGeom>
          <a:solidFill>
            <a:schemeClr val="bg2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64847" y="2438400"/>
            <a:ext cx="4288353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:</a:t>
            </a:r>
          </a:p>
          <a:p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যোগের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ধারণা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(+,=)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00"/>
          <a:stretch/>
        </p:blipFill>
        <p:spPr>
          <a:xfrm>
            <a:off x="3338512" y="132471"/>
            <a:ext cx="2466975" cy="169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155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7547" y="1280279"/>
            <a:ext cx="8611653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-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৯.১.২: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উপকরণের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যোগ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প্রতীকের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৯.১.৩: ‘+’ ও ‘=‘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চিহ্ন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চিনে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13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76200"/>
            <a:ext cx="785984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দেখ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--</a:t>
            </a: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শহীদ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মিনারে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ফুল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দিপু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এনেছে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৩টি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ফুল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ইমা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এনেছে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৪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ফুল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তাহলে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একসাথে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ফুল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829404"/>
            <a:ext cx="4400550" cy="27425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468751"/>
            <a:ext cx="1124168" cy="162724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9247">
            <a:off x="785494" y="4531985"/>
            <a:ext cx="1124168" cy="162724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154551"/>
            <a:ext cx="1124168" cy="162724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8600" y="228600"/>
            <a:ext cx="82702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৩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ফুল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৪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ফুল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মিলে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৭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ফুল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হল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3280">
            <a:off x="5578184" y="4608185"/>
            <a:ext cx="1124168" cy="162724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54757">
            <a:off x="5160027" y="4826921"/>
            <a:ext cx="1124168" cy="162724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9247">
            <a:off x="5964055" y="4608185"/>
            <a:ext cx="1124168" cy="162724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1988">
            <a:off x="6534011" y="4690324"/>
            <a:ext cx="1124168" cy="162724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71600" y="5616714"/>
            <a:ext cx="15824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৩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ফুল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56716" y="5334000"/>
            <a:ext cx="15199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৪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ফুল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524000" y="5769114"/>
            <a:ext cx="15824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৩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ফুল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09116" y="5486400"/>
            <a:ext cx="15199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৪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ফুল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53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2" grpId="0"/>
      <p:bldP spid="17" grpId="0"/>
      <p:bldP spid="18" grpId="0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271" y="304800"/>
            <a:ext cx="81339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সবাই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চিহ্নগুলো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দেখ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,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এগুলো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কিসের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চিহ্ন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এগুলোর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592759"/>
            <a:ext cx="72410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 smtClean="0">
                <a:latin typeface="NikoshBAN" pitchFamily="2" charset="0"/>
                <a:cs typeface="NikoshBAN" pitchFamily="2" charset="0"/>
              </a:rPr>
              <a:t>     +                    =    </a:t>
            </a:r>
            <a:endParaRPr lang="en-US" sz="6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06443" y="2590800"/>
            <a:ext cx="194155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যোগ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চিহ্ন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51551" y="2612886"/>
            <a:ext cx="209704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চিহ্ন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9064" y="3810000"/>
            <a:ext cx="801533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এগুলোকে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গাণিতিক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চিহ্ন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প্রক্রিয়া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চিহ্ন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যেমন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: ৩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৪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যোগ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৭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প্রক্রিয়াটির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“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যোগ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”।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817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18047"/>
            <a:ext cx="8202887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কেউ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জান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,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যোগ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(+)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5400" y="3248561"/>
            <a:ext cx="6817892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/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ব্যক্তি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/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বস্তুকে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একত্রে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যোগ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(+)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থাকি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472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682844"/>
            <a:ext cx="17251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দিপুর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ফুল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68069" y="663714"/>
            <a:ext cx="17139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ইমার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ফুল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1323">
            <a:off x="1236379" y="1522436"/>
            <a:ext cx="809597" cy="117190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08405">
            <a:off x="440150" y="1490518"/>
            <a:ext cx="809597" cy="117190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8642">
            <a:off x="6305850" y="1564024"/>
            <a:ext cx="809597" cy="117190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9247">
            <a:off x="6622147" y="1211880"/>
            <a:ext cx="809597" cy="117190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9247">
            <a:off x="830947" y="1307210"/>
            <a:ext cx="809597" cy="117190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08818">
            <a:off x="7134693" y="1343830"/>
            <a:ext cx="809597" cy="117190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9247">
            <a:off x="6850747" y="1755545"/>
            <a:ext cx="809597" cy="1171903"/>
          </a:xfrm>
          <a:prstGeom prst="rect">
            <a:avLst/>
          </a:prstGeom>
        </p:spPr>
      </p:pic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3586718"/>
              </p:ext>
            </p:extLst>
          </p:nvPr>
        </p:nvGraphicFramePr>
        <p:xfrm>
          <a:off x="337624" y="2819400"/>
          <a:ext cx="3112674" cy="381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37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75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75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4438919"/>
              </p:ext>
            </p:extLst>
          </p:nvPr>
        </p:nvGraphicFramePr>
        <p:xfrm>
          <a:off x="5257800" y="2865120"/>
          <a:ext cx="3547404" cy="3657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868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68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68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68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757433"/>
              </p:ext>
            </p:extLst>
          </p:nvPr>
        </p:nvGraphicFramePr>
        <p:xfrm>
          <a:off x="1518269" y="4114800"/>
          <a:ext cx="6095999" cy="370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70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Right Arrow 23"/>
          <p:cNvSpPr/>
          <p:nvPr/>
        </p:nvSpPr>
        <p:spPr>
          <a:xfrm rot="2854927">
            <a:off x="3249393" y="3444009"/>
            <a:ext cx="849359" cy="490058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 rot="7852455">
            <a:off x="5045411" y="3440769"/>
            <a:ext cx="857602" cy="485348"/>
          </a:xfrm>
          <a:prstGeom prst="rightArrow">
            <a:avLst/>
          </a:prstGeom>
          <a:solidFill>
            <a:schemeClr val="accent2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221650" y="4572000"/>
            <a:ext cx="82365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৩টি ও ৪টি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একসাথে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রাখলে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৭টি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গাণিতিকভাবে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লিখি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5267292"/>
            <a:ext cx="7361311" cy="144655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ffectLst>
            <a:reflection blurRad="6350" stA="50000" endA="300" endPos="55500" dist="101600" dir="5400000" sy="-100000" algn="bl" rotWithShape="0"/>
          </a:effectLst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৩       +        4          =            7   </a:t>
            </a: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তিন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যোগ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চার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সাত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68759"/>
            <a:ext cx="59041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চিত্রগুলো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দেখ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চিন্তা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-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571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24" grpId="0" animBg="1"/>
      <p:bldP spid="25" grpId="0" animBg="1"/>
      <p:bldP spid="26" grpId="0"/>
      <p:bldP spid="4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52400"/>
            <a:ext cx="855394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,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৩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আনারস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ও ২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আনারস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পাই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তাহলে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চিত্রগুলো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এখন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কাছে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আনারস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980" y="4038600"/>
            <a:ext cx="3190620" cy="2209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057400"/>
            <a:ext cx="686082" cy="990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057400"/>
            <a:ext cx="686082" cy="990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110" y="2057400"/>
            <a:ext cx="686082" cy="990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2057400"/>
            <a:ext cx="686082" cy="990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555" y="2057400"/>
            <a:ext cx="686082" cy="990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38485" y="2895600"/>
            <a:ext cx="19191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৩টি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আনারস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53285" y="2895600"/>
            <a:ext cx="18774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টি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আনারস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76600" y="6197025"/>
            <a:ext cx="24272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৫টি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আনারস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আছে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04077" y="2438400"/>
            <a:ext cx="748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91000" y="3192959"/>
            <a:ext cx="12554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একত্রে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3581400" y="3352800"/>
            <a:ext cx="609600" cy="232321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3" idx="3"/>
          </p:cNvCxnSpPr>
          <p:nvPr/>
        </p:nvCxnSpPr>
        <p:spPr>
          <a:xfrm flipH="1">
            <a:off x="5446472" y="3352800"/>
            <a:ext cx="573328" cy="22488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own Arrow 17"/>
          <p:cNvSpPr/>
          <p:nvPr/>
        </p:nvSpPr>
        <p:spPr>
          <a:xfrm>
            <a:off x="4818736" y="3733800"/>
            <a:ext cx="134264" cy="304800"/>
          </a:xfrm>
          <a:prstGeom prst="downArrow">
            <a:avLst/>
          </a:prstGeom>
          <a:solidFill>
            <a:srgbClr val="FF00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750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9" grpId="1"/>
      <p:bldP spid="10" grpId="0"/>
      <p:bldP spid="10" grpId="1"/>
      <p:bldP spid="11" grpId="0"/>
      <p:bldP spid="12" grpId="0"/>
      <p:bldP spid="13" grpId="0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52400"/>
            <a:ext cx="597952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চিত্রগুলো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দেখ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চিত্রে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কতটি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ফল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6" r="14719" b="6710"/>
          <a:stretch/>
        </p:blipFill>
        <p:spPr>
          <a:xfrm>
            <a:off x="381001" y="1829524"/>
            <a:ext cx="990600" cy="9136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6" r="14719" b="6710"/>
          <a:stretch/>
        </p:blipFill>
        <p:spPr>
          <a:xfrm>
            <a:off x="7435281" y="2286000"/>
            <a:ext cx="718119" cy="6623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6" r="14719" b="6710"/>
          <a:stretch/>
        </p:blipFill>
        <p:spPr>
          <a:xfrm>
            <a:off x="5911281" y="1665772"/>
            <a:ext cx="718119" cy="6623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6" r="14719" b="6710"/>
          <a:stretch/>
        </p:blipFill>
        <p:spPr>
          <a:xfrm>
            <a:off x="6019800" y="2286000"/>
            <a:ext cx="718119" cy="6623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6" r="14719" b="6710"/>
          <a:stretch/>
        </p:blipFill>
        <p:spPr>
          <a:xfrm>
            <a:off x="6781800" y="2286000"/>
            <a:ext cx="718119" cy="6623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6" r="14719" b="6710"/>
          <a:stretch/>
        </p:blipFill>
        <p:spPr>
          <a:xfrm>
            <a:off x="6629400" y="1676400"/>
            <a:ext cx="718119" cy="6623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6" r="14719" b="6710"/>
          <a:stretch/>
        </p:blipFill>
        <p:spPr>
          <a:xfrm>
            <a:off x="7391400" y="1665772"/>
            <a:ext cx="718119" cy="66235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6" r="14719" b="6710"/>
          <a:stretch/>
        </p:blipFill>
        <p:spPr>
          <a:xfrm>
            <a:off x="3930081" y="2296628"/>
            <a:ext cx="718119" cy="66235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6" r="14719" b="6710"/>
          <a:stretch/>
        </p:blipFill>
        <p:spPr>
          <a:xfrm>
            <a:off x="2514600" y="2296628"/>
            <a:ext cx="718119" cy="66235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6" r="14719" b="6710"/>
          <a:stretch/>
        </p:blipFill>
        <p:spPr>
          <a:xfrm>
            <a:off x="3276600" y="2296628"/>
            <a:ext cx="718119" cy="66235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6" r="14719" b="6710"/>
          <a:stretch/>
        </p:blipFill>
        <p:spPr>
          <a:xfrm>
            <a:off x="3124200" y="1687028"/>
            <a:ext cx="718119" cy="66235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6" r="14719" b="6710"/>
          <a:stretch/>
        </p:blipFill>
        <p:spPr>
          <a:xfrm>
            <a:off x="3886200" y="1676400"/>
            <a:ext cx="718119" cy="662354"/>
          </a:xfrm>
          <a:prstGeom prst="rect">
            <a:avLst/>
          </a:prstGeom>
        </p:spPr>
      </p:pic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3432792"/>
              </p:ext>
            </p:extLst>
          </p:nvPr>
        </p:nvGraphicFramePr>
        <p:xfrm>
          <a:off x="2514600" y="3058160"/>
          <a:ext cx="2286000" cy="3657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46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3309027"/>
              </p:ext>
            </p:extLst>
          </p:nvPr>
        </p:nvGraphicFramePr>
        <p:xfrm>
          <a:off x="609600" y="2971800"/>
          <a:ext cx="580291" cy="3810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802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8875317"/>
              </p:ext>
            </p:extLst>
          </p:nvPr>
        </p:nvGraphicFramePr>
        <p:xfrm>
          <a:off x="5943600" y="3048000"/>
          <a:ext cx="2819400" cy="457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69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9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9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9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9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99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739800" y="2133600"/>
            <a:ext cx="470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85911" y="2187714"/>
            <a:ext cx="11576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একত্রে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57200" y="4191000"/>
            <a:ext cx="1371600" cy="9144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2971800" y="4191000"/>
            <a:ext cx="1371600" cy="9144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553200" y="4191000"/>
            <a:ext cx="1371600" cy="9144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057400" y="4191000"/>
            <a:ext cx="5725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+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18607" y="4267200"/>
            <a:ext cx="5693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=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4400" y="4191000"/>
            <a:ext cx="4299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১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62333" y="4191000"/>
            <a:ext cx="5052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latin typeface="NikoshBAN" pitchFamily="2" charset="0"/>
                <a:cs typeface="NikoshBAN" pitchFamily="2" charset="0"/>
              </a:rPr>
              <a:t>৬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412994" y="4191000"/>
            <a:ext cx="4732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latin typeface="NikoshBAN" pitchFamily="2" charset="0"/>
                <a:cs typeface="NikoshBAN" pitchFamily="2" charset="0"/>
              </a:rPr>
              <a:t>৫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94983" y="5478959"/>
            <a:ext cx="669766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১   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যোগ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৫    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    ৬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133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/>
      <p:bldP spid="23" grpId="0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520" y="228600"/>
            <a:ext cx="8483413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প্রিয়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সবাই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মনোযোগ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শোন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জাহিদের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আব্বা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জাহিদকে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৩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দিল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জাহিদের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আম্মা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জাহিদকে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২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দিল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তাহলে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জাহিদের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?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3920" y="3312855"/>
            <a:ext cx="629050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জাহিদের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আব্বা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দিল</a:t>
            </a:r>
            <a:r>
              <a:rPr lang="en-US" sz="40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৩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টাকা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u="sng" dirty="0" err="1" smtClean="0">
                <a:latin typeface="NikoshBAN" pitchFamily="2" charset="0"/>
                <a:cs typeface="NikoshBAN" pitchFamily="2" charset="0"/>
              </a:rPr>
              <a:t>জাহিদের</a:t>
            </a:r>
            <a:r>
              <a:rPr lang="en-US" sz="4000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u="sng" dirty="0" err="1" smtClean="0">
                <a:latin typeface="NikoshBAN" pitchFamily="2" charset="0"/>
                <a:cs typeface="NikoshBAN" pitchFamily="2" charset="0"/>
              </a:rPr>
              <a:t>আম্মা</a:t>
            </a:r>
            <a:r>
              <a:rPr lang="en-US" sz="4000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u="sng" dirty="0" err="1" smtClean="0">
                <a:latin typeface="NikoshBAN" pitchFamily="2" charset="0"/>
                <a:cs typeface="NikoshBAN" pitchFamily="2" charset="0"/>
              </a:rPr>
              <a:t>দিল</a:t>
            </a:r>
            <a:r>
              <a:rPr lang="en-US" sz="4000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u="sng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en-US" sz="4000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u="sng" dirty="0" err="1" smtClean="0">
                <a:latin typeface="NikoshBAN" pitchFamily="2" charset="0"/>
                <a:cs typeface="NikoshBAN" pitchFamily="2" charset="0"/>
              </a:rPr>
              <a:t>টাকা</a:t>
            </a:r>
            <a:endParaRPr lang="en-US" sz="4000" u="sng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হল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৩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+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২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=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৫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60914" y="5692914"/>
            <a:ext cx="43588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(৩ + ২ )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= ৫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403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767" y="2895600"/>
            <a:ext cx="555221" cy="533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4988" y="2882738"/>
            <a:ext cx="555221" cy="533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878778"/>
            <a:ext cx="555221" cy="533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200" y="2381251"/>
            <a:ext cx="555221" cy="533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801" y="2356017"/>
            <a:ext cx="555221" cy="533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402" y="2855272"/>
            <a:ext cx="597198" cy="57372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4"/>
          <a:stretch/>
        </p:blipFill>
        <p:spPr>
          <a:xfrm>
            <a:off x="4595725" y="2286000"/>
            <a:ext cx="568513" cy="57372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2297999"/>
            <a:ext cx="597198" cy="57372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2855272"/>
            <a:ext cx="597198" cy="57372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160722" y="229850"/>
            <a:ext cx="584967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চিত্রগুলো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দেখ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কতটি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যোগ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দেখাও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29424" y="3392269"/>
            <a:ext cx="12298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৫টি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25024" y="3392269"/>
            <a:ext cx="1204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৪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টি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268200" y="3352800"/>
            <a:ext cx="13179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৪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টি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95600" y="2721114"/>
            <a:ext cx="470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34000" y="2706469"/>
            <a:ext cx="10615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একত্রে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59899" y="2797314"/>
            <a:ext cx="22509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টি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আছে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4422785"/>
              </p:ext>
            </p:extLst>
          </p:nvPr>
        </p:nvGraphicFramePr>
        <p:xfrm>
          <a:off x="304800" y="4191000"/>
          <a:ext cx="25146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2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2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2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9716901"/>
              </p:ext>
            </p:extLst>
          </p:nvPr>
        </p:nvGraphicFramePr>
        <p:xfrm>
          <a:off x="3581400" y="4201160"/>
          <a:ext cx="1841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0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808227"/>
              </p:ext>
            </p:extLst>
          </p:nvPr>
        </p:nvGraphicFramePr>
        <p:xfrm>
          <a:off x="5867403" y="4191000"/>
          <a:ext cx="3124197" cy="365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471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1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1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71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71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71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471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4713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71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Oval 25"/>
          <p:cNvSpPr/>
          <p:nvPr/>
        </p:nvSpPr>
        <p:spPr>
          <a:xfrm>
            <a:off x="2057400" y="5181600"/>
            <a:ext cx="4399690" cy="9906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2264502" y="5140404"/>
            <a:ext cx="383149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latin typeface="NikoshBAN" pitchFamily="2" charset="0"/>
                <a:cs typeface="NikoshBAN" pitchFamily="2" charset="0"/>
              </a:rPr>
              <a:t>৫  +  ৪ =  ৯</a:t>
            </a:r>
          </a:p>
        </p:txBody>
      </p:sp>
    </p:spTree>
    <p:extLst>
      <p:ext uri="{BB962C8B-B14F-4D97-AF65-F5344CB8AC3E}">
        <p14:creationId xmlns:p14="http://schemas.microsoft.com/office/powerpoint/2010/main" val="3868688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9" grpId="0"/>
      <p:bldP spid="20" grpId="0"/>
      <p:bldP spid="21" grpId="0"/>
      <p:bldP spid="26" grpId="0" animBg="1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304800"/>
            <a:ext cx="899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ফুলগুলো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একের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সাজিয়ে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কতটি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ফুল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-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00200"/>
            <a:ext cx="1191025" cy="17240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1" y="1676400"/>
            <a:ext cx="1210766" cy="1752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828800"/>
            <a:ext cx="1265977" cy="18325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1" y="2000250"/>
            <a:ext cx="1245106" cy="18023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911" y="2000250"/>
            <a:ext cx="1302889" cy="18859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311" y="2076450"/>
            <a:ext cx="1302889" cy="18859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711" y="2152650"/>
            <a:ext cx="1302889" cy="18859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111" y="2228850"/>
            <a:ext cx="1302889" cy="18859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511" y="2381250"/>
            <a:ext cx="1302889" cy="18859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905000" y="5540514"/>
            <a:ext cx="4800600" cy="92333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৯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ফুল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আছে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0" y="3276600"/>
            <a:ext cx="4090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84166" y="3497759"/>
            <a:ext cx="4876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3366FF"/>
                </a:solidFill>
                <a:latin typeface="NikoshBAN" pitchFamily="2" charset="0"/>
                <a:cs typeface="NikoshBAN" pitchFamily="2" charset="0"/>
              </a:rPr>
              <a:t>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29000" y="3726359"/>
            <a:ext cx="4187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NikoshBAN" pitchFamily="2" charset="0"/>
                <a:cs typeface="NikoshBAN" pitchFamily="2" charset="0"/>
              </a:rPr>
              <a:t>৪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19600" y="3802559"/>
            <a:ext cx="44916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৫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0" y="3810000"/>
            <a:ext cx="47801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400" y="3954959"/>
            <a:ext cx="42511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৭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39000" y="4031159"/>
            <a:ext cx="47320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01514" y="4259759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৯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72114" y="3429000"/>
            <a:ext cx="43794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২</a:t>
            </a:r>
          </a:p>
        </p:txBody>
      </p:sp>
    </p:spTree>
    <p:extLst>
      <p:ext uri="{BB962C8B-B14F-4D97-AF65-F5344CB8AC3E}">
        <p14:creationId xmlns:p14="http://schemas.microsoft.com/office/powerpoint/2010/main" val="3189195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27983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চলো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সবাই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যোগ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সম্পর্কিত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আরো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জেনে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নিই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32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32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কর</a:t>
            </a:r>
            <a:endParaRPr lang="en-US" sz="3200" dirty="0" smtClean="0">
              <a:solidFill>
                <a:srgbClr val="FF33CC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গাছে</a:t>
            </a:r>
            <a:r>
              <a:rPr lang="en-US" sz="32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৫টি </a:t>
            </a:r>
            <a:r>
              <a:rPr lang="en-US" sz="32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পাখি</a:t>
            </a:r>
            <a:r>
              <a:rPr lang="en-US" sz="32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32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গাছে</a:t>
            </a:r>
            <a:r>
              <a:rPr lang="en-US" sz="32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২ </a:t>
            </a:r>
            <a:r>
              <a:rPr lang="en-US" sz="32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32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পাখি</a:t>
            </a:r>
            <a:r>
              <a:rPr lang="en-US" sz="32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2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তাহলে</a:t>
            </a:r>
            <a:r>
              <a:rPr lang="en-US" sz="32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২টি </a:t>
            </a:r>
            <a:r>
              <a:rPr lang="en-US" sz="32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গাছের</a:t>
            </a:r>
            <a:r>
              <a:rPr lang="en-US" sz="32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পাখিকে</a:t>
            </a:r>
            <a:r>
              <a:rPr lang="en-US" sz="32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একত্র</a:t>
            </a:r>
            <a:r>
              <a:rPr lang="en-US" sz="32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32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কতটি</a:t>
            </a:r>
            <a:r>
              <a:rPr lang="en-US" sz="32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পাখি</a:t>
            </a:r>
            <a:r>
              <a:rPr lang="en-US" sz="32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200" dirty="0" smtClean="0">
                <a:solidFill>
                  <a:srgbClr val="FF33CC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solidFill>
                <a:srgbClr val="FF33CC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2224123"/>
            <a:ext cx="4329246" cy="288127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6" r="12308"/>
          <a:stretch/>
        </p:blipFill>
        <p:spPr>
          <a:xfrm>
            <a:off x="5137054" y="2224124"/>
            <a:ext cx="3702146" cy="288127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73294" y="5159514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৫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পাখি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43600" y="5159514"/>
            <a:ext cx="14077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পাখি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25694" y="5715000"/>
            <a:ext cx="4780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৫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76400" y="5737086"/>
            <a:ext cx="861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যোগ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48000" y="5759172"/>
            <a:ext cx="9733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191000" y="5791200"/>
            <a:ext cx="4603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৭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590800" y="5737086"/>
            <a:ext cx="4700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162964" y="5816025"/>
            <a:ext cx="3371436" cy="58477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৫     +     ২    =      ৭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345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1533" y="304800"/>
            <a:ext cx="829906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সবাই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পাঠ্যপুস্তকের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২৭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পৃষ্ঠা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খোল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দেখ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-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24"/>
          <a:stretch/>
        </p:blipFill>
        <p:spPr>
          <a:xfrm>
            <a:off x="4617750" y="1524000"/>
            <a:ext cx="3992850" cy="4184289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6"/>
          <a:stretch/>
        </p:blipFill>
        <p:spPr>
          <a:xfrm>
            <a:off x="457200" y="1524000"/>
            <a:ext cx="3886200" cy="4203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964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48161"/>
            <a:ext cx="533190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চিত্রগুলো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দলীয়ভাবে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যোগ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-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190750"/>
            <a:ext cx="742950" cy="7429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133600"/>
            <a:ext cx="742950" cy="7429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1847850"/>
            <a:ext cx="742950" cy="7429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1771650"/>
            <a:ext cx="742950" cy="7429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2667000"/>
            <a:ext cx="742950" cy="7429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950" y="2686050"/>
            <a:ext cx="742950" cy="7429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0" y="2686050"/>
            <a:ext cx="742950" cy="7429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847850"/>
            <a:ext cx="742950" cy="7429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149654" y="228600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63091" y="2230219"/>
            <a:ext cx="10615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একত্রে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477000" y="2209800"/>
            <a:ext cx="2286000" cy="838200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075" y="184363"/>
            <a:ext cx="1974125" cy="1339637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3429000" y="4876800"/>
            <a:ext cx="1866900" cy="762000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6553200" y="4876800"/>
            <a:ext cx="2286000" cy="838200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231759" y="4876800"/>
            <a:ext cx="1844854" cy="762000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2454454" y="4800600"/>
            <a:ext cx="6206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NikoshBAN" pitchFamily="2" charset="0"/>
                <a:cs typeface="NikoshBAN" pitchFamily="2" charset="0"/>
              </a:rPr>
              <a:t>+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38800" y="4800600"/>
            <a:ext cx="6174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=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4791670"/>
            <a:ext cx="4956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২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076351" y="4791670"/>
            <a:ext cx="5453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NikoshBAN" pitchFamily="2" charset="0"/>
                <a:cs typeface="NikoshBAN" pitchFamily="2" charset="0"/>
              </a:rPr>
              <a:t>৬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85870" y="4867870"/>
            <a:ext cx="5389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৮</a:t>
            </a:r>
          </a:p>
        </p:txBody>
      </p:sp>
    </p:spTree>
    <p:extLst>
      <p:ext uri="{BB962C8B-B14F-4D97-AF65-F5344CB8AC3E}">
        <p14:creationId xmlns:p14="http://schemas.microsoft.com/office/powerpoint/2010/main" val="425968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/>
      <p:bldP spid="14" grpId="0" animBg="1"/>
      <p:bldP spid="16" grpId="0" animBg="1"/>
      <p:bldP spid="17" grpId="0" animBg="1"/>
      <p:bldP spid="18" grpId="0" animBg="1"/>
      <p:bldP spid="20" grpId="0"/>
      <p:bldP spid="21" grpId="0"/>
      <p:bldP spid="22" grpId="0"/>
      <p:bldP spid="23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6286" y="152400"/>
            <a:ext cx="60821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চিত্রগুলোর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জোড়ায়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যোগ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-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52400"/>
            <a:ext cx="1460500" cy="11509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357438"/>
            <a:ext cx="1447800" cy="1447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2357438"/>
            <a:ext cx="1447800" cy="1447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28800" y="2667000"/>
            <a:ext cx="5693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NikoshBAN" pitchFamily="2" charset="0"/>
                <a:cs typeface="NikoshBAN" pitchFamily="2" charset="0"/>
              </a:rPr>
              <a:t>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38600" y="2743200"/>
            <a:ext cx="12554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একত্রে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562600" y="2057400"/>
            <a:ext cx="3352800" cy="2133600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590800"/>
            <a:ext cx="1214438" cy="121443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2519362"/>
            <a:ext cx="1214438" cy="121443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34437" y="4438471"/>
            <a:ext cx="11705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latin typeface="NikoshBAN" pitchFamily="2" charset="0"/>
                <a:cs typeface="NikoshBAN" pitchFamily="2" charset="0"/>
              </a:rPr>
              <a:t>৩	</a:t>
            </a:r>
            <a:r>
              <a:rPr lang="en-US" sz="72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01437" y="4419600"/>
            <a:ext cx="11705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latin typeface="NikoshBAN" pitchFamily="2" charset="0"/>
                <a:cs typeface="NikoshBAN" pitchFamily="2" charset="0"/>
              </a:rPr>
              <a:t>৩	</a:t>
            </a:r>
            <a:r>
              <a:rPr lang="en-US" sz="72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25437" y="4419600"/>
            <a:ext cx="11705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latin typeface="NikoshBAN" pitchFamily="2" charset="0"/>
                <a:cs typeface="NikoshBAN" pitchFamily="2" charset="0"/>
              </a:rPr>
              <a:t>=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72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25637" y="4495800"/>
            <a:ext cx="11705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latin typeface="NikoshBAN" pitchFamily="2" charset="0"/>
                <a:cs typeface="NikoshBAN" pitchFamily="2" charset="0"/>
              </a:rPr>
              <a:t>৬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72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53637" y="4419600"/>
            <a:ext cx="11705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latin typeface="NikoshBAN" pitchFamily="2" charset="0"/>
                <a:cs typeface="NikoshBAN" pitchFamily="2" charset="0"/>
              </a:rPr>
              <a:t>+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72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86744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10" grpId="0" animBg="1"/>
      <p:bldP spid="11" grpId="0"/>
      <p:bldP spid="12" grpId="0"/>
      <p:bldP spid="13" grpId="0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153650"/>
            <a:ext cx="558999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চিত্রগুলো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একা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একা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চিন্তা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যোগ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-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86000"/>
            <a:ext cx="1283091" cy="19598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19" r="17421"/>
          <a:stretch/>
        </p:blipFill>
        <p:spPr>
          <a:xfrm>
            <a:off x="2437667" y="2300287"/>
            <a:ext cx="1018143" cy="1947863"/>
          </a:xfrm>
          <a:prstGeom prst="rect">
            <a:avLst/>
          </a:prstGeom>
        </p:spPr>
      </p:pic>
      <p:sp>
        <p:nvSpPr>
          <p:cNvPr id="8" name="Flowchart: Alternate Process 7"/>
          <p:cNvSpPr/>
          <p:nvPr/>
        </p:nvSpPr>
        <p:spPr>
          <a:xfrm>
            <a:off x="4876800" y="2362200"/>
            <a:ext cx="2209800" cy="2133600"/>
          </a:xfrm>
          <a:prstGeom prst="flowChartAlternateProcess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470" y="2590801"/>
            <a:ext cx="1094862" cy="16723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19" r="17421"/>
          <a:stretch/>
        </p:blipFill>
        <p:spPr>
          <a:xfrm>
            <a:off x="6019800" y="2590800"/>
            <a:ext cx="868783" cy="166211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76400" y="3131403"/>
            <a:ext cx="5277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latin typeface="NikoshBAN" pitchFamily="2" charset="0"/>
                <a:cs typeface="NikoshBAN" pitchFamily="2" charset="0"/>
              </a:rPr>
              <a:t>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3124200"/>
            <a:ext cx="13516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একত্রে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62800" y="3200400"/>
            <a:ext cx="18036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latin typeface="NikoshBAN" pitchFamily="2" charset="0"/>
                <a:cs typeface="NikoshBAN" pitchFamily="2" charset="0"/>
              </a:rPr>
              <a:t>৫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টি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ব্যাট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3400" y="4884003"/>
            <a:ext cx="63991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67000" y="4876800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latin typeface="NikoshBAN" pitchFamily="2" charset="0"/>
                <a:cs typeface="NikoshBAN" pitchFamily="2" charset="0"/>
              </a:rPr>
              <a:t>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62600" y="4869597"/>
            <a:ext cx="58221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latin typeface="NikoshBAN" pitchFamily="2" charset="0"/>
                <a:cs typeface="NikoshBAN" pitchFamily="2" charset="0"/>
              </a:rPr>
              <a:t>৫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69881" y="4876800"/>
            <a:ext cx="71686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latin typeface="NikoshBAN" pitchFamily="2" charset="0"/>
                <a:cs typeface="NikoshBAN" pitchFamily="2" charset="0"/>
              </a:rPr>
              <a:t>+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07422" y="4876800"/>
            <a:ext cx="71205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latin typeface="NikoshBAN" pitchFamily="2" charset="0"/>
                <a:cs typeface="NikoshBAN" pitchFamily="2" charset="0"/>
              </a:rPr>
              <a:t>=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340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457200"/>
            <a:ext cx="7457491" cy="36317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           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: </a:t>
            </a: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মাহিনের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কাছে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৫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চকলেট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শাহিনের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কাছে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২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চকলেট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তারা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দুইজনের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একত্রে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কতটি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চকলেট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?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প্রশ্নের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উত্তরটি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নিজ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নিজ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খাতায়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0" y="4191000"/>
            <a:ext cx="4849404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none" rtlCol="0">
            <a:spAutoFit/>
          </a:bodyPr>
          <a:lstStyle/>
          <a:p>
            <a:r>
              <a:rPr lang="en-US" sz="8000" dirty="0" smtClean="0">
                <a:latin typeface="NikoshBAN" pitchFamily="2" charset="0"/>
                <a:cs typeface="NikoshBAN" pitchFamily="2" charset="0"/>
              </a:rPr>
              <a:t>৫  +  ২  =  ৭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143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219200"/>
            <a:ext cx="6902852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:</a:t>
            </a: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পাঠে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শিখেছ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পাঠটিই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বাড়িতে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সবাই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অনুশীলন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করবে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985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83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106740"/>
            <a:ext cx="634981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96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endParaRPr lang="en-US" sz="96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948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812</TotalTime>
  <Words>604</Words>
  <Application>Microsoft Office PowerPoint</Application>
  <PresentationFormat>On-screen Show (4:3)</PresentationFormat>
  <Paragraphs>147</Paragraphs>
  <Slides>24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NikoshBAN</vt:lpstr>
      <vt:lpstr>Office Theme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User</cp:lastModifiedBy>
  <cp:revision>84</cp:revision>
  <dcterms:created xsi:type="dcterms:W3CDTF">2006-08-16T00:00:00Z</dcterms:created>
  <dcterms:modified xsi:type="dcterms:W3CDTF">2019-10-23T15:27:33Z</dcterms:modified>
</cp:coreProperties>
</file>