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1" r:id="rId3"/>
    <p:sldId id="287" r:id="rId4"/>
    <p:sldId id="271" r:id="rId5"/>
    <p:sldId id="276" r:id="rId6"/>
    <p:sldId id="264" r:id="rId7"/>
    <p:sldId id="259" r:id="rId8"/>
    <p:sldId id="258" r:id="rId9"/>
    <p:sldId id="260" r:id="rId10"/>
    <p:sldId id="261" r:id="rId11"/>
    <p:sldId id="265" r:id="rId12"/>
    <p:sldId id="263" r:id="rId13"/>
    <p:sldId id="262" r:id="rId14"/>
    <p:sldId id="284" r:id="rId15"/>
    <p:sldId id="268" r:id="rId16"/>
    <p:sldId id="279" r:id="rId17"/>
    <p:sldId id="270" r:id="rId18"/>
    <p:sldId id="281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C4E"/>
    <a:srgbClr val="FFFF66"/>
    <a:srgbClr val="2D4305"/>
    <a:srgbClr val="525315"/>
    <a:srgbClr val="CF3D7C"/>
    <a:srgbClr val="D6BE7C"/>
    <a:srgbClr val="F0987C"/>
    <a:srgbClr val="66FF33"/>
    <a:srgbClr val="EF720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4" d="100"/>
          <a:sy n="64" d="100"/>
        </p:scale>
        <p:origin x="84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1620F-88AD-48BC-BAF1-70F85679192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53DB0-7B81-4CE5-9EEA-651D8C2DD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1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53DB0-7B81-4CE5-9EEA-651D8C2DD6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5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27E1-4541-477C-A846-FBD6D42EE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9C494-28DA-4B98-AC71-BDD639E75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C7CC3-EDA2-43D1-B036-61096144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A17DC-6969-4D36-9DE7-B1AE1641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DE85A-FC4E-475C-A406-55C49CDB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6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9CC5-DC4B-4FA5-8E45-752774DD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FD1BD-4860-46B8-A5AE-7DC067C0C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2D1D0-97BE-42D9-A8CD-D26CB24D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63FB-CDEC-4A31-8AFD-33E09FC2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A690E-0656-45AD-8E47-55FA63EB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3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F5F20-8648-4357-B7C6-9744FA1BF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2E3D9-F18B-4417-A740-4B6019A2F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74E45-D1E3-4F91-A6D1-953D05ED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A7D47-31AC-4557-99D0-7F32FAD5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FF36-0233-4D41-B2D7-36081591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4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7DC3EBC-ABA0-4C00-A7BD-50F2BB31A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032923" y="6001431"/>
            <a:ext cx="1243692" cy="9327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37E650-7E65-47EA-8256-5F143AC81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87781" y="5849486"/>
            <a:ext cx="932769" cy="1243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1A39CF-6E5E-4378-A820-E988D006C1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7681" y="-79716"/>
            <a:ext cx="1236185" cy="933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BCA53-9272-4F60-8C1F-7400DB9C9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05370" y="-174641"/>
            <a:ext cx="932769" cy="12436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082F6D-7CC6-4527-9BA4-505C333700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31000">
                  <a:srgbClr val="66FF33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glow rad="177800">
              <a:srgbClr val="525315">
                <a:alpha val="35294"/>
              </a:srgbClr>
            </a:glow>
            <a:outerShdw blurRad="635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352800" y="6748790"/>
            <a:ext cx="589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50" dirty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105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baseline="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1050" baseline="0" dirty="0">
                <a:latin typeface="NikoshBAN" pitchFamily="2" charset="0"/>
                <a:cs typeface="NikoshBAN" pitchFamily="2" charset="0"/>
              </a:rPr>
              <a:t> গনি মন্ডল</a:t>
            </a:r>
            <a:r>
              <a:rPr lang="bn-BD" sz="1050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9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8107-306A-46DD-B4BA-ED5E6027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AC9ED-6927-4DAB-89F9-3BCF933F4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9A82-B1FC-4215-880D-B4CDA9E3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79B84-8BA6-4527-AA94-1AD04849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DCE2D-0A41-4AE7-B85C-D3AC8ACA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A3A9-F4A6-49B3-8588-54CFF00E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2F3AC-5328-4379-978C-0B486CE0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A113C-1148-4486-B13C-D87D889D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CD391-7E5F-4DE0-9BBE-C0D83F7F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2209A-84C3-4511-8B1B-17AA3C93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6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6746-2CB8-4A34-A030-D2AA8A9F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3F836-2499-42DB-B0F7-DFB9DBF8E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7B885-D700-483B-AA69-BE7767353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FBD22-B5EE-4CC0-BADA-C604A4F8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D904D-47DC-4285-B54F-4DE66D52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93DED-2DE7-401F-A34C-84516C4C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1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059D-C7AF-4F29-AFD4-FEE378D3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2DF2D-CC33-4C89-826E-15AF9C2EA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A6BB4-AAFE-474B-819B-A8D6B8C9B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13C86-B678-4D11-9E4E-F8BD7E787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3322F-03FC-4A08-AF0F-E9521D301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D0D7B-3614-4C82-B392-DD462CB7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8D309D-3087-48EE-AFA6-266B0105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20B82C-15D8-45D2-AF0E-EFE2D2CB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9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2A67-FABB-4F33-A037-DA94A2E7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A4F96-6858-4A30-AF93-9F43B440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80511-E7CE-4202-80E6-20DE24B1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6B28B-11FF-4ABC-8A84-A8983706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0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42BE5-BCCB-4D60-84A9-F326F6E5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A5F05-E180-46C2-88B1-92389DDE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02A3-4474-4988-AD3A-D3EC8840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CB38-EB22-4C23-B6A7-4468150B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223DE-B919-4B8B-993B-58E8D2805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2085D-C177-46B9-A5EE-CEFB11EC8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960A7-9E25-4FF9-B63A-895F3E62E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34182-2359-4BA2-9825-4FD37A01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39710-51E6-47CE-9C51-65881BF1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5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27CA-8E41-411F-95F8-280D5716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E9061-9713-40C8-AC69-51D749587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F3459-72A0-4BA4-B59E-0E4642AF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C3669-465B-4816-9EE1-161F9902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CB367-534A-4114-BED8-B69609EDA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E200D-347C-445F-B7E9-5A6C4C83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FDE9E-19B9-4D39-9102-74E7DF5C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AFE2D-9F3E-4D49-8E01-155B112AE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BF975-F1A7-42A6-B610-B73E863BE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7757D-D129-4A76-8322-2174F06D0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F8F71-C067-449F-81AC-66FAA3FD3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9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1979B-BD0B-406E-BDF3-723B2BCF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533400"/>
            <a:ext cx="8839200" cy="692245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5FB2E-3FB5-4411-B562-F5178B6A5920}"/>
              </a:ext>
            </a:extLst>
          </p:cNvPr>
          <p:cNvSpPr txBox="1"/>
          <p:nvPr/>
        </p:nvSpPr>
        <p:spPr>
          <a:xfrm>
            <a:off x="-609600" y="4343400"/>
            <a:ext cx="15130669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2D43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আজকের</a:t>
            </a:r>
            <a:r>
              <a:rPr lang="en-US" sz="5400" b="1" dirty="0">
                <a:ln w="1905"/>
                <a:solidFill>
                  <a:srgbClr val="2D43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2D43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পাঠে</a:t>
            </a:r>
            <a:r>
              <a:rPr lang="en-US" sz="5400" b="1" dirty="0">
                <a:ln w="1905"/>
                <a:solidFill>
                  <a:srgbClr val="2D43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1905"/>
                <a:solidFill>
                  <a:srgbClr val="2D43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সবাইকে</a:t>
            </a:r>
            <a:r>
              <a:rPr lang="en-US" sz="5400" b="1" dirty="0">
                <a:ln w="1905"/>
                <a:solidFill>
                  <a:srgbClr val="2D43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2D43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স্বাগত</a:t>
            </a:r>
            <a:r>
              <a:rPr lang="en-US" sz="5400" b="1" dirty="0">
                <a:ln w="1905"/>
                <a:solidFill>
                  <a:srgbClr val="2D43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FFD72-6E1A-463E-95B0-AAD547E95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-22746"/>
            <a:ext cx="610282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9F6A42-5B2D-40E0-AFE1-D02FFE5E8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-22746"/>
            <a:ext cx="610209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419100"/>
            <a:ext cx="2667000" cy="43088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মনোযোগে </a:t>
            </a:r>
            <a:r>
              <a:rPr lang="en-US" sz="2800" dirty="0" err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9740" y="1855114"/>
            <a:ext cx="9906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9740" y="2281201"/>
            <a:ext cx="9906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0340" y="1855114"/>
            <a:ext cx="53926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2281778"/>
            <a:ext cx="53340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9740" y="3124201"/>
            <a:ext cx="9906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3124201"/>
            <a:ext cx="53340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2693314"/>
            <a:ext cx="9906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2693314"/>
            <a:ext cx="53340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1855114"/>
            <a:ext cx="11430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2286001"/>
            <a:ext cx="11430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1855114"/>
            <a:ext cx="68580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6800" y="2286001"/>
            <a:ext cx="68580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২১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37940" y="3124201"/>
            <a:ext cx="1191064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৫=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86800" y="3124201"/>
            <a:ext cx="68580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৩৫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3800" y="2692737"/>
            <a:ext cx="1140652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৪=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86800" y="2693314"/>
            <a:ext cx="68580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২৮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5600" y="1474114"/>
            <a:ext cx="9906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×1</a:t>
            </a: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0340" y="1474114"/>
            <a:ext cx="53926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43800" y="1447801"/>
            <a:ext cx="11430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5600" y="582216"/>
            <a:ext cx="1447800" cy="8655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4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2400" y="582216"/>
            <a:ext cx="1295400" cy="8655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4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86800" y="1447801"/>
            <a:ext cx="68580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10762" y="1866438"/>
            <a:ext cx="3027178" cy="646331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বুঝতে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2600" y="3683914"/>
            <a:ext cx="8686800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 সংখ্যাকে যে কোন সংখ্যা দ্বারা গুণ করে ঐ সংখ্যার ১টি গুণিতক পাওয়া যায়।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52600" y="4217314"/>
            <a:ext cx="868680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 সংখ্যা দ্বারা যে যে সংখ্যা বিভাজ্য সেগুলো ঐ সংখ্যার গুণিতক ।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52600" y="4750714"/>
            <a:ext cx="8686800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সংখ্যা ১ এবং তার নিজেরও গুণিতক ।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5284114"/>
            <a:ext cx="868680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সংখ্যার অসংখ্য গুণিতক আছে ।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600" y="5893714"/>
            <a:ext cx="8686800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সংখ্যার ক্ষুদ্রতম গুণিতক সংখ্যাটি নিজেই ।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209800" y="5910590"/>
            <a:ext cx="7772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৬ এবং ৮ এর গুণিতকগুলোর মধ্যে সাধারণ গুণিতক ২৪ ও ৪৮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09800" y="685800"/>
            <a:ext cx="7772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৬ এবং ৮ এর গুণিতকগুলোর মধ্যে সাধারণ গুণিতক কোনগুলো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53400" y="1752601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8×1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৮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53400" y="2174558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২= ১৬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53400" y="2667001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৩= </a:t>
            </a:r>
            <a:r>
              <a:rPr lang="bn-BD" sz="32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53400" y="3124201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৪= ৩২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53400" y="3622358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৫= ৪০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153400" y="4079558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৬= </a:t>
            </a:r>
            <a:r>
              <a:rPr lang="bn-BD" sz="32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৪৮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53400" y="4536758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৭= ৫৬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153400" y="4993958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৮= ৬৪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153400" y="5410201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৯= ৭২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09800" y="17526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×1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৬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09800" y="22098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২= ১২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09800" y="26670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৩= ১৮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09800" y="31242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৪= </a:t>
            </a:r>
            <a:r>
              <a:rPr lang="bn-BD" sz="32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209800" y="35814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৫= ৩০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09800" y="40386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৬= ৩৬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09800" y="44958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৭= ৪২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09800" y="49530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৮= </a:t>
            </a:r>
            <a:r>
              <a:rPr lang="bn-BD" sz="32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৪৮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09800" y="54102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৯= ৫৪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09800" y="1219200"/>
            <a:ext cx="20574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৬ এর গুণিতক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89823" y="1205553"/>
            <a:ext cx="2209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৮ এর গুণিতক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3314700" y="1403589"/>
            <a:ext cx="8458200" cy="533400"/>
            <a:chOff x="304800" y="838200"/>
            <a:chExt cx="8458200" cy="533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4800" y="1371600"/>
              <a:ext cx="845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48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9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192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324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240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288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086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384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432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480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7630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290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100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1910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6482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292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943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05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3058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848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467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3094433" y="1071630"/>
            <a:ext cx="8915400" cy="475246"/>
            <a:chOff x="76200" y="380999"/>
            <a:chExt cx="8915400" cy="475246"/>
          </a:xfrm>
        </p:grpSpPr>
        <p:sp>
          <p:nvSpPr>
            <p:cNvPr id="34" name="TextBox 33"/>
            <p:cNvSpPr txBox="1"/>
            <p:nvPr/>
          </p:nvSpPr>
          <p:spPr>
            <a:xfrm>
              <a:off x="76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10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8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90600" y="38546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954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58567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46171" y="380999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384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43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24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05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86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434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006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13043" y="39458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388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198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008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93189" y="380999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866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২১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438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0010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২৩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458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২৪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90900" y="2685455"/>
            <a:ext cx="8458200" cy="533400"/>
            <a:chOff x="304800" y="838200"/>
            <a:chExt cx="8458200" cy="5334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04800" y="1371600"/>
              <a:ext cx="845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048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09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144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2192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324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5240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8288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133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086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384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7432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0480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7630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4290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8100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1910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6482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0292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4864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943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705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3058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848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467600" y="838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200400" y="2306997"/>
            <a:ext cx="8915400" cy="473139"/>
            <a:chOff x="76200" y="369526"/>
            <a:chExt cx="8915400" cy="473139"/>
          </a:xfrm>
        </p:grpSpPr>
        <p:sp>
          <p:nvSpPr>
            <p:cNvPr id="91" name="TextBox 90"/>
            <p:cNvSpPr txBox="1"/>
            <p:nvPr/>
          </p:nvSpPr>
          <p:spPr>
            <a:xfrm>
              <a:off x="76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810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58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906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954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600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8288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2098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4384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43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124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505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886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3434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8006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1816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388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0198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4008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7818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162800" y="369526"/>
              <a:ext cx="478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২১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438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0010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২৩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458200" y="38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২৪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2637594" y="1383881"/>
            <a:ext cx="3889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724150" y="2608387"/>
            <a:ext cx="381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276600" y="208006"/>
            <a:ext cx="5975745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অনুরূপ সংখ্যা রেখা নিজ খাতায় আঁক 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752600" y="3365204"/>
            <a:ext cx="883920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প্রথম সংখ্যা রেখায় ৪ এবং দ্বিতীয় সংখ্যা রেখায় ৬ এর গুণিতকগুলোকে গোল দাগ দাও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485900" y="4072280"/>
            <a:ext cx="9982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4 ও ৬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গুণিতক 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 মধ্যে যে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গুণিতক গুলো উভয়ের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মধ্যে  আছে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চিহ্নিত কর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10754" y="4745592"/>
            <a:ext cx="1157049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৪ ও ৬ উভয়ের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গুণিতক 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১২ ও ২৪ কে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 ও ৬ উভয়ের সাধারণ গুণিতক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বলা হয় 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Donut 124"/>
          <p:cNvSpPr/>
          <p:nvPr/>
        </p:nvSpPr>
        <p:spPr>
          <a:xfrm>
            <a:off x="4048098" y="1137677"/>
            <a:ext cx="381000" cy="304800"/>
          </a:xfrm>
          <a:prstGeom prst="donut">
            <a:avLst>
              <a:gd name="adj" fmla="val 172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Donut 125"/>
          <p:cNvSpPr/>
          <p:nvPr/>
        </p:nvSpPr>
        <p:spPr>
          <a:xfrm>
            <a:off x="11582400" y="1135600"/>
            <a:ext cx="381000" cy="304800"/>
          </a:xfrm>
          <a:prstGeom prst="donut">
            <a:avLst>
              <a:gd name="adj" fmla="val 172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Donut 126"/>
          <p:cNvSpPr/>
          <p:nvPr/>
        </p:nvSpPr>
        <p:spPr>
          <a:xfrm>
            <a:off x="5257800" y="1143000"/>
            <a:ext cx="381000" cy="304800"/>
          </a:xfrm>
          <a:prstGeom prst="donut">
            <a:avLst>
              <a:gd name="adj" fmla="val 172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6629400" y="1143069"/>
            <a:ext cx="381000" cy="380931"/>
          </a:xfrm>
          <a:prstGeom prst="donut">
            <a:avLst>
              <a:gd name="adj" fmla="val 172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8361561" y="1149016"/>
            <a:ext cx="381000" cy="304800"/>
          </a:xfrm>
          <a:prstGeom prst="donut">
            <a:avLst>
              <a:gd name="adj" fmla="val 172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9909242" y="1110783"/>
            <a:ext cx="381000" cy="307075"/>
          </a:xfrm>
          <a:prstGeom prst="donut">
            <a:avLst>
              <a:gd name="adj" fmla="val 172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1" name="Donut 130"/>
          <p:cNvSpPr/>
          <p:nvPr/>
        </p:nvSpPr>
        <p:spPr>
          <a:xfrm>
            <a:off x="4762499" y="2395557"/>
            <a:ext cx="381000" cy="304800"/>
          </a:xfrm>
          <a:prstGeom prst="donut">
            <a:avLst>
              <a:gd name="adj" fmla="val 172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Donut 131"/>
          <p:cNvSpPr/>
          <p:nvPr/>
        </p:nvSpPr>
        <p:spPr>
          <a:xfrm>
            <a:off x="6686550" y="2421889"/>
            <a:ext cx="381000" cy="318335"/>
          </a:xfrm>
          <a:prstGeom prst="donut">
            <a:avLst>
              <a:gd name="adj" fmla="val 172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Donut 132"/>
          <p:cNvSpPr/>
          <p:nvPr/>
        </p:nvSpPr>
        <p:spPr>
          <a:xfrm>
            <a:off x="9182100" y="2375587"/>
            <a:ext cx="381000" cy="337815"/>
          </a:xfrm>
          <a:prstGeom prst="donut">
            <a:avLst>
              <a:gd name="adj" fmla="val 172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Donut 133"/>
          <p:cNvSpPr/>
          <p:nvPr/>
        </p:nvSpPr>
        <p:spPr>
          <a:xfrm>
            <a:off x="11658600" y="2362200"/>
            <a:ext cx="381000" cy="304800"/>
          </a:xfrm>
          <a:prstGeom prst="donut">
            <a:avLst>
              <a:gd name="adj" fmla="val 172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Donut 134"/>
          <p:cNvSpPr/>
          <p:nvPr/>
        </p:nvSpPr>
        <p:spPr>
          <a:xfrm>
            <a:off x="11696700" y="2362200"/>
            <a:ext cx="381000" cy="304801"/>
          </a:xfrm>
          <a:prstGeom prst="donut">
            <a:avLst>
              <a:gd name="adj" fmla="val 172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Donut 135"/>
          <p:cNvSpPr/>
          <p:nvPr/>
        </p:nvSpPr>
        <p:spPr>
          <a:xfrm>
            <a:off x="6688912" y="2397739"/>
            <a:ext cx="381000" cy="304800"/>
          </a:xfrm>
          <a:prstGeom prst="donut">
            <a:avLst>
              <a:gd name="adj" fmla="val 172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Donut 136"/>
          <p:cNvSpPr/>
          <p:nvPr/>
        </p:nvSpPr>
        <p:spPr>
          <a:xfrm>
            <a:off x="11582400" y="1143000"/>
            <a:ext cx="381000" cy="304800"/>
          </a:xfrm>
          <a:prstGeom prst="donut">
            <a:avLst>
              <a:gd name="adj" fmla="val 172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Donut 137"/>
          <p:cNvSpPr/>
          <p:nvPr/>
        </p:nvSpPr>
        <p:spPr>
          <a:xfrm>
            <a:off x="6629400" y="1143000"/>
            <a:ext cx="381000" cy="304800"/>
          </a:xfrm>
          <a:prstGeom prst="donut">
            <a:avLst>
              <a:gd name="adj" fmla="val 172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58366" y="5422060"/>
            <a:ext cx="1175146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দুই বা তার অধিক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গুণিত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যে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গুণিত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সবার মধ্যে আছে সেই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গুণিত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সাধারণ গুণিত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ক বলে 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A37915-6FF6-4853-A1FB-6A9D1E371F99}"/>
              </a:ext>
            </a:extLst>
          </p:cNvPr>
          <p:cNvGrpSpPr/>
          <p:nvPr/>
        </p:nvGrpSpPr>
        <p:grpSpPr>
          <a:xfrm>
            <a:off x="304813" y="441444"/>
            <a:ext cx="1378191" cy="1192849"/>
            <a:chOff x="415147" y="449730"/>
            <a:chExt cx="1378191" cy="1192849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373A7097-98B1-47D9-99F3-F2EB3792B75B}"/>
                </a:ext>
              </a:extLst>
            </p:cNvPr>
            <p:cNvSpPr/>
            <p:nvPr/>
          </p:nvSpPr>
          <p:spPr>
            <a:xfrm>
              <a:off x="415147" y="449730"/>
              <a:ext cx="1378191" cy="1192849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D43132-9CE0-4412-8FCE-6FEB10C5428E}"/>
                </a:ext>
              </a:extLst>
            </p:cNvPr>
            <p:cNvSpPr/>
            <p:nvPr/>
          </p:nvSpPr>
          <p:spPr>
            <a:xfrm>
              <a:off x="614446" y="792781"/>
              <a:ext cx="1019831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একক কাজ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1" grpId="0" animBg="1"/>
      <p:bldP spid="1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766664"/>
            <a:ext cx="7772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৬ এবং ৮ এর ৯ টি করে গুণিতক নির্ণয়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2600" y="1752601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8×1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2600" y="2174558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২= ১৬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72600" y="2667001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৩= ২৪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72600" y="3124201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৪= ৩২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2600" y="3622358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৫= ৪০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4079558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৬= ৪৮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72600" y="4536758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৭= ৫৬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72600" y="4993958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৮= ৬৪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2600" y="5410201"/>
            <a:ext cx="18288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৯= ৭২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17526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×1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22098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২= ১২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26670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৩= ১৮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31242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৪= ২৪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0" y="35814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৫= ৩০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0" y="40386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৬= ৩৬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9000" y="44958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৭= ৪২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9000" y="49530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৮= ৪৮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5410201"/>
            <a:ext cx="16764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৯= ৫৪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1288704"/>
            <a:ext cx="16764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৬ এর গুণিতক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72600" y="1287551"/>
            <a:ext cx="18288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৮এর গুণিতক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408FB5-EA96-4A9A-ACEC-CC9F78678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2" y="2393803"/>
            <a:ext cx="3124200" cy="2049888"/>
          </a:xfrm>
          <a:prstGeom prst="rect">
            <a:avLst/>
          </a:prstGeom>
        </p:spPr>
      </p:pic>
      <p:sp>
        <p:nvSpPr>
          <p:cNvPr id="24" name="Explosion: 14 Points 23">
            <a:extLst>
              <a:ext uri="{FF2B5EF4-FFF2-40B4-BE49-F238E27FC236}">
                <a16:creationId xmlns:a16="http://schemas.microsoft.com/office/drawing/2014/main" id="{194E8201-0BFA-4EDB-81A8-BD5B1D5D01E9}"/>
              </a:ext>
            </a:extLst>
          </p:cNvPr>
          <p:cNvSpPr/>
          <p:nvPr/>
        </p:nvSpPr>
        <p:spPr>
          <a:xfrm>
            <a:off x="214820" y="78434"/>
            <a:ext cx="3124200" cy="216661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ACBCC9-F5E1-41F5-8A57-F227802C7660}"/>
              </a:ext>
            </a:extLst>
          </p:cNvPr>
          <p:cNvSpPr txBox="1"/>
          <p:nvPr/>
        </p:nvSpPr>
        <p:spPr>
          <a:xfrm>
            <a:off x="762000" y="930906"/>
            <a:ext cx="218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জোড়ায় কাজ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A1BD02-3814-40CC-AEE3-F344D502C52A}"/>
              </a:ext>
            </a:extLst>
          </p:cNvPr>
          <p:cNvSpPr txBox="1"/>
          <p:nvPr/>
        </p:nvSpPr>
        <p:spPr>
          <a:xfrm>
            <a:off x="4387375" y="152400"/>
            <a:ext cx="3417249" cy="127890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54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535AE-9C3D-4315-8D06-F39080522A72}"/>
              </a:ext>
            </a:extLst>
          </p:cNvPr>
          <p:cNvSpPr/>
          <p:nvPr/>
        </p:nvSpPr>
        <p:spPr>
          <a:xfrm>
            <a:off x="419099" y="4267200"/>
            <a:ext cx="11353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দলে ভাগ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পেপা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লটারির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দল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েতা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পস্থাপন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E56FB-A562-4169-893A-84C2111D0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024371"/>
            <a:ext cx="3657600" cy="224282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3204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00499" y="2904587"/>
            <a:ext cx="35432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(১) গুণিতক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4350" y="4844264"/>
            <a:ext cx="35433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(২) লসাগু এর পূর্ণরূপ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0A7342-AEC5-46EB-B1AD-01E2DA804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398" y="240832"/>
            <a:ext cx="3682303" cy="1426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AB02EA-7598-46C3-9F40-36A7005B336E}"/>
              </a:ext>
            </a:extLst>
          </p:cNvPr>
          <p:cNvSpPr txBox="1"/>
          <p:nvPr/>
        </p:nvSpPr>
        <p:spPr>
          <a:xfrm>
            <a:off x="4314357" y="2024393"/>
            <a:ext cx="274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মুখে মুখে  </a:t>
            </a:r>
            <a:r>
              <a:rPr lang="en-US" sz="2800" dirty="0" err="1"/>
              <a:t>বলি</a:t>
            </a:r>
            <a:r>
              <a:rPr lang="en-US" sz="2800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40069-4761-4C1F-9D45-AD62F1A62FF6}"/>
              </a:ext>
            </a:extLst>
          </p:cNvPr>
          <p:cNvSpPr/>
          <p:nvPr/>
        </p:nvSpPr>
        <p:spPr>
          <a:xfrm>
            <a:off x="2724148" y="3689759"/>
            <a:ext cx="6096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>
              <a:defRPr/>
            </a:pPr>
            <a:r>
              <a:rPr lang="bn-BD" sz="2800" dirty="0">
                <a:solidFill>
                  <a:srgbClr val="FFC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 সংখ্যা দ্বারা যে যে সংখ্যা বিভাজ্য সে</a:t>
            </a:r>
            <a:r>
              <a:rPr lang="en-US" sz="2800" dirty="0">
                <a:solidFill>
                  <a:srgbClr val="FFC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bn-BD" sz="2800" dirty="0">
                <a:solidFill>
                  <a:srgbClr val="FFC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2800" dirty="0">
                <a:solidFill>
                  <a:srgbClr val="FFC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dirty="0">
                <a:solidFill>
                  <a:srgbClr val="FFC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solidFill>
                  <a:srgbClr val="FFC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C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ঐ সংখ্যার গুণিতক </a:t>
            </a:r>
            <a:r>
              <a:rPr lang="en-US" sz="2800" dirty="0">
                <a:solidFill>
                  <a:srgbClr val="FFC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solidFill>
                  <a:srgbClr val="FFC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solidFill>
                  <a:srgbClr val="FFC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2800" dirty="0">
                <a:solidFill>
                  <a:srgbClr val="FFC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8410-F01A-4C98-B679-C65FB35437A6}"/>
              </a:ext>
            </a:extLst>
          </p:cNvPr>
          <p:cNvSpPr txBox="1"/>
          <p:nvPr/>
        </p:nvSpPr>
        <p:spPr>
          <a:xfrm>
            <a:off x="4876800" y="5732518"/>
            <a:ext cx="2438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লঘিষ্ঠ</a:t>
            </a:r>
            <a:r>
              <a:rPr lang="en-US" dirty="0"/>
              <a:t> </a:t>
            </a:r>
            <a:r>
              <a:rPr lang="en-US" dirty="0" err="1"/>
              <a:t>সাধা</a:t>
            </a:r>
            <a:r>
              <a:rPr lang="as-IN" dirty="0"/>
              <a:t>র</a:t>
            </a:r>
            <a:r>
              <a:rPr lang="en-US" dirty="0"/>
              <a:t>ণ </a:t>
            </a:r>
            <a:r>
              <a:rPr lang="en-US" dirty="0" err="1"/>
              <a:t>গুণিতক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197ECE0-4EB2-455E-8AC9-98F090E49923}"/>
              </a:ext>
            </a:extLst>
          </p:cNvPr>
          <p:cNvGrpSpPr/>
          <p:nvPr/>
        </p:nvGrpSpPr>
        <p:grpSpPr>
          <a:xfrm>
            <a:off x="8547588" y="2928687"/>
            <a:ext cx="3311231" cy="2174024"/>
            <a:chOff x="6013813" y="1432516"/>
            <a:chExt cx="2895600" cy="1691684"/>
          </a:xfrm>
        </p:grpSpPr>
        <p:grpSp>
          <p:nvGrpSpPr>
            <p:cNvPr id="23" name="Group 46">
              <a:extLst>
                <a:ext uri="{FF2B5EF4-FFF2-40B4-BE49-F238E27FC236}">
                  <a16:creationId xmlns:a16="http://schemas.microsoft.com/office/drawing/2014/main" id="{81F1F0A2-E2ED-4AA0-9C50-82214610BF16}"/>
                </a:ext>
              </a:extLst>
            </p:cNvPr>
            <p:cNvGrpSpPr/>
            <p:nvPr/>
          </p:nvGrpSpPr>
          <p:grpSpPr>
            <a:xfrm>
              <a:off x="6013813" y="1432516"/>
              <a:ext cx="2895600" cy="1676400"/>
              <a:chOff x="6013813" y="1432516"/>
              <a:chExt cx="2895600" cy="16764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6FBDDD7-4BAD-412E-93AF-A2B41739B419}"/>
                  </a:ext>
                </a:extLst>
              </p:cNvPr>
              <p:cNvSpPr/>
              <p:nvPr/>
            </p:nvSpPr>
            <p:spPr>
              <a:xfrm>
                <a:off x="6096000" y="1432517"/>
                <a:ext cx="2743200" cy="1524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ame 28">
                <a:extLst>
                  <a:ext uri="{FF2B5EF4-FFF2-40B4-BE49-F238E27FC236}">
                    <a16:creationId xmlns:a16="http://schemas.microsoft.com/office/drawing/2014/main" id="{A3E00A96-4BEC-4703-B9E8-8077635006A6}"/>
                  </a:ext>
                </a:extLst>
              </p:cNvPr>
              <p:cNvSpPr/>
              <p:nvPr/>
            </p:nvSpPr>
            <p:spPr>
              <a:xfrm>
                <a:off x="6013813" y="1432516"/>
                <a:ext cx="2895600" cy="1676400"/>
              </a:xfrm>
              <a:prstGeom prst="frame">
                <a:avLst>
                  <a:gd name="adj1" fmla="val 8304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Flowchart: Or 23">
              <a:extLst>
                <a:ext uri="{FF2B5EF4-FFF2-40B4-BE49-F238E27FC236}">
                  <a16:creationId xmlns:a16="http://schemas.microsoft.com/office/drawing/2014/main" id="{3A7AC38D-9340-4582-ABD0-7714AFB22BAF}"/>
                </a:ext>
              </a:extLst>
            </p:cNvPr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lowchart: Or 24">
              <a:extLst>
                <a:ext uri="{FF2B5EF4-FFF2-40B4-BE49-F238E27FC236}">
                  <a16:creationId xmlns:a16="http://schemas.microsoft.com/office/drawing/2014/main" id="{B89E37AE-9E53-4C03-AFF7-1C593DB3BC68}"/>
                </a:ext>
              </a:extLst>
            </p:cNvPr>
            <p:cNvSpPr/>
            <p:nvPr/>
          </p:nvSpPr>
          <p:spPr>
            <a:xfrm flipV="1">
              <a:off x="6324600" y="1600200"/>
              <a:ext cx="69327" cy="35576"/>
            </a:xfrm>
            <a:prstGeom prst="flowChartOr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lowchart: Or 25">
              <a:extLst>
                <a:ext uri="{FF2B5EF4-FFF2-40B4-BE49-F238E27FC236}">
                  <a16:creationId xmlns:a16="http://schemas.microsoft.com/office/drawing/2014/main" id="{C6789F45-F9AB-4374-A034-AE3E671B9B22}"/>
                </a:ext>
              </a:extLst>
            </p:cNvPr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lowchart: Or 26">
              <a:extLst>
                <a:ext uri="{FF2B5EF4-FFF2-40B4-BE49-F238E27FC236}">
                  <a16:creationId xmlns:a16="http://schemas.microsoft.com/office/drawing/2014/main" id="{F9A5D786-8548-4125-B985-EF8925A7E158}"/>
                </a:ext>
              </a:extLst>
            </p:cNvPr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786FD6-5A7F-467D-9FE9-10E17750FA73}"/>
              </a:ext>
            </a:extLst>
          </p:cNvPr>
          <p:cNvSpPr txBox="1"/>
          <p:nvPr/>
        </p:nvSpPr>
        <p:spPr>
          <a:xfrm>
            <a:off x="4383830" y="273351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50" normalizeH="0" baseline="0" noProof="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r>
              <a:rPr kumimoji="0" lang="bn-BD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9AD7D-560A-4078-BD2C-FE383D4FC88D}"/>
              </a:ext>
            </a:extLst>
          </p:cNvPr>
          <p:cNvSpPr txBox="1"/>
          <p:nvPr/>
        </p:nvSpPr>
        <p:spPr>
          <a:xfrm>
            <a:off x="1072417" y="1645952"/>
            <a:ext cx="48920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50" normalizeH="0" baseline="0" noProof="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বোর্ডে এসে উত্তর লিখঃ</a:t>
            </a:r>
            <a:endParaRPr kumimoji="0" lang="en-US" sz="3200" b="1" i="0" u="none" strike="noStrike" kern="1200" cap="none" spc="50" normalizeH="0" baseline="0" noProof="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2B9B2-02F3-480E-AE77-D16F5D8F362E}"/>
              </a:ext>
            </a:extLst>
          </p:cNvPr>
          <p:cNvSpPr txBox="1"/>
          <p:nvPr/>
        </p:nvSpPr>
        <p:spPr>
          <a:xfrm>
            <a:off x="1201340" y="3197084"/>
            <a:ext cx="25908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(ক)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0C6AF-796D-4C27-A589-158CD39D0352}"/>
              </a:ext>
            </a:extLst>
          </p:cNvPr>
          <p:cNvSpPr txBox="1"/>
          <p:nvPr/>
        </p:nvSpPr>
        <p:spPr>
          <a:xfrm>
            <a:off x="3967455" y="3197084"/>
            <a:ext cx="2353367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৩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800" b="1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46B4F-D4DF-4EF7-B671-899B24CE2A2B}"/>
              </a:ext>
            </a:extLst>
          </p:cNvPr>
          <p:cNvSpPr txBox="1"/>
          <p:nvPr/>
        </p:nvSpPr>
        <p:spPr>
          <a:xfrm>
            <a:off x="1180558" y="3907952"/>
            <a:ext cx="2611582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 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3336E-AE2A-46A3-B615-833D63EF659D}"/>
              </a:ext>
            </a:extLst>
          </p:cNvPr>
          <p:cNvSpPr txBox="1"/>
          <p:nvPr/>
        </p:nvSpPr>
        <p:spPr>
          <a:xfrm>
            <a:off x="3944540" y="3920271"/>
            <a:ext cx="236958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(ঘ)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 কয়টি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27723E-48EF-47E2-9333-27F691D0AD4D}"/>
              </a:ext>
            </a:extLst>
          </p:cNvPr>
          <p:cNvSpPr txBox="1"/>
          <p:nvPr/>
        </p:nvSpPr>
        <p:spPr>
          <a:xfrm>
            <a:off x="1171547" y="6119548"/>
            <a:ext cx="2588447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 একটি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800" b="1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83746C-ADA7-4780-B509-8FDB3BA958C4}"/>
              </a:ext>
            </a:extLst>
          </p:cNvPr>
          <p:cNvSpPr txBox="1"/>
          <p:nvPr/>
        </p:nvSpPr>
        <p:spPr>
          <a:xfrm>
            <a:off x="3953624" y="5323899"/>
            <a:ext cx="2432538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(খ)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দুইটি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800" b="1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89424-FA65-4C2B-8986-0C54E430AD0A}"/>
              </a:ext>
            </a:extLst>
          </p:cNvPr>
          <p:cNvSpPr txBox="1"/>
          <p:nvPr/>
        </p:nvSpPr>
        <p:spPr>
          <a:xfrm>
            <a:off x="1148801" y="5323899"/>
            <a:ext cx="2611494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(ক)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অসংখ্য </a:t>
            </a:r>
            <a:endParaRPr kumimoji="0" lang="en-US" sz="2800" b="1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ED6C7-A2A1-46A9-9EB6-AF6976E114F6}"/>
              </a:ext>
            </a:extLst>
          </p:cNvPr>
          <p:cNvSpPr txBox="1"/>
          <p:nvPr/>
        </p:nvSpPr>
        <p:spPr>
          <a:xfrm>
            <a:off x="3952647" y="6088771"/>
            <a:ext cx="2415005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(ঘ)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তিনটি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800" b="1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81C2D-8E01-44D7-BCC2-14AF0B3D39E1}"/>
              </a:ext>
            </a:extLst>
          </p:cNvPr>
          <p:cNvSpPr txBox="1"/>
          <p:nvPr/>
        </p:nvSpPr>
        <p:spPr>
          <a:xfrm>
            <a:off x="8850817" y="5888716"/>
            <a:ext cx="228600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অপশনে ক্লিক</a:t>
            </a:r>
            <a:r>
              <a:rPr kumimoji="0" lang="en-US" sz="24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50" normalizeH="0" baseline="0" noProof="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24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bn-BD" sz="24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400" b="1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AE229E-650C-408B-B1DC-30994F2500A0}"/>
              </a:ext>
            </a:extLst>
          </p:cNvPr>
          <p:cNvSpPr txBox="1"/>
          <p:nvPr/>
        </p:nvSpPr>
        <p:spPr>
          <a:xfrm>
            <a:off x="9060204" y="3570823"/>
            <a:ext cx="2286000" cy="73574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সঠিক উত্তর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67FA9-5B18-404D-86E0-9C2B20EB503A}"/>
              </a:ext>
            </a:extLst>
          </p:cNvPr>
          <p:cNvSpPr txBox="1"/>
          <p:nvPr/>
        </p:nvSpPr>
        <p:spPr>
          <a:xfrm>
            <a:off x="9026478" y="3657600"/>
            <a:ext cx="2098722" cy="57888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আবার চেষ্টা কর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A33F01-316A-48F3-B5FA-419A9ABA56CD}"/>
              </a:ext>
            </a:extLst>
          </p:cNvPr>
          <p:cNvSpPr txBox="1"/>
          <p:nvPr/>
        </p:nvSpPr>
        <p:spPr>
          <a:xfrm>
            <a:off x="9022542" y="3657600"/>
            <a:ext cx="2255058" cy="57888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আবার চেষ্টা কর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43EDB4-8A1E-4DFE-AEC3-5BDF2E3F0DF9}"/>
              </a:ext>
            </a:extLst>
          </p:cNvPr>
          <p:cNvSpPr txBox="1"/>
          <p:nvPr/>
        </p:nvSpPr>
        <p:spPr>
          <a:xfrm>
            <a:off x="9028395" y="3657600"/>
            <a:ext cx="2325405" cy="57888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আবার চেষ্টা কর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54AD92-9D5D-43D6-8FC7-6AA8FDAF62F7}"/>
              </a:ext>
            </a:extLst>
          </p:cNvPr>
          <p:cNvSpPr txBox="1"/>
          <p:nvPr/>
        </p:nvSpPr>
        <p:spPr>
          <a:xfrm>
            <a:off x="9089186" y="3657600"/>
            <a:ext cx="2036014" cy="57888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আবার চেষ্টা কর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4963A0-42ED-49C7-9F08-68A4C598F00D}"/>
              </a:ext>
            </a:extLst>
          </p:cNvPr>
          <p:cNvSpPr txBox="1"/>
          <p:nvPr/>
        </p:nvSpPr>
        <p:spPr>
          <a:xfrm>
            <a:off x="9032764" y="3635720"/>
            <a:ext cx="2319410" cy="57888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আবার চেষ্টা কর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53F3CD-D558-4B20-BFBD-8218E51E5B16}"/>
              </a:ext>
            </a:extLst>
          </p:cNvPr>
          <p:cNvSpPr txBox="1"/>
          <p:nvPr/>
        </p:nvSpPr>
        <p:spPr>
          <a:xfrm>
            <a:off x="9039701" y="3657600"/>
            <a:ext cx="2314099" cy="57888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আবার চেষ্টা কর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C4B839-7D74-4B90-9AED-C5E3A4AF55AE}"/>
              </a:ext>
            </a:extLst>
          </p:cNvPr>
          <p:cNvSpPr txBox="1"/>
          <p:nvPr/>
        </p:nvSpPr>
        <p:spPr>
          <a:xfrm>
            <a:off x="9175653" y="3581400"/>
            <a:ext cx="2178147" cy="73574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সঠিক উত্তর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702F5D-AB7D-44E4-9281-D7F7A9A10AA3}"/>
              </a:ext>
            </a:extLst>
          </p:cNvPr>
          <p:cNvSpPr/>
          <p:nvPr/>
        </p:nvSpPr>
        <p:spPr>
          <a:xfrm>
            <a:off x="835521" y="2312271"/>
            <a:ext cx="6995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৫ </a:t>
            </a:r>
            <a:r>
              <a:rPr lang="en-US" sz="2800" dirty="0" err="1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৩ দ</a:t>
            </a:r>
            <a:r>
              <a:rPr lang="as-IN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800" dirty="0" err="1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as-IN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err="1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খানে</a:t>
            </a: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গুণিত</a:t>
            </a:r>
            <a:r>
              <a:rPr lang="as-IN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োনটি</a:t>
            </a:r>
            <a:r>
              <a:rPr lang="en-US" sz="28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F989F6-022E-433C-BE86-2C6000F09882}"/>
              </a:ext>
            </a:extLst>
          </p:cNvPr>
          <p:cNvSpPr/>
          <p:nvPr/>
        </p:nvSpPr>
        <p:spPr>
          <a:xfrm>
            <a:off x="774370" y="4579491"/>
            <a:ext cx="5596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(২) ১ টি সংখ্যার কয়টি গুণিতক থাকতে পারে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0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E0C3F-CC94-4455-AE51-7C07281F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313" y="1112681"/>
            <a:ext cx="3566469" cy="349331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7C6E44-0A4B-42F3-993C-ECEBD5A5939C}"/>
              </a:ext>
            </a:extLst>
          </p:cNvPr>
          <p:cNvSpPr/>
          <p:nvPr/>
        </p:nvSpPr>
        <p:spPr>
          <a:xfrm>
            <a:off x="1524000" y="304800"/>
            <a:ext cx="8458200" cy="1107996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6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নিরাময়মূলক ব্যবস্থা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65B259-90DC-4368-A309-0A66DEBB8AAC}"/>
              </a:ext>
            </a:extLst>
          </p:cNvPr>
          <p:cNvSpPr/>
          <p:nvPr/>
        </p:nvSpPr>
        <p:spPr>
          <a:xfrm>
            <a:off x="685800" y="2667000"/>
            <a:ext cx="7857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6AE3A9-60A6-4FE3-AA2E-90B706DCA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3102"/>
            <a:ext cx="3757011" cy="213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CC63FD-C659-40DF-9398-42A5FE3D102F}"/>
              </a:ext>
            </a:extLst>
          </p:cNvPr>
          <p:cNvSpPr txBox="1"/>
          <p:nvPr/>
        </p:nvSpPr>
        <p:spPr>
          <a:xfrm>
            <a:off x="3962400" y="381000"/>
            <a:ext cx="3417249" cy="127890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40967-95CF-4442-B461-5EDB89562E41}"/>
              </a:ext>
            </a:extLst>
          </p:cNvPr>
          <p:cNvSpPr txBox="1"/>
          <p:nvPr/>
        </p:nvSpPr>
        <p:spPr>
          <a:xfrm>
            <a:off x="1943100" y="2862885"/>
            <a:ext cx="8305800" cy="58477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গনিত বইয়ের ৮৫ নং পৃষ্ঠার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নং সমস্যার সমাধান করে আনবে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6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1C023-860D-489C-B8F9-676D911CD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1887200" cy="65532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8565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C052C-28F7-4633-9F5B-E78517236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371600"/>
            <a:ext cx="1358583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A36754-FAB9-4F75-87B9-94DC149A3312}"/>
              </a:ext>
            </a:extLst>
          </p:cNvPr>
          <p:cNvSpPr/>
          <p:nvPr/>
        </p:nvSpPr>
        <p:spPr>
          <a:xfrm>
            <a:off x="4940969" y="228600"/>
            <a:ext cx="167225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>
                <a:effectLst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8CE86-D3C5-4760-9EE0-DD812B323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69" y="1149322"/>
            <a:ext cx="4267200" cy="5323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DE6A6-2FBB-4275-99B8-0D9A21CC6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535" y="1107014"/>
            <a:ext cx="4267570" cy="53222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C512B1-64D1-43CA-812A-F281CD5E3E39}"/>
              </a:ext>
            </a:extLst>
          </p:cNvPr>
          <p:cNvSpPr/>
          <p:nvPr/>
        </p:nvSpPr>
        <p:spPr>
          <a:xfrm>
            <a:off x="-240631" y="45012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ব্দুল গনি মন্ডল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সমসাবাদ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থমিক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বিদ্যালয় </a:t>
            </a: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পাঁচবিবি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167E5C-AB13-4336-A220-6444881B2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71831"/>
            <a:ext cx="1752600" cy="2339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4A92C-3B1B-4B73-A1A6-1288CB57B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841" y="1471831"/>
            <a:ext cx="1828959" cy="23391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D7BF33-77BE-439B-B9ED-3442521285B2}"/>
              </a:ext>
            </a:extLst>
          </p:cNvPr>
          <p:cNvSpPr/>
          <p:nvPr/>
        </p:nvSpPr>
        <p:spPr>
          <a:xfrm>
            <a:off x="7771149" y="4073681"/>
            <a:ext cx="3467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৯.১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11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E4F494-738F-4144-84E7-44571ABD5D8F}"/>
              </a:ext>
            </a:extLst>
          </p:cNvPr>
          <p:cNvSpPr/>
          <p:nvPr/>
        </p:nvSpPr>
        <p:spPr>
          <a:xfrm>
            <a:off x="4381500" y="381000"/>
            <a:ext cx="3429000" cy="12003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as-IN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িডিও উপভোগ করি 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Table of 2 in Bengali  Bangla Namta 2  Multiplication Tables in Bengali  Pre School Learning[1]">
            <a:hlinkClick r:id="" action="ppaction://media"/>
            <a:extLst>
              <a:ext uri="{FF2B5EF4-FFF2-40B4-BE49-F238E27FC236}">
                <a16:creationId xmlns:a16="http://schemas.microsoft.com/office/drawing/2014/main" id="{FC0EC87B-600C-4EBB-9908-B3BFCD67B3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4800" y="2550497"/>
            <a:ext cx="4495800" cy="25288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9B84ED-204A-4280-AC7F-3DAC7EC2DFD2}"/>
              </a:ext>
            </a:extLst>
          </p:cNvPr>
          <p:cNvSpPr txBox="1"/>
          <p:nvPr/>
        </p:nvSpPr>
        <p:spPr>
          <a:xfrm>
            <a:off x="9448800" y="3853934"/>
            <a:ext cx="2438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ছবিতে</a:t>
            </a:r>
            <a:r>
              <a:rPr lang="en-US" sz="2400" dirty="0"/>
              <a:t> </a:t>
            </a:r>
            <a:r>
              <a:rPr lang="en-US" sz="2400" dirty="0" err="1"/>
              <a:t>ক্লিক</a:t>
            </a:r>
            <a:r>
              <a:rPr lang="en-US" sz="2400" dirty="0"/>
              <a:t> </a:t>
            </a:r>
            <a:r>
              <a:rPr lang="as-IN" sz="2400" dirty="0"/>
              <a:t>ক</a:t>
            </a:r>
            <a:r>
              <a:rPr lang="en-US" sz="2400" dirty="0" err="1"/>
              <a:t>রি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864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942AD6-9DBF-46CF-BDBA-A455D836B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196"/>
            <a:ext cx="4572000" cy="34692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B2E135-7BAB-4794-AEB8-CA3CFADA33A3}"/>
              </a:ext>
            </a:extLst>
          </p:cNvPr>
          <p:cNvSpPr/>
          <p:nvPr/>
        </p:nvSpPr>
        <p:spPr>
          <a:xfrm>
            <a:off x="4953001" y="79793"/>
            <a:ext cx="6705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্ছি</a:t>
            </a:r>
            <a:r>
              <a:rPr lang="en-US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938CB-311B-43D2-8A10-A5972D28F391}"/>
              </a:ext>
            </a:extLst>
          </p:cNvPr>
          <p:cNvSpPr txBox="1"/>
          <p:nvPr/>
        </p:nvSpPr>
        <p:spPr>
          <a:xfrm>
            <a:off x="5570561" y="2834793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অক্</a:t>
            </a:r>
            <a:r>
              <a:rPr lang="as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প্রথম  </a:t>
            </a:r>
            <a:r>
              <a:rPr lang="as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োমবার কত তারি</a:t>
            </a:r>
            <a:r>
              <a:rPr lang="as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61FB5-DF09-4F39-97CA-4AB828B6E3AD}"/>
              </a:ext>
            </a:extLst>
          </p:cNvPr>
          <p:cNvSpPr txBox="1"/>
          <p:nvPr/>
        </p:nvSpPr>
        <p:spPr>
          <a:xfrm>
            <a:off x="7734300" y="332447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০৭</a:t>
            </a: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3E6E3-F255-4192-B06C-961F72306D19}"/>
              </a:ext>
            </a:extLst>
          </p:cNvPr>
          <p:cNvSpPr txBox="1"/>
          <p:nvPr/>
        </p:nvSpPr>
        <p:spPr>
          <a:xfrm>
            <a:off x="3886200" y="3845793"/>
            <a:ext cx="815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র্যায়ক্রমে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ম,২য়,৩য়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ত তারি</a:t>
            </a:r>
            <a:r>
              <a:rPr lang="as-IN" sz="3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C2B73E-F17C-4BCF-83B9-87D975A2F96E}"/>
              </a:ext>
            </a:extLst>
          </p:cNvPr>
          <p:cNvSpPr txBox="1"/>
          <p:nvPr/>
        </p:nvSpPr>
        <p:spPr>
          <a:xfrm>
            <a:off x="6629400" y="4876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774FB-BA0B-472F-849D-1A59531D961F}"/>
              </a:ext>
            </a:extLst>
          </p:cNvPr>
          <p:cNvSpPr txBox="1"/>
          <p:nvPr/>
        </p:nvSpPr>
        <p:spPr>
          <a:xfrm>
            <a:off x="6705100" y="4710129"/>
            <a:ext cx="411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৭, </a:t>
            </a:r>
            <a:r>
              <a:rPr lang="as-IN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as-IN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as-IN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৮ 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9FEC5-B907-4930-90D2-017110A587D2}"/>
              </a:ext>
            </a:extLst>
          </p:cNvPr>
          <p:cNvSpPr/>
          <p:nvPr/>
        </p:nvSpPr>
        <p:spPr>
          <a:xfrm>
            <a:off x="6096000" y="2288191"/>
            <a:ext cx="470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্ডার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613BB0-113B-41F8-AC55-6FBF80788E91}"/>
              </a:ext>
            </a:extLst>
          </p:cNvPr>
          <p:cNvSpPr txBox="1"/>
          <p:nvPr/>
        </p:nvSpPr>
        <p:spPr>
          <a:xfrm>
            <a:off x="6362700" y="1775126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মাসের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্ডার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4E167-77C7-4DC4-8CB4-66B2F1B3C119}"/>
              </a:ext>
            </a:extLst>
          </p:cNvPr>
          <p:cNvSpPr txBox="1"/>
          <p:nvPr/>
        </p:nvSpPr>
        <p:spPr>
          <a:xfrm>
            <a:off x="7734300" y="128352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ক্যালেন্ডার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92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E6223-0D01-4DD3-B406-FE90E0A75DF5}"/>
              </a:ext>
            </a:extLst>
          </p:cNvPr>
          <p:cNvSpPr txBox="1"/>
          <p:nvPr/>
        </p:nvSpPr>
        <p:spPr>
          <a:xfrm>
            <a:off x="2324100" y="1225129"/>
            <a:ext cx="7391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৭,১৪,২১,২৮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5B6CB-2EB5-4372-8B64-F909B1EBAB86}"/>
              </a:ext>
            </a:extLst>
          </p:cNvPr>
          <p:cNvSpPr txBox="1"/>
          <p:nvPr/>
        </p:nvSpPr>
        <p:spPr>
          <a:xfrm>
            <a:off x="2324100" y="1981201"/>
            <a:ext cx="7391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 ৭ কে ১,২,৩,৪ 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EEE30-40E2-4397-85D7-69098C9A1C7C}"/>
              </a:ext>
            </a:extLst>
          </p:cNvPr>
          <p:cNvSpPr txBox="1"/>
          <p:nvPr/>
        </p:nvSpPr>
        <p:spPr>
          <a:xfrm>
            <a:off x="2343150" y="2847013"/>
            <a:ext cx="7391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 কে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সংখ্যা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ঐ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বলে ?  </a:t>
            </a:r>
          </a:p>
        </p:txBody>
      </p:sp>
    </p:spTree>
    <p:extLst>
      <p:ext uri="{BB962C8B-B14F-4D97-AF65-F5344CB8AC3E}">
        <p14:creationId xmlns:p14="http://schemas.microsoft.com/office/powerpoint/2010/main" val="37749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2355123"/>
            <a:ext cx="2667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bn-BD" sz="6600" dirty="0">
                <a:ln>
                  <a:solidFill>
                    <a:srgbClr val="0000FF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গুণিতক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8100" y="518220"/>
            <a:ext cx="4495800" cy="1081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2000">
                <a:srgbClr val="5E9EFF">
                  <a:alpha val="52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4937" y="548645"/>
            <a:ext cx="1752600" cy="7694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2828836"/>
            <a:ext cx="6400800" cy="1200329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.১.৫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 কী তা বলতে পারবে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as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গুণিতক নির্ণয়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40C4E-6BF9-43F1-AB07-98EBC2E36E4C}"/>
              </a:ext>
            </a:extLst>
          </p:cNvPr>
          <p:cNvSpPr/>
          <p:nvPr/>
        </p:nvSpPr>
        <p:spPr>
          <a:xfrm>
            <a:off x="3813265" y="1719890"/>
            <a:ext cx="4270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5579" y="1879476"/>
            <a:ext cx="598378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ছবিতে আমরা একটি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বিস্কুটের প্যাকেট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দেখতে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৩সে,মি,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724400" y="5572780"/>
            <a:ext cx="5638800" cy="980420"/>
            <a:chOff x="3505200" y="5486400"/>
            <a:chExt cx="5638800" cy="980420"/>
          </a:xfrm>
        </p:grpSpPr>
        <p:sp>
          <p:nvSpPr>
            <p:cNvPr id="29" name="Rectangle 28"/>
            <p:cNvSpPr/>
            <p:nvPr/>
          </p:nvSpPr>
          <p:spPr>
            <a:xfrm>
              <a:off x="3581400" y="5943600"/>
              <a:ext cx="1905000" cy="45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505200" y="5486400"/>
              <a:ext cx="5638800" cy="980420"/>
              <a:chOff x="2743200" y="5486400"/>
              <a:chExt cx="5638800" cy="98042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819400" y="5486400"/>
                <a:ext cx="1905000" cy="4572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5486400"/>
                <a:ext cx="18288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প্যাকেট সংখ্যা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200" y="5943600"/>
                <a:ext cx="20574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উচ্চতা(৩সে,মি,) 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724400" y="5486400"/>
                <a:ext cx="609600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724400" y="5943600"/>
                <a:ext cx="609600" cy="457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334000" y="5486400"/>
                <a:ext cx="609600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43600" y="5486400"/>
                <a:ext cx="609600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553200" y="5486400"/>
                <a:ext cx="609600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5486400"/>
                <a:ext cx="609600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772400" y="5486400"/>
                <a:ext cx="609600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334000" y="5943600"/>
                <a:ext cx="609600" cy="457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943600" y="5943600"/>
                <a:ext cx="609600" cy="457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553200" y="5943600"/>
                <a:ext cx="609600" cy="457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162800" y="5943600"/>
                <a:ext cx="609600" cy="457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772400" y="5943600"/>
                <a:ext cx="609600" cy="457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629400" y="54864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9000" y="54864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8600" y="54864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58200" y="54864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4000" y="54864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77400" y="54864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9400" y="590687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9000" y="5943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48600" y="590687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58200" y="590687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67800" y="590687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77400" y="5943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09227" y="3351074"/>
            <a:ext cx="5850137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এক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প্যাকেট বিস্কুটের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উপর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বিস্কুটের প্যাকেট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রাখলে উচ্চতা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হয়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করি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0C4B68F-F73E-4A0D-8711-9A95C84CC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2" y="4584188"/>
            <a:ext cx="3071132" cy="239469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C2B21CC-202A-4990-8C10-1A13760E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5" y="3559754"/>
            <a:ext cx="3072650" cy="239593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8ABF881-92BE-461A-A0FB-7B97C7C44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4" y="2649490"/>
            <a:ext cx="3072650" cy="239593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7AA4B9F-C26E-4A20-8B3B-9F347579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2" y="1617524"/>
            <a:ext cx="3072650" cy="239593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895D729-F901-4BFA-AD5D-4D67D774A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5" y="554735"/>
            <a:ext cx="3072650" cy="239593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AE37712-D424-46B4-ABAB-AF79CA4F3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" y="-467067"/>
            <a:ext cx="3072650" cy="2395936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BD46703C-F96F-40CE-8B83-ECC15B2A7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612" y="-381807"/>
            <a:ext cx="3072650" cy="2395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B16C37-8318-4F9C-BAE9-2251BCC608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" t="4308" r="69890" b="-4308"/>
          <a:stretch/>
        </p:blipFill>
        <p:spPr>
          <a:xfrm rot="16200000">
            <a:off x="2269712" y="5073260"/>
            <a:ext cx="1799553" cy="2133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0A9FE-CBF8-4912-99C5-D804348EBC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15" t="2672" r="56912" b="-2672"/>
          <a:stretch/>
        </p:blipFill>
        <p:spPr>
          <a:xfrm rot="16200000">
            <a:off x="1921926" y="4321630"/>
            <a:ext cx="2395934" cy="218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F711D-2634-4107-A98C-D7F05680232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833" t="31410" r="41668" b="33180"/>
          <a:stretch/>
        </p:blipFill>
        <p:spPr>
          <a:xfrm rot="16200000">
            <a:off x="1516167" y="4619894"/>
            <a:ext cx="3119329" cy="747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7C8B5-3101-4CB3-9560-835959A230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975" t="33306" r="26047" b="33705"/>
          <a:stretch/>
        </p:blipFill>
        <p:spPr>
          <a:xfrm rot="16200000">
            <a:off x="976399" y="4127149"/>
            <a:ext cx="4229354" cy="696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6F1FA8-48D4-4F47-8DE8-9B1A42803B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271811" y="2858759"/>
            <a:ext cx="6718450" cy="2110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770D9-B77E-442F-9EC2-3358C3CC60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4503" y="-686855"/>
            <a:ext cx="2209800" cy="8075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724400" y="457200"/>
            <a:ext cx="5638800" cy="980420"/>
            <a:chOff x="3505200" y="5486400"/>
            <a:chExt cx="5638800" cy="980420"/>
          </a:xfrm>
        </p:grpSpPr>
        <p:sp>
          <p:nvSpPr>
            <p:cNvPr id="10" name="Rectangle 9"/>
            <p:cNvSpPr/>
            <p:nvPr/>
          </p:nvSpPr>
          <p:spPr>
            <a:xfrm>
              <a:off x="3581400" y="5943600"/>
              <a:ext cx="1905000" cy="45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31"/>
            <p:cNvGrpSpPr/>
            <p:nvPr/>
          </p:nvGrpSpPr>
          <p:grpSpPr>
            <a:xfrm>
              <a:off x="3505200" y="5486400"/>
              <a:ext cx="5638800" cy="980420"/>
              <a:chOff x="2743200" y="5486400"/>
              <a:chExt cx="5638800" cy="98042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819400" y="5486400"/>
                <a:ext cx="1905000" cy="4572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95600" y="5486400"/>
                <a:ext cx="18288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প্যাকেট সংখ্যা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43200" y="5943600"/>
                <a:ext cx="20574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উচ্চতা(৩সে,মি,) 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24400" y="5486400"/>
                <a:ext cx="609600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24400" y="5943600"/>
                <a:ext cx="609600" cy="457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334000" y="5486400"/>
                <a:ext cx="609600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943600" y="5486400"/>
                <a:ext cx="609600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553200" y="5486400"/>
                <a:ext cx="609600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162800" y="5486400"/>
                <a:ext cx="609600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72400" y="5486400"/>
                <a:ext cx="609600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34000" y="5943600"/>
                <a:ext cx="609600" cy="457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943600" y="5943600"/>
                <a:ext cx="609600" cy="457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553200" y="5943600"/>
                <a:ext cx="609600" cy="457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162800" y="5943600"/>
                <a:ext cx="609600" cy="457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772400" y="5943600"/>
                <a:ext cx="609600" cy="457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6629400" y="3810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9000" y="3810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8600" y="34427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58200" y="3810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67800" y="3810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77400" y="3810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29400" y="8382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9000" y="8382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8600" y="80147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58200" y="80147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67800" y="8382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77400" y="8382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 rot="5400000" flipV="1">
            <a:off x="928142" y="3290342"/>
            <a:ext cx="6259016" cy="114300"/>
          </a:xfrm>
          <a:prstGeom prst="rect">
            <a:avLst/>
          </a:prstGeom>
          <a:gradFill>
            <a:gsLst>
              <a:gs pos="2100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724400" y="2123182"/>
            <a:ext cx="5715000" cy="107721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কে ১,২,৩,৪,৫,৬ দ্বারা গুণ করার মাধ্যমে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৩,৬,৯,১২,১৫,১৮ সংখ্যাগুলো গঠিত হয়েছে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00600" y="4724401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গঠিত সংখ্যাগুলো ৩ এর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গুণিতক 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3834826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গঠিত সংখ্যাগুলো ৩ দ্বারা নিঃশেষে বিভাজ্য 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8200" y="3225226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উচ্চতা ১৮ সে,মি,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4E892F-782B-4B04-A9F7-D2D03B0BC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51" y="4724400"/>
            <a:ext cx="3072650" cy="239593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2FB479-BAD0-4CAA-8AFE-AC8F99C91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51" y="3657600"/>
            <a:ext cx="3072650" cy="239593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616ED16-1802-4D75-843C-F8914C67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51" y="2612032"/>
            <a:ext cx="3072650" cy="23959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38ECE3B-DF3E-468F-9CB7-8CC2AF6A7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51" y="1534139"/>
            <a:ext cx="3072650" cy="239593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4F89727-FF4E-4E42-9932-0C71DB8B9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51" y="456246"/>
            <a:ext cx="3072650" cy="23959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70FCB5-4FEE-4261-8AA6-0D1185D24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01" y="-649667"/>
            <a:ext cx="3072650" cy="2395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animBg="1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1081</Words>
  <Application>Microsoft Office PowerPoint</Application>
  <PresentationFormat>Widescreen</PresentationFormat>
  <Paragraphs>230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</dc:creator>
  <cp:lastModifiedBy>Somsabad gps</cp:lastModifiedBy>
  <cp:revision>349</cp:revision>
  <dcterms:created xsi:type="dcterms:W3CDTF">2006-08-16T00:00:00Z</dcterms:created>
  <dcterms:modified xsi:type="dcterms:W3CDTF">2019-10-23T00:59:06Z</dcterms:modified>
</cp:coreProperties>
</file>