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3" r:id="rId9"/>
    <p:sldId id="270" r:id="rId10"/>
    <p:sldId id="267" r:id="rId11"/>
    <p:sldId id="268" r:id="rId12"/>
    <p:sldId id="269" r:id="rId13"/>
    <p:sldId id="271" r:id="rId14"/>
    <p:sldId id="273" r:id="rId15"/>
    <p:sldId id="275" r:id="rId16"/>
    <p:sldId id="274" r:id="rId17"/>
    <p:sldId id="272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E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4434" autoAdjust="0"/>
  </p:normalViewPr>
  <p:slideViewPr>
    <p:cSldViewPr snapToGrid="0">
      <p:cViewPr varScale="1">
        <p:scale>
          <a:sx n="67" d="100"/>
          <a:sy n="67" d="100"/>
        </p:scale>
        <p:origin x="-702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F573-379C-4E78-A91C-21F2CD87D5EF}" type="datetimeFigureOut">
              <a:rPr lang="en-US" smtClean="0"/>
              <a:t>23/10/2019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68C-A62F-4CA1-A9B3-A041A21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74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F573-379C-4E78-A91C-21F2CD87D5EF}" type="datetimeFigureOut">
              <a:rPr lang="en-US" smtClean="0"/>
              <a:t>23/10/2019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68C-A62F-4CA1-A9B3-A041A21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05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F573-379C-4E78-A91C-21F2CD87D5EF}" type="datetimeFigureOut">
              <a:rPr lang="en-US" smtClean="0"/>
              <a:t>23/10/2019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68C-A62F-4CA1-A9B3-A041A21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25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F573-379C-4E78-A91C-21F2CD87D5EF}" type="datetimeFigureOut">
              <a:rPr lang="en-US" smtClean="0"/>
              <a:t>23/10/2019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68C-A62F-4CA1-A9B3-A041A21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69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F573-379C-4E78-A91C-21F2CD87D5EF}" type="datetimeFigureOut">
              <a:rPr lang="en-US" smtClean="0"/>
              <a:t>23/10/2019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68C-A62F-4CA1-A9B3-A041A21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78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F573-379C-4E78-A91C-21F2CD87D5EF}" type="datetimeFigureOut">
              <a:rPr lang="en-US" smtClean="0"/>
              <a:t>23/10/2019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68C-A62F-4CA1-A9B3-A041A21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1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F573-379C-4E78-A91C-21F2CD87D5EF}" type="datetimeFigureOut">
              <a:rPr lang="en-US" smtClean="0"/>
              <a:t>23/10/2019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68C-A62F-4CA1-A9B3-A041A21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85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F573-379C-4E78-A91C-21F2CD87D5EF}" type="datetimeFigureOut">
              <a:rPr lang="en-US" smtClean="0"/>
              <a:t>23/10/2019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68C-A62F-4CA1-A9B3-A041A21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5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F573-379C-4E78-A91C-21F2CD87D5EF}" type="datetimeFigureOut">
              <a:rPr lang="en-US" smtClean="0"/>
              <a:t>23/10/2019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68C-A62F-4CA1-A9B3-A041A21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4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F573-379C-4E78-A91C-21F2CD87D5EF}" type="datetimeFigureOut">
              <a:rPr lang="en-US" smtClean="0"/>
              <a:t>23/10/2019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68C-A62F-4CA1-A9B3-A041A21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7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F573-379C-4E78-A91C-21F2CD87D5EF}" type="datetimeFigureOut">
              <a:rPr lang="en-US" smtClean="0"/>
              <a:t>23/10/2019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3B68C-A62F-4CA1-A9B3-A041A21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8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CF573-379C-4E78-A91C-21F2CD87D5EF}" type="datetimeFigureOut">
              <a:rPr lang="en-US" smtClean="0"/>
              <a:t>23/10/2019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3B68C-A62F-4CA1-A9B3-A041A216B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838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7737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10603" y="1174536"/>
            <a:ext cx="911670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39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স্ব</a:t>
            </a:r>
            <a:r>
              <a:rPr lang="en-US" sz="23900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া</a:t>
            </a:r>
            <a:r>
              <a:rPr lang="bn-IN" sz="239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গ</a:t>
            </a:r>
            <a:r>
              <a:rPr lang="bn-IN" sz="239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ত</a:t>
            </a:r>
            <a:r>
              <a:rPr lang="bn-IN" sz="239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ম</a:t>
            </a:r>
            <a:r>
              <a:rPr lang="bn-IN" sz="239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endParaRPr lang="en-US" sz="239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87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শিক্ষক</a:t>
            </a:r>
          </a:p>
          <a:p>
            <a:pPr algn="ctr"/>
            <a:r>
              <a:rPr lang="bn-IN" dirty="0" smtClean="0"/>
              <a:t>শি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540327" y="187036"/>
            <a:ext cx="11409218" cy="2015836"/>
          </a:xfrm>
          <a:prstGeom prst="ellipse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8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শিক্ষক পরিচিতি </a:t>
            </a:r>
            <a:endParaRPr lang="en-US" sz="8800" b="1" dirty="0">
              <a:ln w="18000">
                <a:solidFill>
                  <a:srgbClr val="7030A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72836" y="2241021"/>
            <a:ext cx="10868891" cy="39485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sz="4000" b="1" kern="0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Kalpurush" pitchFamily="2" charset="0"/>
              <a:cs typeface="Kalpurush" pitchFamily="2" charset="0"/>
            </a:endParaRPr>
          </a:p>
          <a:p>
            <a:pPr lvl="0">
              <a:defRPr/>
            </a:pPr>
            <a:endParaRPr lang="en-US" sz="4000" b="1" kern="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Kalpurush" pitchFamily="2" charset="0"/>
              <a:cs typeface="Kalpurush" pitchFamily="2" charset="0"/>
            </a:endParaRPr>
          </a:p>
          <a:p>
            <a:pPr lvl="0">
              <a:defRPr/>
            </a:pPr>
            <a:r>
              <a:rPr lang="bn-BD" sz="40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মোহাম্মদ মাহাবুবুল আলম</a:t>
            </a:r>
            <a:endParaRPr lang="bn-IN" sz="4000" b="1" kern="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Kalpurush" pitchFamily="2" charset="0"/>
              <a:cs typeface="Kalpurush" pitchFamily="2" charset="0"/>
            </a:endParaRPr>
          </a:p>
          <a:p>
            <a:pPr lvl="0">
              <a:defRPr/>
            </a:pPr>
            <a:r>
              <a:rPr lang="bn-IN" sz="40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সহকারী শিক্ষক</a:t>
            </a:r>
          </a:p>
          <a:p>
            <a:pPr lvl="0">
              <a:defRPr/>
            </a:pPr>
            <a:r>
              <a:rPr lang="bn-BD" sz="40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সরাইপাড়া হাজী আব্দুল আলী </a:t>
            </a:r>
            <a:r>
              <a:rPr lang="bn-IN" sz="40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সরকারি প্রাথমিক বিদ্যালয়</a:t>
            </a:r>
          </a:p>
          <a:p>
            <a:pPr lvl="0">
              <a:defRPr/>
            </a:pPr>
            <a:r>
              <a:rPr lang="bn-BD" sz="40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পাহাড়তলী</a:t>
            </a:r>
            <a:r>
              <a:rPr lang="bn-IN" sz="40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, </a:t>
            </a:r>
            <a:r>
              <a:rPr lang="bn-IN" sz="4000" b="1" kern="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চট্টগ্রাম</a:t>
            </a:r>
            <a:r>
              <a:rPr lang="en-US" sz="40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।</a:t>
            </a:r>
            <a:endParaRPr lang="en-US" sz="4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398" y="2234529"/>
            <a:ext cx="2070281" cy="2187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343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ft-Right Arrow 3"/>
          <p:cNvSpPr/>
          <p:nvPr/>
        </p:nvSpPr>
        <p:spPr>
          <a:xfrm>
            <a:off x="2057400" y="259307"/>
            <a:ext cx="8250382" cy="1992574"/>
          </a:xfrm>
          <a:prstGeom prst="leftRight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পাঠ পরিচিতি  </a:t>
            </a:r>
            <a:endParaRPr lang="en-US" sz="9600" b="1" dirty="0">
              <a:ln w="18000">
                <a:solidFill>
                  <a:srgbClr val="00206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05913" y="2178984"/>
            <a:ext cx="70797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শ্রেণিঃ পঞ্চম</a:t>
            </a:r>
          </a:p>
          <a:p>
            <a:r>
              <a:rPr lang="bn-IN" sz="4400" b="1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বিষয়ঃ বাংলা</a:t>
            </a:r>
          </a:p>
          <a:p>
            <a:r>
              <a:rPr lang="bn-IN" sz="4400" b="1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পাঠঃ কাঞ্চন মালা </a:t>
            </a:r>
            <a:r>
              <a:rPr lang="en-US" sz="4400" b="1" dirty="0" err="1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আর</a:t>
            </a:r>
            <a:r>
              <a:rPr lang="bn-IN" sz="4400" b="1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কা</a:t>
            </a:r>
            <a:r>
              <a:rPr lang="en-US" sz="4400" b="1" dirty="0">
                <a:ln w="18000">
                  <a:solidFill>
                    <a:srgbClr val="00B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ঁ</a:t>
            </a:r>
            <a:r>
              <a:rPr lang="bn-IN" sz="4400" b="1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কন মালা</a:t>
            </a:r>
          </a:p>
          <a:p>
            <a:r>
              <a:rPr lang="bn-IN" sz="4400" b="1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সময়ঃ ৪০ মিনিট</a:t>
            </a:r>
            <a:endParaRPr lang="en-US" sz="4400" b="1" dirty="0">
              <a:ln w="18000">
                <a:solidFill>
                  <a:srgbClr val="00B05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05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ve 3"/>
          <p:cNvSpPr/>
          <p:nvPr/>
        </p:nvSpPr>
        <p:spPr>
          <a:xfrm>
            <a:off x="1839191" y="2808945"/>
            <a:ext cx="8956963" cy="2618509"/>
          </a:xfrm>
          <a:prstGeom prst="wave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চলো আমরা একটি গান করি  </a:t>
            </a:r>
            <a:endParaRPr lang="en-US" sz="6000" b="1" dirty="0">
              <a:ln w="18000">
                <a:solidFill>
                  <a:srgbClr val="7030A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496291" y="685799"/>
            <a:ext cx="9642764" cy="1974273"/>
          </a:xfrm>
          <a:prstGeom prst="ellipse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96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আবেগ সৃষ্টি </a:t>
            </a:r>
            <a:endParaRPr lang="en-US" sz="9600" b="1" dirty="0">
              <a:ln w="18000">
                <a:solidFill>
                  <a:srgbClr val="00206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94464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5" y="877837"/>
            <a:ext cx="10413242" cy="5075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795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-36394" y="163773"/>
            <a:ext cx="12192000" cy="6858000"/>
          </a:xfrm>
          <a:prstGeom prst="flowChartAlternateProcess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29680" y="368493"/>
            <a:ext cx="6504709" cy="18620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11500" b="1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শিখনফল </a:t>
            </a:r>
            <a:endParaRPr lang="en-US" sz="11500" b="1" dirty="0">
              <a:ln w="18000">
                <a:solidFill>
                  <a:srgbClr val="00B05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024" y="2333757"/>
            <a:ext cx="11505062" cy="31116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*</a:t>
            </a:r>
            <a:r>
              <a:rPr lang="en-US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IN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উচ্চারিত পঠিত বাক্য মনোযোগ</a:t>
            </a:r>
            <a:r>
              <a:rPr lang="en-US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IN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সহকারে </a:t>
            </a:r>
            <a:r>
              <a:rPr lang="en-US" sz="2800" b="1" dirty="0" err="1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শু</a:t>
            </a:r>
            <a:r>
              <a:rPr lang="bn-IN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নবে। </a:t>
            </a:r>
          </a:p>
          <a:p>
            <a:r>
              <a:rPr lang="bn-IN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*</a:t>
            </a:r>
            <a:r>
              <a:rPr lang="en-US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IN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যু</a:t>
            </a:r>
            <a:r>
              <a:rPr lang="en-US" sz="2800" b="1" dirty="0" err="1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ক্তবর্ণ</a:t>
            </a:r>
            <a:r>
              <a:rPr lang="en-US" sz="2800" b="1" dirty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IN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সহযোগে তৈরি শব্দ স্পষ্ট ও শুদ্ধভাবে বলতে পারবে। </a:t>
            </a:r>
          </a:p>
          <a:p>
            <a:r>
              <a:rPr lang="bn-IN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*</a:t>
            </a:r>
            <a:r>
              <a:rPr lang="en-US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IN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সমমানের বইয়ের পাঠ শ্রবণযোগ্য স্বরে ও প্রমিত উচ্চারনে সাবলিল</a:t>
            </a:r>
            <a:r>
              <a:rPr lang="en-US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IN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ভাবে</a:t>
            </a:r>
            <a:r>
              <a:rPr lang="en-US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IN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পড়তে পারবে।</a:t>
            </a:r>
          </a:p>
          <a:p>
            <a:r>
              <a:rPr lang="bn-IN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*</a:t>
            </a:r>
            <a:r>
              <a:rPr lang="en-US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IN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যুক্ত</a:t>
            </a:r>
            <a:r>
              <a:rPr lang="en-US" sz="2800" b="1" dirty="0" err="1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বর্ণ</a:t>
            </a:r>
            <a:r>
              <a:rPr lang="bn-IN" sz="28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ভেঙ্গে লিখতে পারবে।</a:t>
            </a:r>
            <a:endParaRPr lang="en-US" sz="2800" b="1" dirty="0">
              <a:ln w="18000">
                <a:solidFill>
                  <a:srgbClr val="7030A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32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649" y="-13646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086048" y="5494876"/>
            <a:ext cx="22155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রাজা</a:t>
            </a:r>
            <a:endParaRPr lang="en-US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66151" y="11032"/>
            <a:ext cx="73791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পাঠ উপস্থাপন</a:t>
            </a:r>
            <a:endParaRPr lang="en-US" sz="8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860" y="1221465"/>
            <a:ext cx="8700448" cy="4350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334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124" y="292994"/>
            <a:ext cx="6040191" cy="6040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 rot="18325121">
            <a:off x="481830" y="2284252"/>
            <a:ext cx="53833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রাজার</a:t>
            </a:r>
            <a:r>
              <a:rPr lang="en-US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9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ছেলে</a:t>
            </a:r>
            <a:r>
              <a:rPr lang="en-US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endParaRPr lang="en-US" sz="9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97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964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95" y="315425"/>
            <a:ext cx="5308929" cy="5308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039961" y="5681506"/>
            <a:ext cx="40936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রাখাল ছেলে</a:t>
            </a:r>
            <a:endParaRPr lang="en-US" sz="1200" b="1" dirty="0">
              <a:ln w="18000">
                <a:solidFill>
                  <a:srgbClr val="00206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52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842" y="3381368"/>
            <a:ext cx="114316" cy="952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589" y="204716"/>
            <a:ext cx="8603566" cy="5194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920662" y="5773000"/>
            <a:ext cx="71650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রাজার</a:t>
            </a:r>
            <a:r>
              <a:rPr lang="en-US" sz="54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54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ছেলে </a:t>
            </a:r>
            <a:r>
              <a:rPr lang="bn-IN" sz="54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ও রাখাল ছেলে </a:t>
            </a:r>
            <a:endParaRPr lang="en-US" sz="54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97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98474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781" y="131168"/>
            <a:ext cx="5112249" cy="5176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851780" y="5351243"/>
            <a:ext cx="59365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রাজা</a:t>
            </a:r>
            <a:r>
              <a:rPr lang="bn-IN" sz="8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bn-IN" sz="8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রানী</a:t>
            </a:r>
            <a:endParaRPr lang="en-US" sz="8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65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4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2204" y="614149"/>
            <a:ext cx="93487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পাঠ্য</a:t>
            </a:r>
            <a:r>
              <a:rPr lang="en-US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6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বইয়ের</a:t>
            </a:r>
            <a:r>
              <a:rPr lang="en-US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6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সাথে</a:t>
            </a:r>
            <a:r>
              <a:rPr lang="en-US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6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সংযোগ</a:t>
            </a:r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7174" y="2360940"/>
            <a:ext cx="87209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পাঠ্য</a:t>
            </a:r>
            <a:r>
              <a:rPr lang="en-US" sz="6000" b="1" dirty="0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6000" b="1" dirty="0" err="1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বইয়ের</a:t>
            </a:r>
            <a:r>
              <a:rPr lang="en-US" sz="6000" b="1" dirty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6000" b="1" dirty="0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IN" sz="6000" b="1" dirty="0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৫৮</a:t>
            </a:r>
            <a:r>
              <a:rPr lang="en-US" sz="6000" b="1" dirty="0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6000" b="1" dirty="0" err="1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নং</a:t>
            </a:r>
            <a:r>
              <a:rPr lang="en-US" sz="6000" b="1" dirty="0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6000" b="1" dirty="0" err="1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পৃষ্ঠা</a:t>
            </a:r>
            <a:endParaRPr lang="en-US" sz="6000" b="1" dirty="0" smtClean="0">
              <a:ln w="6600">
                <a:solidFill>
                  <a:srgbClr val="FF0000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Kalpurush" pitchFamily="2" charset="0"/>
              <a:cs typeface="Kalpurush" pitchFamily="2" charset="0"/>
            </a:endParaRPr>
          </a:p>
          <a:p>
            <a:pPr algn="ctr"/>
            <a:r>
              <a:rPr lang="en-US" sz="6000" b="1" dirty="0" err="1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খোল</a:t>
            </a:r>
            <a:r>
              <a:rPr lang="en-US" sz="6000" b="1" dirty="0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IN" sz="6000" b="1" dirty="0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এবং সমস্ব</a:t>
            </a:r>
            <a:r>
              <a:rPr lang="en-US" sz="6000" b="1" dirty="0" err="1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রে</a:t>
            </a:r>
            <a:r>
              <a:rPr lang="bn-IN" sz="6000" b="1" dirty="0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IN" sz="6000" b="1" dirty="0" smtClean="0">
                <a:ln w="6600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পড়। </a:t>
            </a:r>
            <a:endParaRPr lang="en-US" sz="6000" b="1" dirty="0">
              <a:ln w="6600">
                <a:solidFill>
                  <a:srgbClr val="FF0000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96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295"/>
            <a:ext cx="12192000" cy="173326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3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13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636524" y="2197278"/>
            <a:ext cx="6086901" cy="3739486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Kalpurush" pitchFamily="2" charset="0"/>
                <a:cs typeface="Kalpurush" pitchFamily="2" charset="0"/>
              </a:rPr>
              <a:t>২য় দল</a:t>
            </a:r>
          </a:p>
          <a:p>
            <a:pPr algn="ctr"/>
            <a:r>
              <a:rPr lang="bn-IN" sz="3600" dirty="0" smtClean="0">
                <a:latin typeface="Kalpurush" pitchFamily="2" charset="0"/>
                <a:cs typeface="Kalpurush" pitchFamily="2" charset="0"/>
              </a:rPr>
              <a:t>নিচে দেওয়া শব্দ দিয়ে বাক্য তৈরি কর</a:t>
            </a:r>
          </a:p>
          <a:p>
            <a:pPr algn="ctr"/>
            <a:r>
              <a:rPr lang="bn-IN" sz="3600" dirty="0" smtClean="0">
                <a:latin typeface="Kalpurush" pitchFamily="2" charset="0"/>
                <a:cs typeface="Kalpurush" pitchFamily="2" charset="0"/>
              </a:rPr>
              <a:t>পরস্পর</a:t>
            </a:r>
            <a:r>
              <a:rPr lang="bn-IN" sz="3600" dirty="0" smtClean="0">
                <a:latin typeface="Kalpurush" pitchFamily="2" charset="0"/>
                <a:cs typeface="Kalpurush" pitchFamily="2" charset="0"/>
              </a:rPr>
              <a:t>,</a:t>
            </a:r>
            <a:r>
              <a:rPr lang="en-US" sz="36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IN" sz="3600" dirty="0" smtClean="0">
                <a:latin typeface="Kalpurush" pitchFamily="2" charset="0"/>
                <a:cs typeface="Kalpurush" pitchFamily="2" charset="0"/>
              </a:rPr>
              <a:t>সৈন্যসামন্ত,</a:t>
            </a:r>
            <a:r>
              <a:rPr lang="en-US" sz="36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IN" sz="3600" dirty="0" smtClean="0">
                <a:latin typeface="Kalpurush" pitchFamily="2" charset="0"/>
                <a:cs typeface="Kalpurush" pitchFamily="2" charset="0"/>
              </a:rPr>
              <a:t>কাঞ্চন,</a:t>
            </a:r>
            <a:r>
              <a:rPr lang="en-US" sz="36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IN" sz="3600" dirty="0" smtClean="0">
                <a:latin typeface="Kalpurush" pitchFamily="2" charset="0"/>
                <a:cs typeface="Kalpurush" pitchFamily="2" charset="0"/>
              </a:rPr>
              <a:t>বন্ধু</a:t>
            </a:r>
            <a:r>
              <a:rPr lang="bn-IN" sz="3600" dirty="0" smtClean="0">
                <a:latin typeface="Kalpurush" pitchFamily="2" charset="0"/>
                <a:cs typeface="Kalpurush" pitchFamily="2" charset="0"/>
              </a:rPr>
              <a:t>।</a:t>
            </a:r>
            <a:endParaRPr lang="en-US" sz="36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86603" y="2197278"/>
            <a:ext cx="6141493" cy="358936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১ম দল</a:t>
            </a:r>
          </a:p>
          <a:p>
            <a:pPr algn="ctr"/>
            <a:r>
              <a:rPr lang="bn-IN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নিচে দেওয়া শব্দ দিয়ে বাক্য তৈরি কর</a:t>
            </a:r>
          </a:p>
          <a:p>
            <a:pPr algn="ctr"/>
            <a:r>
              <a:rPr lang="bn-IN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সঙ্গে</a:t>
            </a:r>
            <a:r>
              <a:rPr lang="bn-IN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,</a:t>
            </a:r>
            <a:r>
              <a:rPr lang="en-US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প্রতিজ্ঞা,</a:t>
            </a:r>
            <a:r>
              <a:rPr lang="en-US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লোকলস্কর,</a:t>
            </a:r>
            <a:r>
              <a:rPr lang="en-US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ভঙ্গ</a:t>
            </a:r>
            <a:r>
              <a:rPr lang="bn-IN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।</a:t>
            </a:r>
            <a:endParaRPr lang="en-US" sz="3200" dirty="0">
              <a:solidFill>
                <a:srgbClr val="FFFF0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47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23" y="0"/>
            <a:ext cx="12364872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3332" y="249758"/>
            <a:ext cx="20744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স্প</a:t>
            </a:r>
            <a:r>
              <a:rPr lang="en-US" sz="138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13800" dirty="0">
              <a:solidFill>
                <a:srgbClr val="00B0F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3332" y="2884730"/>
            <a:ext cx="20744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chemeClr val="accent2">
                    <a:lumMod val="50000"/>
                  </a:schemeClr>
                </a:solidFill>
                <a:latin typeface="Kalpurush" pitchFamily="2" charset="0"/>
                <a:cs typeface="Kalpurush" pitchFamily="2" charset="0"/>
              </a:rPr>
              <a:t>ঙ্গ</a:t>
            </a:r>
            <a:r>
              <a:rPr lang="en-US" sz="13800" dirty="0" smtClean="0">
                <a:solidFill>
                  <a:schemeClr val="accent2">
                    <a:lumMod val="50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13800" dirty="0">
              <a:solidFill>
                <a:schemeClr val="accent2">
                  <a:lumMod val="5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89511" y="404379"/>
            <a:ext cx="20744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জ্ঞ</a:t>
            </a:r>
            <a:r>
              <a:rPr lang="en-US" sz="13800" dirty="0" smtClean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13800" dirty="0">
              <a:solidFill>
                <a:srgbClr val="00B05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82436" y="2734605"/>
            <a:ext cx="20744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13800" dirty="0" err="1" smtClean="0">
                <a:latin typeface="Kalpurush" pitchFamily="2" charset="0"/>
                <a:cs typeface="Kalpurush" pitchFamily="2" charset="0"/>
              </a:rPr>
              <a:t>ন্ধ</a:t>
            </a:r>
            <a:endParaRPr lang="en-US" sz="13800" dirty="0"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27445" y="3280673"/>
            <a:ext cx="2640842" cy="1352089"/>
            <a:chOff x="2927445" y="3280673"/>
            <a:chExt cx="2640842" cy="1352089"/>
          </a:xfrm>
        </p:grpSpPr>
        <p:sp>
          <p:nvSpPr>
            <p:cNvPr id="20" name="TextBox 19"/>
            <p:cNvSpPr txBox="1"/>
            <p:nvPr/>
          </p:nvSpPr>
          <p:spPr>
            <a:xfrm>
              <a:off x="4599296" y="3280673"/>
              <a:ext cx="96899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Kalpurush" pitchFamily="2" charset="0"/>
                  <a:cs typeface="Kalpurush" pitchFamily="2" charset="0"/>
                </a:rPr>
                <a:t>গ</a:t>
              </a:r>
              <a:r>
                <a:rPr lang="en-US" sz="80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Kalpurush" pitchFamily="2" charset="0"/>
                  <a:cs typeface="Kalpurush" pitchFamily="2" charset="0"/>
                </a:rPr>
                <a:t> </a:t>
              </a:r>
              <a:endPara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927445" y="3309323"/>
              <a:ext cx="96899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Kalpurush" pitchFamily="2" charset="0"/>
                  <a:cs typeface="Kalpurush" pitchFamily="2" charset="0"/>
                </a:rPr>
                <a:t>ঙ  </a:t>
              </a:r>
              <a:endPara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841845" y="3309323"/>
              <a:ext cx="600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Kalpurush" pitchFamily="2" charset="0"/>
                  <a:cs typeface="Kalpurush" pitchFamily="2" charset="0"/>
                </a:rPr>
                <a:t>+ </a:t>
              </a:r>
              <a:endPara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309585" y="696035"/>
            <a:ext cx="2576015" cy="1345117"/>
            <a:chOff x="3275463" y="696035"/>
            <a:chExt cx="2576015" cy="1345117"/>
          </a:xfrm>
        </p:grpSpPr>
        <p:sp>
          <p:nvSpPr>
            <p:cNvPr id="10" name="TextBox 9"/>
            <p:cNvSpPr txBox="1"/>
            <p:nvPr/>
          </p:nvSpPr>
          <p:spPr>
            <a:xfrm>
              <a:off x="3275463" y="696036"/>
              <a:ext cx="96899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latin typeface="Kalpurush" pitchFamily="2" charset="0"/>
                  <a:cs typeface="Kalpurush" pitchFamily="2" charset="0"/>
                </a:rPr>
                <a:t>স </a:t>
              </a:r>
              <a:endPara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82487" y="696035"/>
              <a:ext cx="96899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latin typeface="Kalpurush" pitchFamily="2" charset="0"/>
                  <a:cs typeface="Kalpurush" pitchFamily="2" charset="0"/>
                </a:rPr>
                <a:t>প</a:t>
              </a:r>
              <a:r>
                <a:rPr lang="en-US" sz="80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latin typeface="Kalpurush" pitchFamily="2" charset="0"/>
                  <a:cs typeface="Kalpurush" pitchFamily="2" charset="0"/>
                </a:rPr>
                <a:t> </a:t>
              </a:r>
              <a:endPara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285395" y="1025489"/>
              <a:ext cx="600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latin typeface="Kalpurush" pitchFamily="2" charset="0"/>
                  <a:cs typeface="Kalpurush" pitchFamily="2" charset="0"/>
                </a:rPr>
                <a:t>+ </a:t>
              </a:r>
              <a:endPara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806218" y="871602"/>
            <a:ext cx="2654488" cy="2554545"/>
            <a:chOff x="8768688" y="871602"/>
            <a:chExt cx="2654488" cy="2554545"/>
          </a:xfrm>
        </p:grpSpPr>
        <p:sp>
          <p:nvSpPr>
            <p:cNvPr id="24" name="TextBox 23"/>
            <p:cNvSpPr txBox="1"/>
            <p:nvPr/>
          </p:nvSpPr>
          <p:spPr>
            <a:xfrm>
              <a:off x="10454185" y="871602"/>
              <a:ext cx="968991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75000"/>
                    </a:schemeClr>
                  </a:solidFill>
                  <a:latin typeface="Kalpurush" pitchFamily="2" charset="0"/>
                  <a:cs typeface="Kalpurush" pitchFamily="2" charset="0"/>
                </a:rPr>
                <a:t>ঞ</a:t>
              </a:r>
              <a:r>
                <a:rPr lang="en-US" sz="8000" b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75000"/>
                    </a:schemeClr>
                  </a:solidFill>
                  <a:latin typeface="Kalpurush" pitchFamily="2" charset="0"/>
                  <a:cs typeface="Kalpurush" pitchFamily="2" charset="0"/>
                </a:rPr>
                <a:t> </a:t>
              </a:r>
              <a:endPara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768688" y="871602"/>
              <a:ext cx="96899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75000"/>
                    </a:schemeClr>
                  </a:solidFill>
                  <a:latin typeface="Kalpurush" pitchFamily="2" charset="0"/>
                  <a:cs typeface="Kalpurush" pitchFamily="2" charset="0"/>
                </a:rPr>
                <a:t>জ</a:t>
              </a:r>
              <a:r>
                <a:rPr lang="en-US" sz="80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75000"/>
                    </a:schemeClr>
                  </a:solidFill>
                  <a:latin typeface="Kalpurush" pitchFamily="2" charset="0"/>
                  <a:cs typeface="Kalpurush" pitchFamily="2" charset="0"/>
                </a:rPr>
                <a:t> </a:t>
              </a:r>
              <a:endPara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942391" y="1003811"/>
              <a:ext cx="600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75000"/>
                    </a:schemeClr>
                  </a:solidFill>
                  <a:latin typeface="Kalpurush" pitchFamily="2" charset="0"/>
                  <a:cs typeface="Kalpurush" pitchFamily="2" charset="0"/>
                </a:rPr>
                <a:t>+ </a:t>
              </a:r>
              <a:endPara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734566" y="3066643"/>
            <a:ext cx="2797792" cy="1323440"/>
            <a:chOff x="8734566" y="3066643"/>
            <a:chExt cx="2797792" cy="1323440"/>
          </a:xfrm>
        </p:grpSpPr>
        <p:sp>
          <p:nvSpPr>
            <p:cNvPr id="22" name="TextBox 21"/>
            <p:cNvSpPr txBox="1"/>
            <p:nvPr/>
          </p:nvSpPr>
          <p:spPr>
            <a:xfrm>
              <a:off x="8734566" y="3066644"/>
              <a:ext cx="96899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7030A0"/>
                  </a:solidFill>
                  <a:latin typeface="Kalpurush" pitchFamily="2" charset="0"/>
                  <a:cs typeface="Kalpurush" pitchFamily="2" charset="0"/>
                </a:rPr>
                <a:t>ন </a:t>
              </a:r>
              <a:endPara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563367" y="3066643"/>
              <a:ext cx="96899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7030A0"/>
                  </a:solidFill>
                  <a:latin typeface="Kalpurush" pitchFamily="2" charset="0"/>
                  <a:cs typeface="Kalpurush" pitchFamily="2" charset="0"/>
                </a:rPr>
                <a:t>ধ</a:t>
              </a:r>
              <a:r>
                <a:rPr lang="en-US" sz="80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7030A0"/>
                  </a:solidFill>
                  <a:latin typeface="Kalpurush" pitchFamily="2" charset="0"/>
                  <a:cs typeface="Kalpurush" pitchFamily="2" charset="0"/>
                </a:rPr>
                <a:t>  </a:t>
              </a:r>
              <a:endPara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833210" y="3220530"/>
              <a:ext cx="600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7030A0"/>
                  </a:solidFill>
                  <a:latin typeface="Kalpurush" pitchFamily="2" charset="0"/>
                  <a:cs typeface="Kalpurush" pitchFamily="2" charset="0"/>
                </a:rPr>
                <a:t>+ </a:t>
              </a:r>
              <a:endPara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67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1937" y="0"/>
            <a:ext cx="12192000" cy="676246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স </a:t>
            </a:r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3773" y="491319"/>
            <a:ext cx="16513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</a:t>
            </a:r>
            <a:r>
              <a:rPr lang="en-US" sz="13800" b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ln w="22225">
                <a:solidFill>
                  <a:schemeClr val="tx1"/>
                </a:solidFill>
                <a:prstDash val="solid"/>
              </a:ln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76767"/>
            <a:ext cx="16513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ঞ্চ</a:t>
            </a:r>
            <a:r>
              <a:rPr lang="en-US" sz="138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61459" y="492429"/>
            <a:ext cx="16513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ন্ত</a:t>
            </a:r>
            <a:r>
              <a:rPr lang="en-US" sz="13800" b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ln w="22225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1866" y="3594595"/>
            <a:ext cx="16513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ষ্ট</a:t>
            </a:r>
            <a:r>
              <a:rPr lang="en-US" sz="13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651379" y="852956"/>
            <a:ext cx="3680345" cy="1575667"/>
            <a:chOff x="1651379" y="852956"/>
            <a:chExt cx="3680345" cy="1575667"/>
          </a:xfrm>
        </p:grpSpPr>
        <p:sp>
          <p:nvSpPr>
            <p:cNvPr id="7" name="TextBox 6"/>
            <p:cNvSpPr txBox="1"/>
            <p:nvPr/>
          </p:nvSpPr>
          <p:spPr>
            <a:xfrm>
              <a:off x="1651379" y="852956"/>
              <a:ext cx="10918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 </a:t>
              </a:r>
              <a:endParaRPr lang="en-US" sz="9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239903" y="858963"/>
              <a:ext cx="10918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atin typeface="NikoshBAN" panose="02000000000000000000" pitchFamily="2" charset="0"/>
                  <a:cs typeface="NikoshBAN" panose="02000000000000000000" pitchFamily="2" charset="0"/>
                </a:rPr>
                <a:t>ক</a:t>
              </a:r>
              <a:r>
                <a:rPr lang="en-US" sz="9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9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937395" y="999149"/>
              <a:ext cx="109182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>
                  <a:latin typeface="NikoshBAN" panose="02000000000000000000" pitchFamily="2" charset="0"/>
                  <a:cs typeface="NikoshBAN" panose="02000000000000000000" pitchFamily="2" charset="0"/>
                </a:rPr>
                <a:t>+</a:t>
              </a:r>
              <a:r>
                <a:rPr lang="en-US" sz="7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7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672984" y="3717116"/>
            <a:ext cx="3744107" cy="1585640"/>
            <a:chOff x="1672984" y="3717116"/>
            <a:chExt cx="3744107" cy="1585640"/>
          </a:xfrm>
        </p:grpSpPr>
        <p:sp>
          <p:nvSpPr>
            <p:cNvPr id="8" name="TextBox 7"/>
            <p:cNvSpPr txBox="1"/>
            <p:nvPr/>
          </p:nvSpPr>
          <p:spPr>
            <a:xfrm>
              <a:off x="1672984" y="3717116"/>
              <a:ext cx="10918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atin typeface="NikoshBAN" panose="02000000000000000000" pitchFamily="2" charset="0"/>
                  <a:cs typeface="NikoshBAN" panose="02000000000000000000" pitchFamily="2" charset="0"/>
                </a:rPr>
                <a:t>ঞ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73362" y="3901781"/>
              <a:ext cx="109182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+ </a:t>
              </a:r>
              <a:endParaRPr lang="en-US" sz="7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25270" y="3733096"/>
              <a:ext cx="10918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চ </a:t>
              </a:r>
              <a:endParaRPr lang="en-US" sz="9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592701" y="792018"/>
            <a:ext cx="10918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808222" y="3958229"/>
            <a:ext cx="3964711" cy="1569660"/>
            <a:chOff x="7808222" y="3958229"/>
            <a:chExt cx="3964711" cy="1569660"/>
          </a:xfrm>
        </p:grpSpPr>
        <p:sp>
          <p:nvSpPr>
            <p:cNvPr id="17" name="TextBox 16"/>
            <p:cNvSpPr txBox="1"/>
            <p:nvPr/>
          </p:nvSpPr>
          <p:spPr>
            <a:xfrm>
              <a:off x="10681112" y="3958229"/>
              <a:ext cx="10918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atin typeface="NikoshBAN" panose="02000000000000000000" pitchFamily="2" charset="0"/>
                  <a:cs typeface="NikoshBAN" panose="02000000000000000000" pitchFamily="2" charset="0"/>
                </a:rPr>
                <a:t>ট</a:t>
              </a:r>
              <a:r>
                <a:rPr lang="en-US" sz="9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endParaRPr lang="en-US" sz="9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297603" y="4102427"/>
              <a:ext cx="109182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+ </a:t>
              </a:r>
              <a:endParaRPr lang="en-US" sz="7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808222" y="3958229"/>
              <a:ext cx="10918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ষ </a:t>
              </a:r>
              <a:endParaRPr lang="en-US" sz="9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744531" y="792018"/>
            <a:ext cx="3934965" cy="1630598"/>
            <a:chOff x="7744531" y="792018"/>
            <a:chExt cx="3934965" cy="1630598"/>
          </a:xfrm>
        </p:grpSpPr>
        <p:sp>
          <p:nvSpPr>
            <p:cNvPr id="15" name="TextBox 14"/>
            <p:cNvSpPr txBox="1"/>
            <p:nvPr/>
          </p:nvSpPr>
          <p:spPr>
            <a:xfrm>
              <a:off x="7744531" y="852956"/>
              <a:ext cx="10918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9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9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127504" y="1183071"/>
              <a:ext cx="109182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>
                  <a:latin typeface="NikoshBAN" panose="02000000000000000000" pitchFamily="2" charset="0"/>
                  <a:cs typeface="NikoshBAN" panose="02000000000000000000" pitchFamily="2" charset="0"/>
                </a:rPr>
                <a:t>+</a:t>
              </a:r>
              <a:r>
                <a:rPr lang="en-US" sz="7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7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587675" y="792018"/>
              <a:ext cx="10918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ত  </a:t>
              </a:r>
              <a:endParaRPr lang="en-US" sz="9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001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6477" y="75062"/>
            <a:ext cx="11941791" cy="65099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56346" y="436728"/>
            <a:ext cx="7656394" cy="180150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1500" dirty="0" smtClean="0">
                <a:solidFill>
                  <a:schemeClr val="accent2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মূল্যায়ন </a:t>
            </a:r>
            <a:endParaRPr lang="en-US" sz="11500" dirty="0">
              <a:solidFill>
                <a:schemeClr val="accent2">
                  <a:lumMod val="7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019868" y="2299647"/>
            <a:ext cx="8639033" cy="206081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রাজপুত্রের বন্ধুর নাম কী ছিল?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156345" y="4524232"/>
            <a:ext cx="8639033" cy="206081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 রাজপুত্র কী প্রতিজ্ঞা করেছিল? 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55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333766" y="136479"/>
            <a:ext cx="6714699" cy="186974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96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91319" y="2743199"/>
            <a:ext cx="11245756" cy="383502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প্রশ্নটি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রাজপুত্র রাখাল বন্ধুর কথা ভুলে গেল কেন?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74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4288" y="9806"/>
            <a:ext cx="12192000" cy="684819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95" y="252695"/>
            <a:ext cx="9839379" cy="6305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 rot="20018833">
            <a:off x="1417103" y="1624015"/>
            <a:ext cx="9430603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700" dirty="0" smtClean="0">
                <a:ln w="5715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ধন্যবাদ </a:t>
            </a:r>
            <a:endParaRPr lang="en-US" sz="28700" dirty="0">
              <a:ln w="57150"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57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bappi 2</Template>
  <TotalTime>1002</TotalTime>
  <Words>222</Words>
  <Application>Microsoft Office PowerPoint</Application>
  <PresentationFormat>Custom</PresentationFormat>
  <Paragraphs>79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pz</cp:lastModifiedBy>
  <cp:revision>143</cp:revision>
  <dcterms:created xsi:type="dcterms:W3CDTF">2019-06-14T04:15:54Z</dcterms:created>
  <dcterms:modified xsi:type="dcterms:W3CDTF">2019-10-23T15:22:25Z</dcterms:modified>
</cp:coreProperties>
</file>