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3" r:id="rId3"/>
    <p:sldId id="263" r:id="rId4"/>
    <p:sldId id="279" r:id="rId5"/>
    <p:sldId id="280" r:id="rId6"/>
    <p:sldId id="281" r:id="rId7"/>
    <p:sldId id="290" r:id="rId8"/>
    <p:sldId id="278" r:id="rId9"/>
    <p:sldId id="262" r:id="rId10"/>
    <p:sldId id="284" r:id="rId11"/>
    <p:sldId id="283" r:id="rId12"/>
    <p:sldId id="294" r:id="rId13"/>
    <p:sldId id="285" r:id="rId14"/>
    <p:sldId id="297" r:id="rId15"/>
    <p:sldId id="286" r:id="rId16"/>
    <p:sldId id="287" r:id="rId17"/>
    <p:sldId id="288" r:id="rId18"/>
    <p:sldId id="289" r:id="rId19"/>
    <p:sldId id="295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235" autoAdjust="0"/>
    <p:restoredTop sz="92430" autoAdjust="0"/>
  </p:normalViewPr>
  <p:slideViewPr>
    <p:cSldViewPr snapToGrid="0">
      <p:cViewPr varScale="1">
        <p:scale>
          <a:sx n="64" d="100"/>
          <a:sy n="64" d="100"/>
        </p:scale>
        <p:origin x="-5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185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016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004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93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629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259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94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96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93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062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97-CFAF-4623-B8F1-D5F62E7DE5D6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628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A0497-CFAF-4623-B8F1-D5F62E7DE5D6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4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14" y="-289560"/>
            <a:ext cx="12244214" cy="71475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2170" y="985694"/>
            <a:ext cx="11949830" cy="4597052"/>
          </a:xfrm>
          <a:prstGeom prst="round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9900" b="1" dirty="0" smtClean="0">
                <a:solidFill>
                  <a:schemeClr val="accent6">
                    <a:lumMod val="50000"/>
                  </a:schemeClr>
                </a:solidFill>
              </a:rPr>
              <a:t>শুভেচ্ছা</a:t>
            </a:r>
            <a:r>
              <a:rPr lang="en-US" sz="16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16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8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53720-running-boy-Stock-Vector-athletics-cartoon-runni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56" y="2719521"/>
            <a:ext cx="1501358" cy="1921027"/>
          </a:xfrm>
          <a:prstGeom prst="rect">
            <a:avLst/>
          </a:prstGeom>
        </p:spPr>
      </p:pic>
      <p:pic>
        <p:nvPicPr>
          <p:cNvPr id="3" name="Picture 2" descr="a-simple-drawing-of-a-boy-running-vector-315628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1420" y="1739539"/>
            <a:ext cx="1894549" cy="1994261"/>
          </a:xfrm>
          <a:prstGeom prst="rect">
            <a:avLst/>
          </a:prstGeom>
        </p:spPr>
      </p:pic>
      <p:pic>
        <p:nvPicPr>
          <p:cNvPr id="4" name="Picture 3" descr="cartoon_kid_runner1-2mgfjnc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7540" y="2345777"/>
            <a:ext cx="1485899" cy="1850652"/>
          </a:xfrm>
          <a:prstGeom prst="rect">
            <a:avLst/>
          </a:prstGeom>
        </p:spPr>
      </p:pic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516880" y="2065883"/>
            <a:ext cx="1445404" cy="1896517"/>
          </a:xfrm>
          <a:prstGeom prst="rect">
            <a:avLst/>
          </a:prstGeom>
        </p:spPr>
      </p:pic>
      <p:pic>
        <p:nvPicPr>
          <p:cNvPr id="10" name="Picture 9" descr="little-boy-running-vector-9884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60280" y="1206788"/>
            <a:ext cx="2164080" cy="22779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2956" y="5860894"/>
            <a:ext cx="11214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920489" y="4267200"/>
            <a:ext cx="11431" cy="1593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050280" y="4246606"/>
            <a:ext cx="45720" cy="1614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493468" y="3962401"/>
            <a:ext cx="45937" cy="1898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0850880" y="3788830"/>
            <a:ext cx="91440" cy="2072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52902" y="309146"/>
            <a:ext cx="760076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ক্রমবাচক সংখ্যা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1922852" y="4780007"/>
            <a:ext cx="45720" cy="965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692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725" y="3425189"/>
            <a:ext cx="350550" cy="7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5" y="1843086"/>
            <a:ext cx="12192000" cy="418623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5275" y="6029325"/>
            <a:ext cx="12192000" cy="70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7030A0"/>
                </a:solidFill>
              </a:rPr>
              <a:t> প্রথম    দ্বিতীয়    তৃতীয়   চতুর্থ   পঞ্চম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400050"/>
            <a:ext cx="5606400" cy="1228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</a:rPr>
              <a:t>বাম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</a:rPr>
              <a:t>দিক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</a:rPr>
              <a:t>থেকে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9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025" y="200025"/>
            <a:ext cx="11815763" cy="64436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252"/>
          <a:stretch/>
        </p:blipFill>
        <p:spPr>
          <a:xfrm>
            <a:off x="200025" y="200025"/>
            <a:ext cx="9401176" cy="612576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058152" y="5247084"/>
            <a:ext cx="1643061" cy="1092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প্রথম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27518" y="4032646"/>
            <a:ext cx="2245095" cy="13034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 </a:t>
            </a:r>
            <a:r>
              <a:rPr lang="bn-IN" sz="2800" b="1" dirty="0" smtClean="0">
                <a:solidFill>
                  <a:srgbClr val="7030A0"/>
                </a:solidFill>
              </a:rPr>
              <a:t>দ্বিতীয়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696" y="2714625"/>
            <a:ext cx="2008512" cy="13037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</a:rPr>
              <a:t> তৃতীয়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3961" y="1518047"/>
            <a:ext cx="2143125" cy="11965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চতুর্থ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97261" y="185737"/>
            <a:ext cx="1761710" cy="1332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C000"/>
                </a:solidFill>
              </a:rPr>
              <a:t>পঞ্চম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9601201" y="1460896"/>
            <a:ext cx="2543175" cy="3571875"/>
          </a:xfrm>
          <a:prstGeom prst="upArrow">
            <a:avLst>
              <a:gd name="adj1" fmla="val 50000"/>
              <a:gd name="adj2" fmla="val 439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</a:rPr>
              <a:t> নিচ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</a:rPr>
              <a:t>থেকে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</a:rPr>
              <a:t>উপরে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164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53979" y="1133012"/>
          <a:ext cx="10732167" cy="37144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7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19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348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গণনাকারী</a:t>
                      </a:r>
                      <a:r>
                        <a:rPr lang="bn-IN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  <a:endParaRPr lang="bn-IN" sz="32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ক্রমবাচক</a:t>
                      </a:r>
                      <a:r>
                        <a:rPr lang="bn-IN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সংখ্যা                সংক্ষিপ্ত রূপ  </a:t>
                      </a:r>
                      <a:endParaRPr lang="bn-IN" sz="32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দুই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দ্বিতীয়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r>
                        <a:rPr lang="bn-IN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তিন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তৃতীয়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চতুর্থ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পাঁচ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পঞ্চম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৫ম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1711" y="462610"/>
            <a:ext cx="681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চল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ক্রমবাচক সংখ্যার সংক্ষিপ্ত রুপ দেখি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1363579" y="4987656"/>
            <a:ext cx="8710863" cy="155752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চল  সবাই  ক্রমবাচক সংখ্যা লিখি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260659" y="86572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ক্রমবাচক সংখ্যা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6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286"/>
          <a:stretch/>
        </p:blipFill>
        <p:spPr>
          <a:xfrm>
            <a:off x="601250" y="114300"/>
            <a:ext cx="11060482" cy="64618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3" name="Down Arrow 2"/>
          <p:cNvSpPr/>
          <p:nvPr/>
        </p:nvSpPr>
        <p:spPr>
          <a:xfrm>
            <a:off x="707330" y="320981"/>
            <a:ext cx="6770708" cy="3198834"/>
          </a:xfrm>
          <a:prstGeom prst="downArrow">
            <a:avLst>
              <a:gd name="adj1" fmla="val 50000"/>
              <a:gd name="adj2" fmla="val 48545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উপর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থেকে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নিচে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29508" y="5354877"/>
            <a:ext cx="1208314" cy="12212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00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8470" y="0"/>
            <a:ext cx="9464040" cy="6501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115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 বইয়ের ১৩ পৃষ্ঠা খোলঃ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9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629"/>
            <a:ext cx="12192000" cy="6477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533401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চলো ক্রমবাচক সংখ্যা চিনি ও লিখি ( বাম দিক থেকে 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447801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কোন ফূলটি ১ম ফূলের মতো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66700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কোন পাখিটি ২য় পাখির  মতো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96240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কোন পাতাটি ৫ম পাতার মতো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502920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কোন মাছটি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মাছের মতো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905000" y="685800"/>
            <a:ext cx="228600" cy="304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905000" y="1600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download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419601"/>
            <a:ext cx="381000" cy="324555"/>
          </a:xfrm>
          <a:prstGeom prst="rect">
            <a:avLst/>
          </a:prstGeom>
        </p:spPr>
      </p:pic>
      <p:pic>
        <p:nvPicPr>
          <p:cNvPr id="22" name="Picture 21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419600"/>
            <a:ext cx="457200" cy="342458"/>
          </a:xfrm>
          <a:prstGeom prst="rect">
            <a:avLst/>
          </a:prstGeom>
        </p:spPr>
      </p:pic>
      <p:pic>
        <p:nvPicPr>
          <p:cNvPr id="23" name="Picture 22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4419600"/>
            <a:ext cx="457200" cy="342458"/>
          </a:xfrm>
          <a:prstGeom prst="rect">
            <a:avLst/>
          </a:prstGeom>
        </p:spPr>
      </p:pic>
      <p:pic>
        <p:nvPicPr>
          <p:cNvPr id="24" name="Picture 23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419600"/>
            <a:ext cx="457200" cy="342458"/>
          </a:xfrm>
          <a:prstGeom prst="rect">
            <a:avLst/>
          </a:prstGeom>
        </p:spPr>
      </p:pic>
      <p:pic>
        <p:nvPicPr>
          <p:cNvPr id="25" name="Picture 24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419600"/>
            <a:ext cx="457200" cy="342458"/>
          </a:xfrm>
          <a:prstGeom prst="rect">
            <a:avLst/>
          </a:prstGeom>
        </p:spPr>
      </p:pic>
      <p:pic>
        <p:nvPicPr>
          <p:cNvPr id="26" name="Picture 25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419600"/>
            <a:ext cx="457200" cy="342458"/>
          </a:xfrm>
          <a:prstGeom prst="rect">
            <a:avLst/>
          </a:prstGeom>
        </p:spPr>
      </p:pic>
      <p:pic>
        <p:nvPicPr>
          <p:cNvPr id="27" name="Picture 26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419600"/>
            <a:ext cx="457200" cy="342458"/>
          </a:xfrm>
          <a:prstGeom prst="rect">
            <a:avLst/>
          </a:prstGeom>
        </p:spPr>
      </p:pic>
      <p:pic>
        <p:nvPicPr>
          <p:cNvPr id="28" name="Picture 27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419600"/>
            <a:ext cx="457200" cy="342458"/>
          </a:xfrm>
          <a:prstGeom prst="rect">
            <a:avLst/>
          </a:prstGeom>
        </p:spPr>
      </p:pic>
      <p:pic>
        <p:nvPicPr>
          <p:cNvPr id="29" name="Picture 28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419600"/>
            <a:ext cx="457200" cy="342458"/>
          </a:xfrm>
          <a:prstGeom prst="rect">
            <a:avLst/>
          </a:prstGeom>
        </p:spPr>
      </p:pic>
      <p:pic>
        <p:nvPicPr>
          <p:cNvPr id="31" name="Picture 30" descr="download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424612"/>
            <a:ext cx="381000" cy="324555"/>
          </a:xfrm>
          <a:prstGeom prst="rect">
            <a:avLst/>
          </a:prstGeom>
        </p:spPr>
      </p:pic>
      <p:pic>
        <p:nvPicPr>
          <p:cNvPr id="32" name="Picture 31" descr="download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1" y="3219451"/>
            <a:ext cx="616179" cy="490979"/>
          </a:xfrm>
          <a:prstGeom prst="rect">
            <a:avLst/>
          </a:prstGeom>
        </p:spPr>
      </p:pic>
      <p:pic>
        <p:nvPicPr>
          <p:cNvPr id="34" name="Picture 33" descr="images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4192" y="3202633"/>
            <a:ext cx="635818" cy="476250"/>
          </a:xfrm>
          <a:prstGeom prst="rect">
            <a:avLst/>
          </a:prstGeom>
        </p:spPr>
      </p:pic>
      <p:pic>
        <p:nvPicPr>
          <p:cNvPr id="37" name="Picture 36" descr="images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2772" y="3234180"/>
            <a:ext cx="635818" cy="476250"/>
          </a:xfrm>
          <a:prstGeom prst="rect">
            <a:avLst/>
          </a:prstGeom>
        </p:spPr>
      </p:pic>
      <p:pic>
        <p:nvPicPr>
          <p:cNvPr id="40" name="Picture 39" descr="images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3219450"/>
            <a:ext cx="635818" cy="476250"/>
          </a:xfrm>
          <a:prstGeom prst="rect">
            <a:avLst/>
          </a:prstGeom>
        </p:spPr>
      </p:pic>
      <p:pic>
        <p:nvPicPr>
          <p:cNvPr id="41" name="Picture 40" descr="download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2360" y="3234180"/>
            <a:ext cx="741832" cy="490979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1905000" y="2819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1905000" y="4038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1981200" y="5105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images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46146" y="5638801"/>
            <a:ext cx="762000" cy="451459"/>
          </a:xfrm>
          <a:prstGeom prst="rect">
            <a:avLst/>
          </a:prstGeom>
        </p:spPr>
      </p:pic>
      <p:pic>
        <p:nvPicPr>
          <p:cNvPr id="47" name="Picture 46" descr="images (1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1" y="1981201"/>
            <a:ext cx="542925" cy="542925"/>
          </a:xfrm>
          <a:prstGeom prst="rect">
            <a:avLst/>
          </a:prstGeom>
        </p:spPr>
      </p:pic>
      <p:pic>
        <p:nvPicPr>
          <p:cNvPr id="48" name="Picture 47" descr="images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1981200"/>
            <a:ext cx="533400" cy="533400"/>
          </a:xfrm>
          <a:prstGeom prst="rect">
            <a:avLst/>
          </a:prstGeom>
        </p:spPr>
      </p:pic>
      <p:pic>
        <p:nvPicPr>
          <p:cNvPr id="49" name="Picture 48" descr="images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81400" y="1981200"/>
            <a:ext cx="533400" cy="533400"/>
          </a:xfrm>
          <a:prstGeom prst="rect">
            <a:avLst/>
          </a:prstGeom>
        </p:spPr>
      </p:pic>
      <p:pic>
        <p:nvPicPr>
          <p:cNvPr id="53" name="Picture 52" descr="images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06240" y="2007616"/>
            <a:ext cx="533400" cy="533400"/>
          </a:xfrm>
          <a:prstGeom prst="rect">
            <a:avLst/>
          </a:prstGeom>
        </p:spPr>
      </p:pic>
      <p:pic>
        <p:nvPicPr>
          <p:cNvPr id="56" name="Picture 55" descr="images (10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2512" y="2058050"/>
            <a:ext cx="542245" cy="518166"/>
          </a:xfrm>
          <a:prstGeom prst="rect">
            <a:avLst/>
          </a:prstGeom>
        </p:spPr>
      </p:pic>
      <p:pic>
        <p:nvPicPr>
          <p:cNvPr id="58" name="Picture 57" descr="download (1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5001" y="5638801"/>
            <a:ext cx="626605" cy="390525"/>
          </a:xfrm>
          <a:prstGeom prst="rect">
            <a:avLst/>
          </a:prstGeom>
        </p:spPr>
      </p:pic>
      <p:pic>
        <p:nvPicPr>
          <p:cNvPr id="59" name="Picture 58" descr="download (11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V="1">
            <a:off x="2999643" y="5653531"/>
            <a:ext cx="626605" cy="425949"/>
          </a:xfrm>
          <a:prstGeom prst="rect">
            <a:avLst/>
          </a:prstGeom>
        </p:spPr>
      </p:pic>
      <p:pic>
        <p:nvPicPr>
          <p:cNvPr id="60" name="Picture 59" descr="download (1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9201" y="5638801"/>
            <a:ext cx="626605" cy="390525"/>
          </a:xfrm>
          <a:prstGeom prst="rect">
            <a:avLst/>
          </a:prstGeom>
        </p:spPr>
      </p:pic>
      <p:pic>
        <p:nvPicPr>
          <p:cNvPr id="63" name="Picture 62" descr="download (1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02595" y="5671054"/>
            <a:ext cx="626605" cy="390525"/>
          </a:xfrm>
          <a:prstGeom prst="rect">
            <a:avLst/>
          </a:prstGeom>
        </p:spPr>
      </p:pic>
      <p:pic>
        <p:nvPicPr>
          <p:cNvPr id="64" name="Picture 63" descr="images (4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88516" y="5690203"/>
            <a:ext cx="653119" cy="386951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9296400" y="1981200"/>
            <a:ext cx="1066800" cy="533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372600" y="3200400"/>
            <a:ext cx="1066800" cy="5334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296400" y="4267200"/>
            <a:ext cx="1066800" cy="533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296400" y="5562600"/>
            <a:ext cx="1066800" cy="533400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708" y="2850275"/>
            <a:ext cx="1691639" cy="1020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</a:t>
            </a:r>
            <a:r>
              <a:rPr lang="en-US" dirty="0" smtClean="0"/>
              <a:t> দল-২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7708" y="1714500"/>
            <a:ext cx="1691639" cy="861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BD" dirty="0" smtClean="0"/>
              <a:t> </a:t>
            </a:r>
            <a:r>
              <a:rPr lang="en-US" dirty="0" smtClean="0"/>
              <a:t>দল-১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7708" y="4038600"/>
            <a:ext cx="1741092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দল-৩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7708" y="5274078"/>
            <a:ext cx="1708746" cy="849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দল-৩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394" y="243768"/>
            <a:ext cx="1610463" cy="13026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দলীয় কাজ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37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30" grpId="0" animBg="1"/>
      <p:bldP spid="42" grpId="0" animBg="1"/>
      <p:bldP spid="43" grpId="0" animBg="1"/>
      <p:bldP spid="65" grpId="0" animBg="1"/>
      <p:bldP spid="69" grpId="0" animBg="1"/>
      <p:bldP spid="70" grpId="0" animBg="1"/>
      <p:bldP spid="71" grpId="0" animBg="1"/>
      <p:bldP spid="11" grpId="0" animBg="1"/>
      <p:bldP spid="12" grpId="0" animBg="1"/>
      <p:bldP spid="13" grpId="0" animBg="1"/>
      <p:bldP spid="1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2672" y="0"/>
            <a:ext cx="3823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0" y="1693452"/>
            <a:ext cx="2210104" cy="1655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99" y="1658720"/>
            <a:ext cx="2256473" cy="1690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4" y="1658720"/>
            <a:ext cx="2256473" cy="16901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42" y="1625901"/>
            <a:ext cx="2300288" cy="17229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71269" y="1658720"/>
            <a:ext cx="2060411" cy="1690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60033" y="670560"/>
            <a:ext cx="8167687" cy="57429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কততম মাছটি নেই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-1182361" y="2672605"/>
            <a:ext cx="9281160" cy="25227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কততম বলটি নেই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3" y="4717164"/>
            <a:ext cx="1784115" cy="17841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26" y="4871453"/>
            <a:ext cx="1784115" cy="17841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48" y="4717164"/>
            <a:ext cx="1784115" cy="17841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25" y="4871453"/>
            <a:ext cx="1784115" cy="178411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791711" y="4954341"/>
            <a:ext cx="2241275" cy="1618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02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 animBg="1"/>
      <p:bldP spid="4" grpId="0" animBg="1"/>
      <p:bldP spid="5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85800"/>
            <a:ext cx="5410200" cy="14465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89560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1004AC"/>
                </a:solidFill>
                <a:latin typeface="NikoshBAN" pitchFamily="2" charset="0"/>
                <a:cs typeface="NikoshBAN" pitchFamily="2" charset="0"/>
              </a:rPr>
              <a:t>ক্রমবাচক সংখ্যা প্রথম থেকে পঞ্চম পর্যন্ত লিখে আনবে।</a:t>
            </a:r>
            <a:endParaRPr lang="en-US" sz="4000" dirty="0">
              <a:solidFill>
                <a:srgbClr val="1004A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9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71538" y="457200"/>
            <a:ext cx="10858500" cy="6600825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1171575" y="714375"/>
            <a:ext cx="9215438" cy="554355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0" y="-85725"/>
            <a:ext cx="8586788" cy="50577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ভালো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থাকো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r>
              <a:rPr lang="bn-I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bn-IN" sz="6000" b="1" dirty="0" smtClean="0">
                <a:solidFill>
                  <a:schemeClr val="accent6">
                    <a:lumMod val="50000"/>
                  </a:schemeClr>
                </a:solidFill>
              </a:rPr>
              <a:t>বিদায়।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9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42988" y="357187"/>
            <a:ext cx="9958387" cy="542925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chemeClr val="accent6">
                    <a:lumMod val="50000"/>
                  </a:schemeClr>
                </a:solidFill>
              </a:rPr>
              <a:t>তোমার </a:t>
            </a:r>
            <a:r>
              <a:rPr lang="en-US" sz="9600" b="1" dirty="0" err="1" smtClean="0">
                <a:solidFill>
                  <a:schemeClr val="accent6">
                    <a:lumMod val="50000"/>
                  </a:schemeClr>
                </a:solidFill>
              </a:rPr>
              <a:t>কেমন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bn-IN" sz="96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</a:rPr>
              <a:t>আ</a:t>
            </a:r>
            <a:r>
              <a:rPr lang="bn-IN" sz="9600" b="1" dirty="0" smtClean="0">
                <a:solidFill>
                  <a:schemeClr val="accent6">
                    <a:lumMod val="50000"/>
                  </a:schemeClr>
                </a:solidFill>
              </a:rPr>
              <a:t>ছো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</a:rPr>
              <a:t> ?  </a:t>
            </a:r>
            <a:endParaRPr lang="en-US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9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715593" y="0"/>
            <a:ext cx="5476407" cy="539645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1304142" y="1"/>
            <a:ext cx="9728617" cy="583117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0" y="0"/>
            <a:ext cx="8049718" cy="589113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59765" y="584616"/>
            <a:ext cx="11587396" cy="4347148"/>
          </a:xfrm>
          <a:prstGeom prst="actionButtonBackPrevious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9600" b="1" dirty="0" smtClean="0">
                <a:solidFill>
                  <a:srgbClr val="002060"/>
                </a:solidFill>
              </a:rPr>
              <a:t>ধন্যবাদ সবাইকে । 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08289" y="0"/>
            <a:ext cx="7300209" cy="2053651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272540" y="3519814"/>
            <a:ext cx="9738360" cy="2725197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রাংগাঝিরি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ইউনুছ চৌ.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লামা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1" y="6632863"/>
            <a:ext cx="9095509" cy="4502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2540" y="2154635"/>
            <a:ext cx="9738360" cy="170853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bn-BD" sz="8000" dirty="0" smtClean="0">
                <a:solidFill>
                  <a:srgbClr val="7030A0"/>
                </a:solidFill>
              </a:rPr>
              <a:t>তাছলিমা আক্তার</a:t>
            </a:r>
            <a:endParaRPr 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16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3" y="1"/>
            <a:ext cx="12292013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148739" y="1603946"/>
            <a:ext cx="5275734" cy="47859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11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7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bn-IN" sz="115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6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8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8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8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54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54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586" y="603588"/>
            <a:ext cx="11002781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5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40" y="0"/>
            <a:ext cx="11379199" cy="186204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আমরা </a:t>
            </a:r>
            <a:r>
              <a:rPr lang="en-US" sz="1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69821097"/>
              </p:ext>
            </p:extLst>
          </p:nvPr>
        </p:nvGraphicFramePr>
        <p:xfrm>
          <a:off x="3181350" y="3152775"/>
          <a:ext cx="5830888" cy="550863"/>
        </p:xfrm>
        <a:graphic>
          <a:graphicData uri="http://schemas.openxmlformats.org/presentationml/2006/ole">
            <p:oleObj spid="_x0000_s2089" name="Packager Shell Object" showAsIcon="1" r:id="rId3" imgW="5830560" imgH="55152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212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34155" y="211016"/>
            <a:ext cx="3176954" cy="9847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1559170"/>
            <a:ext cx="11898923" cy="37279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 </a:t>
            </a:r>
            <a:r>
              <a:rPr lang="bn-IN" sz="8000" dirty="0" smtClean="0">
                <a:solidFill>
                  <a:srgbClr val="C00000"/>
                </a:solidFill>
              </a:rPr>
              <a:t>মূল</a:t>
            </a:r>
            <a:r>
              <a:rPr lang="bn-BD" sz="8000" dirty="0" smtClean="0">
                <a:solidFill>
                  <a:srgbClr val="C00000"/>
                </a:solidFill>
              </a:rPr>
              <a:t>পা</a:t>
            </a:r>
            <a:r>
              <a:rPr lang="bn-IN" sz="8000" dirty="0" smtClean="0">
                <a:solidFill>
                  <a:srgbClr val="C00000"/>
                </a:solidFill>
              </a:rPr>
              <a:t>ঠঃ </a:t>
            </a:r>
            <a:r>
              <a:rPr lang="bn-IN" sz="8000" dirty="0" smtClean="0">
                <a:solidFill>
                  <a:srgbClr val="002060"/>
                </a:solidFill>
              </a:rPr>
              <a:t>ক্রমবাচক সংখ্যা </a:t>
            </a:r>
          </a:p>
          <a:p>
            <a:pPr algn="ctr"/>
            <a:r>
              <a:rPr lang="bn-IN" sz="8000" dirty="0" smtClean="0">
                <a:solidFill>
                  <a:schemeClr val="accent6">
                    <a:lumMod val="50000"/>
                  </a:schemeClr>
                </a:solidFill>
              </a:rPr>
              <a:t>বি</a:t>
            </a:r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</a:rPr>
              <a:t>শেষ </a:t>
            </a:r>
            <a:r>
              <a:rPr lang="bn-IN" sz="8000" dirty="0" smtClean="0">
                <a:solidFill>
                  <a:schemeClr val="accent6">
                    <a:lumMod val="50000"/>
                  </a:schemeClr>
                </a:solidFill>
              </a:rPr>
              <a:t> পাঠঃ </a:t>
            </a: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প্রথম-পঞ্চম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9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753472" y="142414"/>
            <a:ext cx="5203806" cy="789039"/>
          </a:xfrm>
          <a:prstGeom prst="downArrow">
            <a:avLst>
              <a:gd name="adj1" fmla="val 50000"/>
              <a:gd name="adj2" fmla="val 3149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শিখন</a:t>
            </a:r>
            <a:r>
              <a:rPr lang="bn-BD" sz="3600" dirty="0" smtClean="0">
                <a:solidFill>
                  <a:srgbClr val="92D050"/>
                </a:solidFill>
              </a:rPr>
              <a:t>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ফল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735" y="1349478"/>
            <a:ext cx="11444288" cy="781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600" dirty="0" smtClean="0"/>
              <a:t>৮.১.১-১ম-৫ম পর্যন্ত ক্রমবাচক সংখ্যা গুলো বলতে পারবে।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32734" y="2477729"/>
            <a:ext cx="11444289" cy="7079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/>
              <a:t>৮.১.১-১ম-৫ম পর্যন্ত ক্রমবাচক সংখ্যা গুলো </a:t>
            </a:r>
            <a:r>
              <a:rPr lang="bn-IN" sz="3600" dirty="0" smtClean="0"/>
              <a:t>পরতে </a:t>
            </a:r>
            <a:r>
              <a:rPr lang="bn-IN" sz="3600" dirty="0"/>
              <a:t>পারবে।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32734" y="3532239"/>
            <a:ext cx="11319387" cy="6489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C00000"/>
                </a:solidFill>
              </a:rPr>
              <a:t>৮.১.১-১ম-৫ম পর্যন্ত ক্রমবাচক সংখ্যা গুলো </a:t>
            </a:r>
            <a:r>
              <a:rPr lang="bn-IN" sz="3200" dirty="0" smtClean="0">
                <a:solidFill>
                  <a:srgbClr val="C00000"/>
                </a:solidFill>
              </a:rPr>
              <a:t>লিখতে </a:t>
            </a:r>
            <a:r>
              <a:rPr lang="bn-IN" sz="3200" dirty="0">
                <a:solidFill>
                  <a:srgbClr val="C00000"/>
                </a:solidFill>
              </a:rPr>
              <a:t>পারবে।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34" y="4527755"/>
            <a:ext cx="11706225" cy="6931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৮.১.১-১ম-৫ম পর্যন্ত ক্রমবাচক সংখ্যা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গুলো ব্যবহার করতে পারবে।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91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1040" y="1872056"/>
            <a:ext cx="11273425" cy="4603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00B050"/>
                </a:solidFill>
              </a:rPr>
              <a:t>বাস্তব উপকরণঃ </a:t>
            </a:r>
            <a:r>
              <a:rPr lang="bn-IN" sz="7200" dirty="0" smtClean="0">
                <a:solidFill>
                  <a:srgbClr val="7030A0"/>
                </a:solidFill>
              </a:rPr>
              <a:t>ছাত্র-ছাত্রীদের লাইনে দাড় করিয়ে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</a:rPr>
              <a:t>ক্রমবাচক</a:t>
            </a:r>
            <a:r>
              <a:rPr lang="en-US" sz="7200" dirty="0" smtClean="0">
                <a:solidFill>
                  <a:srgbClr val="7030A0"/>
                </a:solidFill>
              </a:rPr>
              <a:t> স</a:t>
            </a:r>
            <a:r>
              <a:rPr lang="bn-IN" sz="7200" dirty="0" smtClean="0">
                <a:solidFill>
                  <a:srgbClr val="7030A0"/>
                </a:solidFill>
              </a:rPr>
              <a:t>ংখ্যার  ধারণা দেব।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2327" y="394309"/>
            <a:ext cx="6352674" cy="1477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accent6">
                    <a:lumMod val="50000"/>
                  </a:schemeClr>
                </a:solidFill>
              </a:rPr>
              <a:t>পাঠ উপস্থাপন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8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441961"/>
            <a:ext cx="7086600" cy="7694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এসো আমরা একটা ভিডিও দেখি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15198110"/>
              </p:ext>
            </p:extLst>
          </p:nvPr>
        </p:nvGraphicFramePr>
        <p:xfrm>
          <a:off x="2855913" y="3152775"/>
          <a:ext cx="6481762" cy="550863"/>
        </p:xfrm>
        <a:graphic>
          <a:graphicData uri="http://schemas.openxmlformats.org/presentationml/2006/ole">
            <p:oleObj spid="_x0000_s1101" name="Packager Shell Object" showAsIcon="1" r:id="rId3" imgW="6482160" imgH="55152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4877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266</Words>
  <Application>Microsoft Office PowerPoint</Application>
  <PresentationFormat>Custom</PresentationFormat>
  <Paragraphs>83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113</cp:revision>
  <dcterms:created xsi:type="dcterms:W3CDTF">2018-04-15T04:58:27Z</dcterms:created>
  <dcterms:modified xsi:type="dcterms:W3CDTF">2019-10-23T13:57:57Z</dcterms:modified>
</cp:coreProperties>
</file>