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79" r:id="rId3"/>
    <p:sldId id="271" r:id="rId4"/>
    <p:sldId id="280" r:id="rId5"/>
    <p:sldId id="261" r:id="rId6"/>
    <p:sldId id="262" r:id="rId7"/>
    <p:sldId id="275" r:id="rId8"/>
    <p:sldId id="277" r:id="rId9"/>
    <p:sldId id="267" r:id="rId10"/>
    <p:sldId id="269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2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41650-74AF-4E1E-8D44-EE0C8539EAED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D9DAA-26F1-4755-B23B-B80C713B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99FDC-217F-4F2E-98AA-9EC412CD50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2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F864-76F5-45EE-9C92-9507D473B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16F37-B7F1-418A-B85D-4A45ED1DD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E0154-3F0C-41F2-AE95-7F7A59A5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354E1-D411-45E1-82B0-F5A4C526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7292B-CD7B-411E-965B-8A80A45A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29E8-D724-4E62-9D1C-0901DBCD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E54A-9B5F-453F-9D2A-AECF6150A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5727-EE2D-4429-9C75-3C50C4E0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18FA4-C3B1-49D1-82E2-E3A56C9E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174A-7CEE-4AD7-8D10-6BF794D1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7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B6A0-A25A-4552-9F2F-C7ACF2D83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7A667-B87E-4FBD-9B41-AE12DF0CF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EBDE-367C-4A53-AD37-BE995194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300B9-D64B-4CC2-9895-4470C108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D6AD7-A346-4DE8-BDEC-2E8C28CD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2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265C-A1C4-48E8-892F-335FDD8E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5F0B-44C2-48F5-A7D2-091D8DC9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3FCE2-A773-401F-AFF0-07D0F4B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7BED4-803F-49D1-BD80-403B5F156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E99CB-25EF-4F8C-AADC-CBF9A7CA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0145-BBF0-478F-8033-D03D45C5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C2F57-4585-40C8-9DA3-82F2FBFEC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5230-9378-422B-9649-F0A367BF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02195-23EE-44EC-9FA5-C8779AF3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5AF1-5EF0-4AE3-80E5-78AF1560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3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15FA-1DD7-440F-A7A7-901503D63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CA315-0FF0-4B27-98DB-6FBA5BAF9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87B57-402F-4AEC-9E82-FA38AC0D6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1C44A-4D27-4B09-8F82-A63C74A4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E1FCF-599F-4DF7-9CDD-21D23659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4E472-5DBE-4384-9EFA-581E4531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7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9566-FBAA-4169-BC26-EE830875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AFA83-765D-449D-9D35-EE5A7743F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B18A4-EDB4-49C4-9D32-25DF0364C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6B0D6-E4D5-4F60-883F-3CBB13A33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98D58-491F-4AC1-99A8-5D95A93F8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E7473-3D80-43A5-82FE-A2FF52C7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02A81-7AD0-402F-B9C8-93652C6AE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41B46-1C00-4C4E-9A07-7974939E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1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2C19-BDB7-4711-BC15-CC09B6B5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D05E6-F7B7-4151-B49B-3D756C65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C341A-5887-4CDE-9E1C-EC79DFD23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5C03B-7D4D-4552-A810-6997AA0C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83F94-8B44-4CF2-8E16-E98BBF4E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48A6B-3605-4C2D-80F4-719F4C24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CA81B-AC6B-431F-AD67-3E33CFA4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6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D19C-90E0-4D41-9AA5-0443B5BD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C51B3-BEFF-4455-BC36-1AB14F01D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4114F-4775-4D2C-915F-9C305DCFD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F0205-6F37-41EC-A0A4-3320861A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942E8-4483-41E9-A0BC-37E34861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E69A5-1C60-4594-988C-1D5DA8F3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C1C6-F1ED-48C6-BE8A-0A28021D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20BB0-76E5-4E28-BC47-A24540D96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2BF17-F9CD-455E-90B7-43070709D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73BAF-48A6-4031-9058-9AA00B57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941496-B025-48E5-9C33-EC999FB441CF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71188-783F-44DE-A107-4A2CA544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F50FA-6560-40F4-AC3E-ED343C1E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45554-6BF7-4F8A-9486-1F3672D05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A3DF6F-2397-403D-B973-E135874C98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688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1C454B-32DF-44AA-BB2B-DA06685FF7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57500" cy="1600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DFB767-4585-465B-B34A-A11494E17F97}"/>
              </a:ext>
            </a:extLst>
          </p:cNvPr>
          <p:cNvSpPr txBox="1"/>
          <p:nvPr userDrawn="1"/>
        </p:nvSpPr>
        <p:spPr>
          <a:xfrm>
            <a:off x="7315200" y="5878286"/>
            <a:ext cx="337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সেনামুল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7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6E76C9-02DA-4F02-A847-50B787B78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7" y="1983545"/>
            <a:ext cx="5683349" cy="3699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812FF5-8ADD-403B-8AB1-771F38170F4D}"/>
              </a:ext>
            </a:extLst>
          </p:cNvPr>
          <p:cNvSpPr txBox="1"/>
          <p:nvPr/>
        </p:nvSpPr>
        <p:spPr>
          <a:xfrm>
            <a:off x="4670474" y="829455"/>
            <a:ext cx="624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32580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9194" y="152400"/>
            <a:ext cx="5445456" cy="1015663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6" y="1325880"/>
            <a:ext cx="10134600" cy="5379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927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41828" y="1016000"/>
            <a:ext cx="10203543" cy="375920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/>
              <a:t>পাঁচটি দলে ভাগ হয়ে পাঠ্যংশটি পড়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bn-BD" sz="6600" dirty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769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359" y="2376503"/>
            <a:ext cx="4053385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মাধ্যমে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8359" y="4184155"/>
            <a:ext cx="4230806" cy="70788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শরিফা কি পড়ছে ?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5879" y="4202818"/>
            <a:ext cx="1760561" cy="707886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11BE750F-1DCD-4406-A53F-9EB841E1E53A}"/>
              </a:ext>
            </a:extLst>
          </p:cNvPr>
          <p:cNvSpPr/>
          <p:nvPr/>
        </p:nvSpPr>
        <p:spPr>
          <a:xfrm>
            <a:off x="3185160" y="213360"/>
            <a:ext cx="6431280" cy="1752600"/>
          </a:xfrm>
          <a:prstGeom prst="doubleWave">
            <a:avLst/>
          </a:prstGeom>
          <a:solidFill>
            <a:srgbClr val="7843E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EADB1-D64A-464F-B5B4-E0BED2C5BFC6}"/>
              </a:ext>
            </a:extLst>
          </p:cNvPr>
          <p:cNvSpPr txBox="1"/>
          <p:nvPr/>
        </p:nvSpPr>
        <p:spPr>
          <a:xfrm>
            <a:off x="4354600" y="611862"/>
            <a:ext cx="4541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শ্রেণি</a:t>
            </a:r>
            <a:r>
              <a:rPr lang="en-US" sz="6000" dirty="0"/>
              <a:t> </a:t>
            </a:r>
            <a:r>
              <a:rPr lang="en-US" sz="6000" dirty="0" err="1"/>
              <a:t>মূ</a:t>
            </a:r>
            <a:r>
              <a:rPr lang="bn-IN" sz="6600" dirty="0"/>
              <a:t>ল্যায়ন</a:t>
            </a:r>
            <a:endParaRPr lang="en-US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DF526-40AC-45C2-A06F-A3BDA7BF54F6}"/>
              </a:ext>
            </a:extLst>
          </p:cNvPr>
          <p:cNvSpPr txBox="1"/>
          <p:nvPr/>
        </p:nvSpPr>
        <p:spPr>
          <a:xfrm>
            <a:off x="2440274" y="5099715"/>
            <a:ext cx="4230806" cy="1323439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5D95A-3B22-4DFE-A9FD-3728628F19F8}"/>
              </a:ext>
            </a:extLst>
          </p:cNvPr>
          <p:cNvSpPr txBox="1"/>
          <p:nvPr/>
        </p:nvSpPr>
        <p:spPr>
          <a:xfrm>
            <a:off x="7725879" y="5538252"/>
            <a:ext cx="1760561" cy="707886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  <p:bldP spid="9" grpId="0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859" y="3475346"/>
            <a:ext cx="10690746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শীতের সকাল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দুটি বাক্য লিখে আনবে।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78484-EE39-4BF0-A64A-07D3CC76AAD0}"/>
              </a:ext>
            </a:extLst>
          </p:cNvPr>
          <p:cNvSpPr txBox="1"/>
          <p:nvPr/>
        </p:nvSpPr>
        <p:spPr>
          <a:xfrm>
            <a:off x="4206240" y="1021080"/>
            <a:ext cx="394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পরিকল্পিত</a:t>
            </a:r>
            <a:r>
              <a:rPr lang="en-US" sz="4800" dirty="0"/>
              <a:t> </a:t>
            </a:r>
            <a:r>
              <a:rPr lang="en-US" sz="4800" dirty="0" err="1"/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00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4143" y="2350882"/>
            <a:ext cx="6523630" cy="255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975429" y="-43543"/>
            <a:ext cx="5471885" cy="16256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/>
              <a:t>ধন্যবাদ</a:t>
            </a:r>
            <a:endParaRPr lang="en-US" sz="8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3224" y="1582057"/>
            <a:ext cx="7916294" cy="508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43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CAB237B-A78D-45A1-8EEB-036CA1B7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301" y="545911"/>
            <a:ext cx="7124131" cy="981005"/>
          </a:xfrm>
          <a:noFill/>
          <a:ln w="57150">
            <a:noFill/>
          </a:ln>
        </p:spPr>
        <p:txBody>
          <a:bodyPr/>
          <a:lstStyle/>
          <a:p>
            <a:pPr algn="ctr"/>
            <a:r>
              <a:rPr lang="bn-BD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5BCA56-C763-417C-91EB-FB6B56915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903" y="1526916"/>
            <a:ext cx="5181600" cy="435133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softEdge rad="127000"/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সেনামুল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মালশ</a:t>
            </a:r>
            <a:r>
              <a:rPr lang="as-IN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as-IN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বগুড়া।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100993B-E976-429D-9C44-BCC88724133C}"/>
              </a:ext>
            </a:extLst>
          </p:cNvPr>
          <p:cNvSpPr txBox="1">
            <a:spLocks/>
          </p:cNvSpPr>
          <p:nvPr/>
        </p:nvSpPr>
        <p:spPr>
          <a:xfrm>
            <a:off x="6397003" y="704691"/>
            <a:ext cx="5181600" cy="43513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0"/>
          </a:effectLst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endParaRPr lang="bn-BD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দ্বিতীয়</a:t>
            </a:r>
          </a:p>
          <a:p>
            <a:pPr marL="0" indent="0">
              <a:buNone/>
            </a:pPr>
            <a:r>
              <a:rPr lang="bn-BD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</a:t>
            </a:r>
          </a:p>
          <a:p>
            <a:pPr marL="0" indent="0">
              <a:buNone/>
            </a:pP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শীতের সকাল</a:t>
            </a:r>
          </a:p>
          <a:p>
            <a:pPr marL="0" indent="0">
              <a:buNone/>
            </a:pPr>
            <a:r>
              <a:rPr lang="bn-BD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শীতের সকাল ......... খুব শীত</a:t>
            </a:r>
            <a:endParaRPr lang="bn-IN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সময়ঃ৪৫মিনিট</a:t>
            </a: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>
            <a:extLst>
              <a:ext uri="{FF2B5EF4-FFF2-40B4-BE49-F238E27FC236}">
                <a16:creationId xmlns:a16="http://schemas.microsoft.com/office/drawing/2014/main" id="{2B83215F-6243-4F04-85F3-883D6C537E38}"/>
              </a:ext>
            </a:extLst>
          </p:cNvPr>
          <p:cNvSpPr/>
          <p:nvPr/>
        </p:nvSpPr>
        <p:spPr>
          <a:xfrm>
            <a:off x="2392680" y="106680"/>
            <a:ext cx="6583680" cy="960120"/>
          </a:xfrm>
          <a:prstGeom prst="flowChartMagneticDrum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2ECC4-7BBE-467A-877F-32ACCCFF2886}"/>
              </a:ext>
            </a:extLst>
          </p:cNvPr>
          <p:cNvSpPr/>
          <p:nvPr/>
        </p:nvSpPr>
        <p:spPr>
          <a:xfrm>
            <a:off x="263769" y="1952572"/>
            <a:ext cx="1356360" cy="74676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D36D21-D312-4778-8068-D8F210E0410A}"/>
              </a:ext>
            </a:extLst>
          </p:cNvPr>
          <p:cNvSpPr txBox="1"/>
          <p:nvPr/>
        </p:nvSpPr>
        <p:spPr>
          <a:xfrm>
            <a:off x="1973580" y="1448789"/>
            <a:ext cx="8823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বাক্য ও শব্দ ব্যবহ্নত বাংলা যুক্তবর্ণের ধ্বনি শুনে মনে রাখতে পারব।</a:t>
            </a:r>
          </a:p>
          <a:p>
            <a:pPr algn="just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পাঠের অন্তর্গত ছোট ছোট বাক্য শুনে বুঝতে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0D960-AA1C-4934-A1FD-B537743F3A16}"/>
              </a:ext>
            </a:extLst>
          </p:cNvPr>
          <p:cNvSpPr/>
          <p:nvPr/>
        </p:nvSpPr>
        <p:spPr>
          <a:xfrm>
            <a:off x="213360" y="3682275"/>
            <a:ext cx="1234440" cy="79248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7CA268-B54D-46B0-9907-75BDF59AED41}"/>
              </a:ext>
            </a:extLst>
          </p:cNvPr>
          <p:cNvSpPr/>
          <p:nvPr/>
        </p:nvSpPr>
        <p:spPr>
          <a:xfrm>
            <a:off x="205740" y="5443806"/>
            <a:ext cx="1363980" cy="9906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FE3CF3-41F5-4714-B297-B4FF555C0B1F}"/>
              </a:ext>
            </a:extLst>
          </p:cNvPr>
          <p:cNvSpPr txBox="1"/>
          <p:nvPr/>
        </p:nvSpPr>
        <p:spPr>
          <a:xfrm>
            <a:off x="1973580" y="5370732"/>
            <a:ext cx="8244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২.৩.৪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কথোপকথ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ংশ্লিষ্ট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863E2C-868A-487B-B480-188C8A0F43A5}"/>
              </a:ext>
            </a:extLst>
          </p:cNvPr>
          <p:cNvSpPr txBox="1"/>
          <p:nvPr/>
        </p:nvSpPr>
        <p:spPr>
          <a:xfrm>
            <a:off x="2217420" y="3585105"/>
            <a:ext cx="7757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পাঠ্যপুস্তকের বাক্য প্রমিত উচ্চারণে পড়তে পারবে।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0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8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B30EE-B7AB-4FEE-ACE0-48586423A030}"/>
              </a:ext>
            </a:extLst>
          </p:cNvPr>
          <p:cNvSpPr txBox="1"/>
          <p:nvPr/>
        </p:nvSpPr>
        <p:spPr>
          <a:xfrm>
            <a:off x="3967896" y="131337"/>
            <a:ext cx="1026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DC89F-DA39-465A-BBBD-D2736077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25" y="3858819"/>
            <a:ext cx="4190558" cy="2430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C91474-FBC2-4C1E-850A-AAF4E6943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4105004"/>
            <a:ext cx="3770141" cy="2184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22CA8B-58BB-481E-91C1-8F36F68B8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1660991"/>
            <a:ext cx="3770142" cy="2433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CE5058-1DE2-4AC2-B11A-C99E5C3D6E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3"/>
          <a:stretch/>
        </p:blipFill>
        <p:spPr>
          <a:xfrm>
            <a:off x="4940621" y="1660990"/>
            <a:ext cx="4133408" cy="2433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99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052008" y="290286"/>
            <a:ext cx="5778025" cy="928914"/>
          </a:xfrm>
          <a:prstGeom prst="flowChartTerminator">
            <a:avLst/>
          </a:prstGeom>
          <a:solidFill>
            <a:schemeClr val="accent4"/>
          </a:solidFill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6" name="Down Arrow 5"/>
          <p:cNvSpPr/>
          <p:nvPr/>
        </p:nvSpPr>
        <p:spPr>
          <a:xfrm>
            <a:off x="2756662" y="1395663"/>
            <a:ext cx="6368715" cy="2033337"/>
          </a:xfrm>
          <a:prstGeom prst="downArrow">
            <a:avLst/>
          </a:prstGeom>
          <a:solidFill>
            <a:schemeClr val="accent6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3444" y="3605463"/>
            <a:ext cx="7295150" cy="3120189"/>
          </a:xfrm>
          <a:prstGeom prst="roundRect">
            <a:avLst/>
          </a:prstGeom>
          <a:solidFill>
            <a:srgbClr val="FF000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অধ্যায়ঃ ০৫</a:t>
            </a:r>
          </a:p>
          <a:p>
            <a:pPr algn="ctr"/>
            <a:r>
              <a:rPr lang="bn-BD" sz="5400" dirty="0"/>
              <a:t>পৃষ্ঠা নং ১৬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56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9042" y="80905"/>
            <a:ext cx="3643532" cy="70788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19" r="10873" b="9119"/>
          <a:stretch/>
        </p:blipFill>
        <p:spPr>
          <a:xfrm>
            <a:off x="1082042" y="876970"/>
            <a:ext cx="7850944" cy="49892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27961" y="6042585"/>
            <a:ext cx="5516880" cy="646331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শীতের সকাল কুয়াশায় ঢাকা থাকে।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259080"/>
            <a:ext cx="7772400" cy="1066800"/>
          </a:xfrm>
          <a:noFill/>
          <a:ln w="76200">
            <a:noFill/>
          </a:ln>
        </p:spPr>
        <p:txBody>
          <a:bodyPr>
            <a:no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শীতের সকালের রোদকে কিসের সাথে তুলনা করা হয়েছে?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83880" y="3559712"/>
            <a:ext cx="3035300" cy="259080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মিষ্টির সাথে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096000" y="4588412"/>
            <a:ext cx="1521460" cy="5334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5351715666_4b672f70a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691640"/>
            <a:ext cx="6151880" cy="4907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0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8"/>
    </mc:Choice>
    <mc:Fallback xmlns="">
      <p:transition spd="slow" advTm="12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uble Bent Line with Border and Accent Bar 1">
            <a:extLst>
              <a:ext uri="{FF2B5EF4-FFF2-40B4-BE49-F238E27FC236}">
                <a16:creationId xmlns:a16="http://schemas.microsoft.com/office/drawing/2014/main" id="{BD5C8A1A-5FCF-4032-A420-FA9E1FEDD41E}"/>
              </a:ext>
            </a:extLst>
          </p:cNvPr>
          <p:cNvSpPr/>
          <p:nvPr/>
        </p:nvSpPr>
        <p:spPr>
          <a:xfrm>
            <a:off x="2316480" y="1464796"/>
            <a:ext cx="8991600" cy="4069080"/>
          </a:xfrm>
          <a:prstGeom prst="accentBorderCallout3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769E8-27E2-4B33-91FF-F7C8A18A1DBD}"/>
              </a:ext>
            </a:extLst>
          </p:cNvPr>
          <p:cNvSpPr txBox="1"/>
          <p:nvPr/>
        </p:nvSpPr>
        <p:spPr>
          <a:xfrm>
            <a:off x="3154680" y="252984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পাঠ্য বইয়ের ১৬ নং পৃষ্ঠা খুলতে বলবো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499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618" y="0"/>
            <a:ext cx="3074160" cy="1323439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14" y="4510199"/>
            <a:ext cx="2028805" cy="707886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পোহাচ্ছেন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1203" y="4479422"/>
            <a:ext cx="751728" cy="769441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2E2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4400" dirty="0">
              <a:solidFill>
                <a:srgbClr val="2E218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7344" y="4417867"/>
            <a:ext cx="828707" cy="830997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2E2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800" b="1" dirty="0">
              <a:solidFill>
                <a:srgbClr val="2E218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578" y="4479423"/>
            <a:ext cx="668740" cy="769441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2E2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4400" b="1" dirty="0">
              <a:solidFill>
                <a:srgbClr val="2E218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14" y="5486311"/>
            <a:ext cx="1604045" cy="646331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2E2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b="1" dirty="0">
              <a:solidFill>
                <a:srgbClr val="2E218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608" y="5486311"/>
            <a:ext cx="751728" cy="769441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2E2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400" dirty="0">
              <a:solidFill>
                <a:srgbClr val="2E218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8354" y="5486311"/>
            <a:ext cx="828707" cy="769441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2E2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400" b="1" dirty="0">
              <a:solidFill>
                <a:srgbClr val="2E218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0038" y="5486311"/>
            <a:ext cx="668740" cy="769441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2E218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dirty="0">
              <a:solidFill>
                <a:srgbClr val="2E218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52C68-A648-4565-8AA9-10A97847C9B8}"/>
              </a:ext>
            </a:extLst>
          </p:cNvPr>
          <p:cNvSpPr txBox="1"/>
          <p:nvPr/>
        </p:nvSpPr>
        <p:spPr>
          <a:xfrm>
            <a:off x="2815219" y="1892573"/>
            <a:ext cx="6243683" cy="707886"/>
          </a:xfrm>
          <a:prstGeom prst="rect">
            <a:avLst/>
          </a:prstGeom>
          <a:solidFill>
            <a:srgbClr val="FE5C73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তবর্ণ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১টি ক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20A4-63E7-4D2D-AD68-1501CED1D489}"/>
              </a:ext>
            </a:extLst>
          </p:cNvPr>
          <p:cNvSpPr txBox="1"/>
          <p:nvPr/>
        </p:nvSpPr>
        <p:spPr>
          <a:xfrm>
            <a:off x="7890812" y="4448644"/>
            <a:ext cx="1393182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আচ্ছা 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AE9CA-7B97-4135-8FC6-FBF78CF148B1}"/>
              </a:ext>
            </a:extLst>
          </p:cNvPr>
          <p:cNvSpPr txBox="1"/>
          <p:nvPr/>
        </p:nvSpPr>
        <p:spPr>
          <a:xfrm>
            <a:off x="7822559" y="5424755"/>
            <a:ext cx="1529689" cy="76944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/>
              <a:t>বৃষ্টি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BF619-E0EB-4A59-87E2-76A297C28F39}"/>
              </a:ext>
            </a:extLst>
          </p:cNvPr>
          <p:cNvSpPr txBox="1"/>
          <p:nvPr/>
        </p:nvSpPr>
        <p:spPr>
          <a:xfrm>
            <a:off x="3693510" y="2832054"/>
            <a:ext cx="4551330" cy="646331"/>
          </a:xfrm>
          <a:prstGeom prst="rect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/>
              <a:t>কাজটি</a:t>
            </a:r>
            <a:r>
              <a:rPr lang="en-US" sz="2800" dirty="0"/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71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7" grpId="0" animBg="1"/>
      <p:bldP spid="12" grpId="0" animBg="1"/>
      <p:bldP spid="14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228</Words>
  <Application>Microsoft Office PowerPoint</Application>
  <PresentationFormat>Widescreen</PresentationFormat>
  <Paragraphs>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</cp:revision>
  <dcterms:created xsi:type="dcterms:W3CDTF">2019-10-23T13:11:38Z</dcterms:created>
  <dcterms:modified xsi:type="dcterms:W3CDTF">2019-10-23T14:04:24Z</dcterms:modified>
</cp:coreProperties>
</file>