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B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24" autoAdjust="0"/>
  </p:normalViewPr>
  <p:slideViewPr>
    <p:cSldViewPr>
      <p:cViewPr>
        <p:scale>
          <a:sx n="78" d="100"/>
          <a:sy n="78" d="100"/>
        </p:scale>
        <p:origin x="-11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B90B34"/>
                </a:solidFill>
                <a:latin typeface="SutonnyOMJ" pitchFamily="2" charset="0"/>
                <a:cs typeface="SutonnyOMJ" pitchFamily="2" charset="0"/>
              </a:rPr>
              <a:t>সুস্বাগতম</a:t>
            </a:r>
            <a:endParaRPr lang="en-US" sz="3600" dirty="0">
              <a:solidFill>
                <a:srgbClr val="B90B34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Content Placeholder 4" descr="1512193181_cresent moon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6838242" cy="4953000"/>
          </a:xfrm>
        </p:spPr>
      </p:pic>
    </p:spTree>
  </p:cSld>
  <p:clrMapOvr>
    <a:masterClrMapping/>
  </p:clrMapOvr>
  <p:transition advClick="0" advTm="4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IN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নিচের কোনটি সঠিক?</a:t>
            </a:r>
          </a:p>
          <a:p>
            <a:pPr>
              <a:buNone/>
            </a:pPr>
            <a:r>
              <a:rPr lang="bn-IN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ক) লবন   খ) সুসম   গ) তৃণ   ঘ) হরিন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bn-IN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কোন বানানটি শুদ্ধ?</a:t>
            </a:r>
          </a:p>
          <a:p>
            <a:pPr>
              <a:buNone/>
            </a:pPr>
            <a:r>
              <a:rPr lang="bn-IN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ক) অনুসঙ্গ   খ) লাবণ্য   গ) ঘন্টা    ঘ) আষাড়</a:t>
            </a:r>
            <a:endParaRPr lang="en-US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 rot="13085558">
            <a:off x="3255303" y="1929237"/>
            <a:ext cx="222535" cy="748867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3085558">
            <a:off x="2334796" y="3640875"/>
            <a:ext cx="194090" cy="719249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n-IN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                </a:t>
            </a:r>
          </a:p>
          <a:p>
            <a:pPr>
              <a:buNone/>
            </a:pPr>
            <a:endParaRPr lang="bn-IN" sz="4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IN" sz="4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IN" sz="4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IN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                   </a:t>
            </a:r>
          </a:p>
          <a:p>
            <a:pPr>
              <a:buNone/>
            </a:pPr>
            <a:r>
              <a:rPr lang="bn-IN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                         </a:t>
            </a:r>
          </a:p>
          <a:p>
            <a:pPr>
              <a:buNone/>
            </a:pPr>
            <a:endParaRPr lang="bn-IN" sz="48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IN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                             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animated-flower-image-00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219200"/>
            <a:ext cx="3352800" cy="5293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36666 -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Cap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1447800"/>
            <a:ext cx="1828800" cy="246303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OMJ" pitchFamily="2" charset="0"/>
              <a:ea typeface="+mj-ea"/>
              <a:cs typeface="SutonnyOMJ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OMJ" pitchFamily="2" charset="0"/>
              <a:cs typeface="SutonnyOMJ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OMJ" pitchFamily="2" charset="0"/>
              <a:cs typeface="SutonnyOMJ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OMJ" pitchFamily="2" charset="0"/>
              <a:cs typeface="SutonnyOMJ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OMJ" pitchFamily="2" charset="0"/>
              <a:cs typeface="SutonnyOMJ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OMJ" pitchFamily="2" charset="0"/>
              <a:cs typeface="SutonnyOMJ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cs typeface="SutonnyOMJ" pitchFamily="2" charset="0"/>
              </a:rPr>
              <a:t>তন্ময় কুমার মণ্ডল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cs typeface="SutonnyOMJ" pitchFamily="2" charset="0"/>
              </a:rPr>
              <a:t>সহকারী শিক্ষক (কৃষি)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cs typeface="SutonnyOMJ" pitchFamily="2" charset="0"/>
              </a:rPr>
              <a:t>বিদ্যানন্দী হোসেনপুর দাঃ মাদ্রাসা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cs typeface="SutonnyOMJ" pitchFamily="2" charset="0"/>
              </a:rPr>
              <a:t>রাজৈর, মাদারীপুর।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3124200"/>
            <a:ext cx="3733800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শ্রেণি নবম-দশম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বিষয়ঃ বাংলা ২য় পত্র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সময়ঃ ৪৫ মিনিট</a:t>
            </a:r>
            <a:endParaRPr lang="en-US" sz="28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 descr="20170904_063300.jpg"/>
          <p:cNvPicPr>
            <a:picLocks noChangeAspect="1"/>
          </p:cNvPicPr>
          <p:nvPr/>
        </p:nvPicPr>
        <p:blipFill>
          <a:blip r:embed="rId3" cstate="print"/>
          <a:srcRect l="17667" t="4444" r="18710" b="16667"/>
          <a:stretch>
            <a:fillRect/>
          </a:stretch>
        </p:blipFill>
        <p:spPr>
          <a:xfrm>
            <a:off x="609600" y="1447800"/>
            <a:ext cx="1981200" cy="2305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836590" y="6260068"/>
            <a:ext cx="3470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বিদ্যানন্দী</a:t>
            </a:r>
            <a:r>
              <a:rPr lang="en-US" sz="24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হোসেনপুর</a:t>
            </a:r>
            <a:r>
              <a:rPr lang="en-US" sz="24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দাখিল</a:t>
            </a:r>
            <a:r>
              <a:rPr lang="en-US" sz="24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মাদ্রাসা</a:t>
            </a:r>
            <a:endParaRPr lang="en-US" sz="2400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নিচে লক্ষ্য কর.........</a:t>
            </a:r>
            <a:endParaRPr lang="en-US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sz="9600" dirty="0" smtClean="0">
                <a:latin typeface="Nikosh" pitchFamily="2" charset="0"/>
                <a:cs typeface="Nikosh" pitchFamily="2" charset="0"/>
              </a:rPr>
              <a:t> ণ                     </a:t>
            </a:r>
          </a:p>
          <a:p>
            <a:pPr>
              <a:buNone/>
            </a:pPr>
            <a:r>
              <a:rPr lang="bn-IN" sz="9600" dirty="0" smtClean="0">
                <a:latin typeface="Nikosh" pitchFamily="2" charset="0"/>
                <a:cs typeface="Nikosh" pitchFamily="2" charset="0"/>
              </a:rPr>
              <a:t> ষ</a:t>
            </a:r>
            <a:endParaRPr lang="en-US" sz="9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3" cstate="print"/>
          <a:srcRect l="28115" t="40831" r="18211" b="2460"/>
          <a:stretch>
            <a:fillRect/>
          </a:stretch>
        </p:blipFill>
        <p:spPr>
          <a:xfrm>
            <a:off x="3124200" y="2362200"/>
            <a:ext cx="32004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4953000"/>
            <a:ext cx="66294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আজকের পাঠ ণত্ব ও ষত্ব বিধান</a:t>
            </a:r>
            <a:endParaRPr lang="en-US" sz="3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advClick="0" advTm="3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শিক্ষার্থীরা যা শিখবে.........</a:t>
            </a:r>
            <a:endParaRPr lang="en-US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n-IN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নত্ব বিধানের সঙ্গা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নত্ব বিধানের নিয়ম লিখতে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স্বভাবতই ‘ণ’ ব্যবহৃত শব্দ চিহ্নিত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IN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স্বভাবতই ‘ষ’ ব্যবহৃত শব্দ চিহ্নিত করতে পারবে।</a:t>
            </a:r>
            <a:endParaRPr lang="en-US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u="sng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নত্ব-বিধান</a:t>
            </a:r>
            <a:endParaRPr lang="en-US" b="1" u="sng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বাংলা ভাষায় সাধারণত মূর্ধান্য-ণ ধ্বনির ব্যবহার নাই।</a:t>
            </a:r>
          </a:p>
          <a:p>
            <a:pPr marL="514350" indent="-514350">
              <a:buNone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তৎসম শব্দের বানানে ণ-এর সঠিক ব্যবহারের নিয়মই নত্ব বিধান বলে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514350" indent="-514350"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ট-বর্গীয় ধ্বনির আগে মূর্ধান্য ‘ণ’ হয় (তৎসম শব্দে)</a:t>
            </a:r>
          </a:p>
          <a:p>
            <a:pPr marL="514350" indent="-514350"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ট-বর্গ= ট, ঠ, ড, ঢ, ণ</a:t>
            </a:r>
          </a:p>
          <a:p>
            <a:pPr marL="514350" indent="-514350">
              <a:buNone/>
            </a:pPr>
            <a:r>
              <a:rPr lang="bn-IN" dirty="0" smtClean="0">
                <a:latin typeface="Nikosh" pitchFamily="2" charset="0"/>
                <a:cs typeface="Nikosh" pitchFamily="2" charset="0"/>
              </a:rPr>
              <a:t>যেমনঃ       ঘন্টা</a:t>
            </a:r>
          </a:p>
        </p:txBody>
      </p:sp>
      <p:sp>
        <p:nvSpPr>
          <p:cNvPr id="6" name="Oval 5"/>
          <p:cNvSpPr/>
          <p:nvPr/>
        </p:nvSpPr>
        <p:spPr>
          <a:xfrm>
            <a:off x="6934200" y="228600"/>
            <a:ext cx="1752600" cy="16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ণ</a:t>
            </a:r>
            <a:endParaRPr lang="en-US" sz="115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3276600"/>
            <a:ext cx="24384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          বর্গ ৫ টি</a:t>
            </a: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ক- খ, গ, ঘ, ঙ</a:t>
            </a: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চ- ছ, জ, ঝ, ঞ</a:t>
            </a: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ট- ঠ, ড, ঢ, ণ</a:t>
            </a: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ত- থ, দ, ধ, ন</a:t>
            </a: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প- ফ, ব, ভ, ম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School_bell_2.jpg"/>
          <p:cNvPicPr>
            <a:picLocks noChangeAspect="1"/>
          </p:cNvPicPr>
          <p:nvPr/>
        </p:nvPicPr>
        <p:blipFill>
          <a:blip r:embed="rId2" cstate="print"/>
          <a:srcRect l="19167" t="3333" r="28333" b="5555"/>
          <a:stretch>
            <a:fillRect/>
          </a:stretch>
        </p:blipFill>
        <p:spPr>
          <a:xfrm>
            <a:off x="4724400" y="3505200"/>
            <a:ext cx="1600200" cy="208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bn-IN" sz="3600" dirty="0" smtClean="0">
                <a:latin typeface="Nikosh" pitchFamily="2" charset="0"/>
                <a:cs typeface="Nikosh" pitchFamily="2" charset="0"/>
              </a:rPr>
              <a:t>ঋ, র, ষ- এর পরে মূর্ধান্য ‘ণ’ বসে</a:t>
            </a:r>
            <a:br>
              <a:rPr lang="bn-IN" sz="3600" dirty="0" smtClean="0">
                <a:latin typeface="Nikosh" pitchFamily="2" charset="0"/>
                <a:cs typeface="Nikosh" pitchFamily="2" charset="0"/>
              </a:rPr>
            </a:br>
            <a:r>
              <a:rPr lang="bn-IN" sz="3600" dirty="0" smtClean="0">
                <a:latin typeface="Nikosh" pitchFamily="2" charset="0"/>
                <a:cs typeface="Nikosh" pitchFamily="2" charset="0"/>
              </a:rPr>
              <a:t>যেমনঃ    তৃণ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download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824" t="39045" r="10784" b="9341"/>
          <a:stretch>
            <a:fillRect/>
          </a:stretch>
        </p:blipFill>
        <p:spPr>
          <a:xfrm>
            <a:off x="2819400" y="914400"/>
            <a:ext cx="3124200" cy="609600"/>
          </a:xfrm>
        </p:spPr>
      </p:pic>
      <p:sp>
        <p:nvSpPr>
          <p:cNvPr id="5" name="Rounded Rectangle 4"/>
          <p:cNvSpPr/>
          <p:nvPr/>
        </p:nvSpPr>
        <p:spPr>
          <a:xfrm>
            <a:off x="2590800" y="1676400"/>
            <a:ext cx="33528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এসো একটি কবিতা পড়ি</a:t>
            </a:r>
            <a:endParaRPr lang="en-US" sz="28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743200"/>
            <a:ext cx="8610600" cy="396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চাণক্য মাণিক্য গণ          বাণিজ্য লবণ মণ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বেণু বীণা কঙ্কণ কণিকা।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কল্যাণ শোণিত মণি           স্থাণু গুণ পুণ্য বেণী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ফণী অণু বিপণী গণিকা।</a:t>
            </a:r>
            <a:endParaRPr lang="en-US" sz="2800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আপণ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লাবণ্য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বাণী</a:t>
            </a:r>
            <a:r>
              <a:rPr lang="bn-IN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           নিপুণ ভণিতা পাণি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গৌণ কোণ ভাণ পণ শাণ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চিক্কণ নিক্কণ তূণ             কফণি বণিক গুণ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গণনা পিণাক পণ্য বাণ।</a:t>
            </a:r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705600" y="990600"/>
            <a:ext cx="2438400" cy="14478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 শব্দ গুলোতে স্বভাবতই ‘ণ’ হয়।</a:t>
            </a:r>
            <a:endParaRPr lang="en-US" sz="2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advClick="0" advTm="4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bn-IN" b="1" u="sng" dirty="0" smtClean="0">
                <a:latin typeface="Nikosh" pitchFamily="2" charset="0"/>
                <a:cs typeface="Nikosh" pitchFamily="2" charset="0"/>
              </a:rPr>
              <a:t>একক কাজ</a:t>
            </a:r>
            <a:endParaRPr lang="en-US" b="1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সঙ্গা সহ নত্ব বিধানের একটি নিয়ম লেখ।</a:t>
            </a:r>
          </a:p>
          <a:p>
            <a:pPr marL="514350" indent="-514350">
              <a:buNone/>
            </a:pPr>
            <a:endParaRPr lang="bn-IN" dirty="0" smtClean="0">
              <a:latin typeface="SutonnyOMJ" pitchFamily="2" charset="0"/>
              <a:cs typeface="SutonnyOMJ" pitchFamily="2" charset="0"/>
            </a:endParaRPr>
          </a:p>
          <a:p>
            <a:pPr marL="514350" indent="-514350"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বাংলা ভাষায় সাধারণত মূর্ধান্য-ষ ধ্বনির ব্যবহার নাই।</a:t>
            </a:r>
          </a:p>
          <a:p>
            <a:pPr marL="514350" indent="-514350"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তৎসম শব্দের বানানে ষ-এর সঠিক ব্যবহারের নিয়মই নত্ব বিধান বলে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514350" indent="-514350"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ই-কারান্ত এবং উ-কারান্ত উপসর্গের পর ষ হয়</a:t>
            </a:r>
          </a:p>
          <a:p>
            <a:pPr marL="514350" indent="-514350"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যেমনঃ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অভিষেক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প্রতিষ্ঠান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বিষম</a:t>
            </a:r>
            <a:endParaRPr lang="bn-IN" dirty="0" smtClean="0">
              <a:latin typeface="SutonnyOMJ" pitchFamily="2" charset="0"/>
              <a:cs typeface="SutonnyOMJ" pitchFamily="2" charset="0"/>
            </a:endParaRPr>
          </a:p>
          <a:p>
            <a:pPr marL="514350" indent="-514350"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ঋ ,র-কার এর পরে ষ হয়</a:t>
            </a: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                    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কৃষক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        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                           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দৃষ্টি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650x350_what_your_eyes_say_about_your_health_features.jpg"/>
          <p:cNvPicPr>
            <a:picLocks noChangeAspect="1"/>
          </p:cNvPicPr>
          <p:nvPr/>
        </p:nvPicPr>
        <p:blipFill>
          <a:blip r:embed="rId2" cstate="print"/>
          <a:srcRect l="31538" t="55143" r="26923" b="15715"/>
          <a:stretch>
            <a:fillRect/>
          </a:stretch>
        </p:blipFill>
        <p:spPr>
          <a:xfrm>
            <a:off x="3733800" y="5486400"/>
            <a:ext cx="2931795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2018_7image_13_00_115371070bl29statesfarmers.jpg"/>
          <p:cNvPicPr>
            <a:picLocks noChangeAspect="1"/>
          </p:cNvPicPr>
          <p:nvPr/>
        </p:nvPicPr>
        <p:blipFill>
          <a:blip r:embed="rId3" cstate="print"/>
          <a:srcRect l="6364" t="12857" r="52424" b="30000"/>
          <a:stretch>
            <a:fillRect/>
          </a:stretch>
        </p:blipFill>
        <p:spPr>
          <a:xfrm>
            <a:off x="0" y="5410200"/>
            <a:ext cx="260604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1371600"/>
            <a:ext cx="5562600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স্বভাবতই ণ হয় এরূপ ১৫ টি শব্দ লিখ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400800" y="838200"/>
            <a:ext cx="2286000" cy="1828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latin typeface="Nikosh" pitchFamily="2" charset="0"/>
                <a:cs typeface="Nikosh" pitchFamily="2" charset="0"/>
              </a:rPr>
              <a:t>   সময়    ৩ মিনিট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419600"/>
          </a:xfrm>
        </p:spPr>
        <p:txBody>
          <a:bodyPr>
            <a:normAutofit/>
          </a:bodyPr>
          <a:lstStyle/>
          <a:p>
            <a:endParaRPr lang="bn-IN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endParaRPr lang="bn-IN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endParaRPr lang="bn-IN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endParaRPr lang="bn-IN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bn-IN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দল= পাঁচটি করে</a:t>
            </a:r>
            <a:endParaRPr lang="en-US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খ</a:t>
            </a:r>
            <a:r>
              <a:rPr lang="bn-IN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দল=     , ,</a:t>
            </a:r>
          </a:p>
          <a:p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</a:t>
            </a:r>
            <a:r>
              <a:rPr lang="bn-IN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দল=     , ,</a:t>
            </a:r>
            <a:endParaRPr lang="en-US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বাংলাদেশের ষড়ঋত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069" t="15681" r="7225" b="3238"/>
          <a:stretch>
            <a:fillRect/>
          </a:stretch>
        </p:blipFill>
        <p:spPr>
          <a:xfrm>
            <a:off x="2149641" y="1600200"/>
            <a:ext cx="4479759" cy="3124200"/>
          </a:xfrm>
        </p:spPr>
      </p:pic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619864"/>
            <a:ext cx="4103369" cy="3104536"/>
          </a:xfrm>
          <a:prstGeom prst="rect">
            <a:avLst/>
          </a:prstGeom>
        </p:spPr>
      </p:pic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1752600"/>
            <a:ext cx="3922178" cy="2971800"/>
          </a:xfrm>
          <a:prstGeom prst="rect">
            <a:avLst/>
          </a:prstGeom>
        </p:spPr>
      </p:pic>
      <p:pic>
        <p:nvPicPr>
          <p:cNvPr id="7" name="Picture 6" descr="012536kalerkantho-15-05-2018-24.jpg"/>
          <p:cNvPicPr>
            <a:picLocks noChangeAspect="1"/>
          </p:cNvPicPr>
          <p:nvPr/>
        </p:nvPicPr>
        <p:blipFill>
          <a:blip r:embed="rId5" cstate="print"/>
          <a:srcRect l="31000" t="23499" r="55000" b="26811"/>
          <a:stretch>
            <a:fillRect/>
          </a:stretch>
        </p:blipFill>
        <p:spPr>
          <a:xfrm>
            <a:off x="3276600" y="1676400"/>
            <a:ext cx="1905000" cy="3254828"/>
          </a:xfrm>
          <a:prstGeom prst="rect">
            <a:avLst/>
          </a:prstGeom>
        </p:spPr>
      </p:pic>
      <p:pic>
        <p:nvPicPr>
          <p:cNvPr id="8" name="Picture 7" descr="একসঙ্গে-একাধিক-ঔষধ-খেলে-স্বাস্থ্যঝুঁকি-হওয়ার-সম্ভাবনা-আছে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0" y="1476264"/>
            <a:ext cx="4267200" cy="3254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কিছু শব্দে স্বভাবতই ষ হয়</a:t>
            </a:r>
            <a:endParaRPr lang="en-US" sz="4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24400" y="914400"/>
            <a:ext cx="43434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চিত্র লক্ষ্য করে ষ যুক্ত শব্দ বলার চেষ্টা কর</a:t>
            </a:r>
            <a:endParaRPr lang="en-US" sz="2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81400" y="57150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ষড়ঋতু</a:t>
            </a:r>
            <a:endParaRPr lang="en-US" sz="2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57600" y="55626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ঔষধ</a:t>
            </a:r>
            <a:endParaRPr lang="en-US" sz="2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56388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আষাঢ়</a:t>
            </a:r>
            <a:endParaRPr lang="en-US" sz="2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86200" y="57150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মানুষ</a:t>
            </a:r>
            <a:endParaRPr lang="en-US" sz="2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05200" y="5562600"/>
            <a:ext cx="1371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উষা</a:t>
            </a:r>
            <a:endParaRPr lang="en-US" sz="2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29200" y="4953000"/>
            <a:ext cx="40386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এছাড়া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---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রোষ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কোষ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ভাষা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ভাষণ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পৌষ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কলুষ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পাষাণ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, </a:t>
            </a:r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দ্বেষ</a:t>
            </a:r>
            <a:r>
              <a:rPr lang="en-US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ভূষণ</a:t>
            </a:r>
            <a:endParaRPr lang="en-US" sz="2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6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403</Words>
  <Application>Microsoft Office PowerPoint</Application>
  <PresentationFormat>On-screen Show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Trek</vt:lpstr>
      <vt:lpstr>Technic</vt:lpstr>
      <vt:lpstr>Oriel</vt:lpstr>
      <vt:lpstr>সুস্বাগতম</vt:lpstr>
      <vt:lpstr>Slide 2</vt:lpstr>
      <vt:lpstr>নিচে লক্ষ্য কর.........</vt:lpstr>
      <vt:lpstr>শিক্ষার্থীরা যা শিখবে.........</vt:lpstr>
      <vt:lpstr>নত্ব-বিধান</vt:lpstr>
      <vt:lpstr>ঋ, র, ষ- এর পরে মূর্ধান্য ‘ণ’ বসে যেমনঃ    তৃণ</vt:lpstr>
      <vt:lpstr>একক কাজ</vt:lpstr>
      <vt:lpstr>দলীয় কাজ</vt:lpstr>
      <vt:lpstr>কিছু শব্দে স্বভাবতই ষ হয়</vt:lpstr>
      <vt:lpstr>মূল্যায়ন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</dc:title>
  <dc:creator>user</dc:creator>
  <cp:lastModifiedBy>Windows User</cp:lastModifiedBy>
  <cp:revision>53</cp:revision>
  <dcterms:created xsi:type="dcterms:W3CDTF">2006-08-16T00:00:00Z</dcterms:created>
  <dcterms:modified xsi:type="dcterms:W3CDTF">2019-10-23T08:37:43Z</dcterms:modified>
</cp:coreProperties>
</file>