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75" r:id="rId3"/>
    <p:sldId id="277" r:id="rId4"/>
    <p:sldId id="272" r:id="rId5"/>
    <p:sldId id="257" r:id="rId6"/>
    <p:sldId id="260" r:id="rId7"/>
    <p:sldId id="261" r:id="rId8"/>
    <p:sldId id="259" r:id="rId9"/>
    <p:sldId id="278" r:id="rId10"/>
    <p:sldId id="262" r:id="rId11"/>
    <p:sldId id="264" r:id="rId12"/>
    <p:sldId id="265" r:id="rId13"/>
    <p:sldId id="271" r:id="rId14"/>
    <p:sldId id="266" r:id="rId15"/>
    <p:sldId id="267" r:id="rId16"/>
    <p:sldId id="268" r:id="rId17"/>
    <p:sldId id="269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00FF"/>
    <a:srgbClr val="00FFFF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81121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27846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8475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86698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03192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0815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0190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99045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99369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2398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06883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5049F-FC86-4250-B2D0-8844DE92DB98}" type="datetimeFigureOut">
              <a:rPr lang="en-US" smtClean="0"/>
              <a:pPr/>
              <a:t>6/16/2017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F1CD9-D62D-4CFE-A84B-B65CC1FDC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801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comb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657600"/>
            <a:ext cx="8458200" cy="1447800"/>
          </a:xfrm>
        </p:spPr>
        <p:txBody>
          <a:bodyPr>
            <a:noAutofit/>
          </a:bodyPr>
          <a:lstStyle/>
          <a:p>
            <a:r>
              <a:rPr lang="bn-BD" sz="4400" b="1" cap="none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/>
            </a:r>
            <a:br>
              <a:rPr lang="bn-BD" sz="4400" b="1" cap="none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</a:br>
            <a:endParaRPr lang="en-US" sz="4400" b="1" cap="none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7904" y="28575"/>
            <a:ext cx="8458200" cy="685800"/>
          </a:xfrm>
        </p:spPr>
        <p:txBody>
          <a:bodyPr>
            <a:noAutofit/>
          </a:bodyPr>
          <a:lstStyle/>
          <a:p>
            <a:r>
              <a:rPr lang="bn-BD" sz="13800" b="1" dirty="0" smtClean="0">
                <a:ln w="1905"/>
                <a:gradFill flip="none" rotWithShape="1">
                  <a:gsLst>
                    <a:gs pos="61000">
                      <a:srgbClr val="00B05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স্বাগতম</a:t>
            </a:r>
            <a:endParaRPr lang="en-US" sz="13800" b="1" dirty="0">
              <a:ln w="1905"/>
              <a:gradFill flip="none" rotWithShape="1">
                <a:gsLst>
                  <a:gs pos="61000">
                    <a:srgbClr val="00B05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666874"/>
            <a:ext cx="8610600" cy="4733925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20392" y="2438401"/>
            <a:ext cx="5029201" cy="3544164"/>
            <a:chOff x="20392" y="2438401"/>
            <a:chExt cx="5029201" cy="3544164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9" name="Bevel 8"/>
            <p:cNvSpPr/>
            <p:nvPr/>
          </p:nvSpPr>
          <p:spPr>
            <a:xfrm rot="16200000">
              <a:off x="762911" y="1695882"/>
              <a:ext cx="3544164" cy="5029201"/>
            </a:xfrm>
            <a:prstGeom prst="bevel">
              <a:avLst/>
            </a:prstGeom>
            <a:grpFill/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33400" y="3048000"/>
              <a:ext cx="4114800" cy="224676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gvt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AvjgMxi</a:t>
              </a:r>
              <a:r>
                <a:rPr lang="en-US" sz="2800" dirty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†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nv‡mb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mnKvwi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wkÿK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ivwgRv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evwjKv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D”P we`¨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vjq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</a:t>
              </a: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KvbvBNvU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, 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wm‡jU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| </a:t>
              </a:r>
            </a:p>
            <a:p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‡</a:t>
              </a:r>
              <a:r>
                <a:rPr lang="en-US" sz="2800" dirty="0" err="1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gvevBjt</a:t>
              </a:r>
              <a:r>
                <a:rPr lang="en-US" sz="2800" dirty="0" smtClean="0">
                  <a:solidFill>
                    <a:srgbClr val="002060"/>
                  </a:solidFill>
                  <a:latin typeface="SutonnyMJ" pitchFamily="2" charset="0"/>
                  <a:cs typeface="SutonnyMJ" pitchFamily="2" charset="0"/>
                </a:rPr>
                <a:t> 01786935252</a:t>
              </a:r>
              <a:endParaRPr lang="en-US" sz="2800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endParaRP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2743200" y="838200"/>
            <a:ext cx="3505200" cy="1143000"/>
          </a:xfrm>
          <a:prstGeom prst="roundRect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solidFill>
                  <a:schemeClr val="tx1">
                    <a:lumMod val="65000"/>
                  </a:schemeClr>
                </a:solidFill>
                <a:latin typeface="SutonnyOMJ" pitchFamily="2" charset="0"/>
                <a:cs typeface="SutonnyOMJ" pitchFamily="2" charset="0"/>
              </a:rPr>
              <a:t>পরিচিতি</a:t>
            </a:r>
            <a:endParaRPr lang="en-US" sz="6000" dirty="0">
              <a:solidFill>
                <a:schemeClr val="tx1">
                  <a:lumMod val="65000"/>
                </a:schemeClr>
              </a:solidFill>
              <a:latin typeface="SutonnyOMJ" pitchFamily="2" charset="0"/>
              <a:cs typeface="SutonnyOMJ" pitchFamily="2" charset="0"/>
            </a:endParaRPr>
          </a:p>
        </p:txBody>
      </p:sp>
      <p:grpSp>
        <p:nvGrpSpPr>
          <p:cNvPr id="4" name="Group 12"/>
          <p:cNvGrpSpPr/>
          <p:nvPr/>
        </p:nvGrpSpPr>
        <p:grpSpPr>
          <a:xfrm>
            <a:off x="5049594" y="2438400"/>
            <a:ext cx="4038600" cy="3544165"/>
            <a:chOff x="5105400" y="3124200"/>
            <a:chExt cx="4038600" cy="3544165"/>
          </a:xfrm>
        </p:grpSpPr>
        <p:sp>
          <p:nvSpPr>
            <p:cNvPr id="14" name="Bevel 13"/>
            <p:cNvSpPr/>
            <p:nvPr/>
          </p:nvSpPr>
          <p:spPr>
            <a:xfrm>
              <a:off x="5105400" y="3124200"/>
              <a:ext cx="4038600" cy="3544165"/>
            </a:xfrm>
            <a:prstGeom prst="bevel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486400" y="3406676"/>
              <a:ext cx="335280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2800" dirty="0" smtClean="0">
                <a:latin typeface="Nikosh" pitchFamily="2" charset="0"/>
                <a:cs typeface="Nikosh" pitchFamily="2" charset="0"/>
              </a:endParaRP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বিষয়ঃ</a:t>
              </a:r>
              <a:r>
                <a:rPr lang="en-US" sz="2800" dirty="0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 </a:t>
              </a:r>
              <a:r>
                <a:rPr lang="bn-BD" sz="2800" dirty="0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গণিত</a:t>
              </a:r>
              <a:endParaRPr lang="en-US" sz="2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endParaRP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শ্রেণিঃ</a:t>
              </a:r>
              <a:r>
                <a:rPr lang="en-US" sz="2800" dirty="0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 </a:t>
              </a:r>
              <a:r>
                <a:rPr lang="en-US" sz="2800" dirty="0" err="1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নবম</a:t>
              </a:r>
              <a:endParaRPr lang="en-US" sz="2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endParaRPr>
            </a:p>
            <a:p>
              <a:r>
                <a:rPr lang="en-US" sz="2800" dirty="0" err="1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অধ্যায়</a:t>
              </a:r>
              <a:r>
                <a:rPr lang="bn-BD" sz="2800" dirty="0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ঃ ২য়</a:t>
              </a:r>
              <a:r>
                <a:rPr lang="bn-IN" sz="2800" dirty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 </a:t>
              </a:r>
              <a:r>
                <a:rPr lang="bn-IN" sz="2800" dirty="0" smtClean="0">
                  <a:solidFill>
                    <a:srgbClr val="002060"/>
                  </a:solidFill>
                  <a:latin typeface="SutonnyOMJ" pitchFamily="2" charset="0"/>
                  <a:cs typeface="SutonnyOMJ" pitchFamily="2" charset="0"/>
                </a:rPr>
                <a:t>(সেট)</a:t>
              </a:r>
              <a:endParaRPr lang="en-US" sz="2800" dirty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endParaRPr>
            </a:p>
            <a:p>
              <a:endParaRPr lang="en-US" sz="3200" dirty="0"/>
            </a:p>
          </p:txBody>
        </p: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t-of-flowers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205" y="838200"/>
            <a:ext cx="4259994" cy="2819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6241256-set-of-glasses-for-drinks-on-white-backgroun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951752"/>
            <a:ext cx="3733800" cy="27820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italy_2_1024x7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3967177"/>
            <a:ext cx="3962400" cy="25025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5181600" y="4267200"/>
            <a:ext cx="3352800" cy="10772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উপরের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চিত্রগুলো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হতে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আমরা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কি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বুঝতে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3200" dirty="0" err="1" smtClean="0">
                <a:latin typeface="SutonnyOMJ" pitchFamily="2" charset="0"/>
                <a:cs typeface="SutonnyOMJ" pitchFamily="2" charset="0"/>
              </a:rPr>
              <a:t>পারছি</a:t>
            </a:r>
            <a:r>
              <a:rPr lang="en-US" sz="3200" dirty="0" smtClean="0">
                <a:latin typeface="SutonnyOMJ" pitchFamily="2" charset="0"/>
                <a:cs typeface="SutonnyOMJ" pitchFamily="2" charset="0"/>
              </a:rPr>
              <a:t>? </a:t>
            </a:r>
            <a:endParaRPr lang="en-US" sz="3200" dirty="0">
              <a:latin typeface="SutonnyOMJ" pitchFamily="2" charset="0"/>
              <a:cs typeface="SutonnyO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3780617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2019839"/>
            <a:ext cx="7315200" cy="2925032"/>
          </a:xfrm>
          <a:prstGeom prst="rect">
            <a:avLst/>
          </a:prstGeom>
          <a:solidFill>
            <a:srgbClr val="00B05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19900" b="1" dirty="0" err="1" smtClean="0">
                <a:ln w="1905"/>
                <a:solidFill>
                  <a:srgbClr val="FF0000"/>
                </a:solidFill>
                <a:effectLst>
                  <a:glow rad="228600">
                    <a:srgbClr val="A379BB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SutonnyOMJ" pitchFamily="2" charset="0"/>
                <a:cs typeface="SutonnyOMJ" pitchFamily="2" charset="0"/>
              </a:rPr>
              <a:t>সেট</a:t>
            </a:r>
            <a:endParaRPr lang="en-US" sz="19900" b="1" dirty="0">
              <a:ln w="1905"/>
              <a:solidFill>
                <a:srgbClr val="FF0000"/>
              </a:solidFill>
              <a:effectLst>
                <a:glow rad="228600">
                  <a:srgbClr val="A379BB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304800"/>
            <a:ext cx="2819400" cy="1143000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spc="50" dirty="0" err="1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শিখনফল</a:t>
            </a:r>
            <a:r>
              <a:rPr lang="en-US" sz="6000" spc="50" dirty="0" smtClean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endParaRPr lang="en-US" sz="6000" b="1" cap="none" spc="50" dirty="0">
              <a:ln w="11430"/>
              <a:solidFill>
                <a:srgbClr val="00B0F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3352800"/>
          </a:xfrm>
          <a:blipFill>
            <a:blip r:embed="rId3" cstate="print"/>
            <a:tile tx="0" ty="0" sx="100000" sy="100000" flip="none" algn="tl"/>
          </a:blipFill>
          <a:ln>
            <a:noFill/>
          </a:ln>
          <a:effectLst>
            <a:innerShdw blurRad="63500" dist="50800" dir="8100000">
              <a:prstClr val="black">
                <a:alpha val="50000"/>
              </a:prstClr>
            </a:innerShdw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SutonnyOMJ" pitchFamily="2" charset="0"/>
                <a:cs typeface="SutonnyOMJ" pitchFamily="2" charset="0"/>
              </a:rPr>
              <a:t>উদাহরণসহ বিভিন্ন প্রকার সেটের ব্যাখ্যা দিতে পারবে।</a:t>
            </a:r>
          </a:p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SutonnyOMJ" pitchFamily="2" charset="0"/>
                <a:cs typeface="SutonnyOMJ" pitchFamily="2" charset="0"/>
              </a:rPr>
              <a:t>সংযোগ সেট ও ছেদ সেটের ব্যাখ্যা দিতে পারবে।</a:t>
            </a:r>
          </a:p>
          <a:p>
            <a:pPr marL="742950" indent="-742950">
              <a:lnSpc>
                <a:spcPct val="150000"/>
              </a:lnSpc>
              <a:buClr>
                <a:srgbClr val="002060"/>
              </a:buClr>
              <a:buSzPct val="100000"/>
              <a:buFont typeface="+mj-lt"/>
              <a:buAutoNum type="arabicPeriod"/>
            </a:pPr>
            <a:r>
              <a:rPr lang="bn-BD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SutonnyOMJ" pitchFamily="2" charset="0"/>
                <a:cs typeface="SutonnyOMJ" pitchFamily="2" charset="0"/>
              </a:rPr>
              <a:t>পূরক সেট ও অন্তর সেটের পার্থক্য নিরূপণ করতে পার</a:t>
            </a:r>
            <a:r>
              <a:rPr lang="en-US" sz="3200" dirty="0" err="1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SutonnyOMJ" pitchFamily="2" charset="0"/>
                <a:cs typeface="SutonnyOMJ" pitchFamily="2" charset="0"/>
              </a:rPr>
              <a:t>বে</a:t>
            </a:r>
            <a:r>
              <a:rPr lang="en-US" sz="3200" dirty="0" smtClean="0">
                <a:gradFill flip="none" rotWithShape="1">
                  <a:gsLst>
                    <a:gs pos="0">
                      <a:srgbClr val="0000FF">
                        <a:shade val="30000"/>
                        <a:satMod val="115000"/>
                      </a:srgbClr>
                    </a:gs>
                    <a:gs pos="50000">
                      <a:srgbClr val="0000FF">
                        <a:shade val="67500"/>
                        <a:satMod val="115000"/>
                      </a:srgbClr>
                    </a:gs>
                    <a:gs pos="100000">
                      <a:srgbClr val="0000FF">
                        <a:shade val="100000"/>
                        <a:satMod val="115000"/>
                      </a:srgbClr>
                    </a:gs>
                  </a:gsLst>
                  <a:lin ang="18900000" scaled="1"/>
                  <a:tileRect/>
                </a:gradFill>
                <a:latin typeface="SutonnyOMJ" pitchFamily="2" charset="0"/>
                <a:cs typeface="SutonnyOMJ" pitchFamily="2" charset="0"/>
              </a:rPr>
              <a:t>।</a:t>
            </a:r>
            <a:endParaRPr lang="bn-BD" sz="3200" dirty="0" smtClean="0">
              <a:gradFill flip="none" rotWithShape="1">
                <a:gsLst>
                  <a:gs pos="0">
                    <a:srgbClr val="0000FF">
                      <a:shade val="30000"/>
                      <a:satMod val="115000"/>
                    </a:srgbClr>
                  </a:gs>
                  <a:gs pos="50000">
                    <a:srgbClr val="0000FF">
                      <a:shade val="67500"/>
                      <a:satMod val="115000"/>
                    </a:srgbClr>
                  </a:gs>
                  <a:gs pos="100000">
                    <a:srgbClr val="0000FF">
                      <a:shade val="100000"/>
                      <a:satMod val="115000"/>
                    </a:srgbClr>
                  </a:gs>
                </a:gsLst>
                <a:lin ang="18900000" scaled="1"/>
                <a:tileRect/>
              </a:gra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457200"/>
            <a:ext cx="6305550" cy="701674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এসো আমরা এখন </a:t>
            </a:r>
            <a:r>
              <a:rPr lang="en-US" sz="4400" dirty="0" err="1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সেট</a:t>
            </a:r>
            <a:r>
              <a:rPr lang="bn-BD" sz="4400" dirty="0" smtClean="0">
                <a:solidFill>
                  <a:srgbClr val="00B050"/>
                </a:solidFill>
                <a:latin typeface="SutonnyOMJ" pitchFamily="2" charset="0"/>
                <a:cs typeface="SutonnyOMJ" pitchFamily="2" charset="0"/>
              </a:rPr>
              <a:t>কে জানিঃ </a:t>
            </a:r>
            <a:endParaRPr lang="en-US" sz="4400" dirty="0">
              <a:solidFill>
                <a:srgbClr val="00B05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41529" y="1295400"/>
            <a:ext cx="7886700" cy="4351338"/>
          </a:xfrm>
          <a:solidFill>
            <a:schemeClr val="bg2">
              <a:lumMod val="75000"/>
            </a:schemeClr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সাধারণভাবে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,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বিভিন্ন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বস্তুর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সুনির্ধারিত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সংগ্রহকে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সেট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বলা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অন্তর্ভুক্ত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বস্তুসমূহকে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ঐ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সেটের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উপাদান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সদস্য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বলা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সাধারণত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ইংরেজি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বড়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অক্ষর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smtClean="0">
                <a:latin typeface="NikoshBAN"/>
                <a:cs typeface="SutonnyOMJ" pitchFamily="2" charset="0"/>
              </a:rPr>
              <a:t>A, B, C, X, Y, Z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ইত্যাদি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দ্বারা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সেটের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নামকরণ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করা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latin typeface="SutonnyOMJ" pitchFamily="2" charset="0"/>
                <a:cs typeface="SutonnyOMJ" pitchFamily="2" charset="0"/>
              </a:rPr>
              <a:t>হয়</a:t>
            </a:r>
            <a:r>
              <a:rPr lang="en-US" sz="2800" dirty="0" smtClean="0">
                <a:latin typeface="SutonnyOMJ" pitchFamily="2" charset="0"/>
                <a:cs typeface="SutonnyOMJ" pitchFamily="2" charset="0"/>
              </a:rPr>
              <a:t>।</a:t>
            </a:r>
            <a:endParaRPr lang="bn-BD" sz="2800" dirty="0" smtClean="0">
              <a:latin typeface="SutonnyOMJ" pitchFamily="2" charset="0"/>
              <a:cs typeface="SutonnyOMJ" pitchFamily="2" charset="0"/>
            </a:endParaRP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r>
              <a:rPr lang="bn-BD" sz="2800" dirty="0" smtClean="0">
                <a:latin typeface="SutonnyOMJ" pitchFamily="2" charset="0"/>
                <a:cs typeface="SutonnyOMJ" pitchFamily="2" charset="0"/>
              </a:rPr>
              <a:t>সেটকে সাধারণত ২য় বন্ধনী {   } দিয়ে লেখা হয়।</a:t>
            </a:r>
          </a:p>
          <a:p>
            <a:pPr marL="514350" indent="-514350">
              <a:lnSpc>
                <a:spcPct val="150000"/>
              </a:lnSpc>
              <a:buClr>
                <a:srgbClr val="FF0000"/>
              </a:buClr>
              <a:buFont typeface="+mj-lt"/>
              <a:buAutoNum type="arabicPeriod"/>
            </a:pPr>
            <a:endParaRPr lang="en-US" sz="36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LavenderFlower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04800" y="1371600"/>
            <a:ext cx="3103418" cy="2133600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5" name="Picture 4" descr="bouquet_of_flowers-59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3810000"/>
            <a:ext cx="2514600" cy="26609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italy_2_1024x7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0" y="1524000"/>
            <a:ext cx="2667000" cy="2000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nimals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0" y="3886200"/>
            <a:ext cx="3240397" cy="24384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7" descr="ocean-flower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572251" y="1524001"/>
            <a:ext cx="2419350" cy="1907831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9" name="Explosion 1 8"/>
          <p:cNvSpPr/>
          <p:nvPr/>
        </p:nvSpPr>
        <p:spPr>
          <a:xfrm>
            <a:off x="6324600" y="3581400"/>
            <a:ext cx="2819400" cy="2971800"/>
          </a:xfrm>
          <a:prstGeom prst="irregularSeal1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সেটের</a:t>
            </a:r>
            <a:r>
              <a:rPr lang="en-US" sz="40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বিভিন্নতা</a:t>
            </a:r>
            <a:endParaRPr lang="en-US" sz="40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09666" y="118192"/>
            <a:ext cx="2743200" cy="944562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dirty="0" err="1" smtClean="0">
                <a:solidFill>
                  <a:srgbClr val="FF00FF"/>
                </a:solidFill>
                <a:latin typeface="SutonnyOMJ" pitchFamily="2" charset="0"/>
                <a:cs typeface="SutonnyOMJ" pitchFamily="2" charset="0"/>
              </a:rPr>
              <a:t>অসীম</a:t>
            </a:r>
            <a:r>
              <a:rPr lang="en-US" sz="5400" dirty="0" smtClean="0">
                <a:solidFill>
                  <a:srgbClr val="FF00FF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solidFill>
                  <a:srgbClr val="FF00FF"/>
                </a:solidFill>
                <a:latin typeface="SutonnyOMJ" pitchFamily="2" charset="0"/>
                <a:cs typeface="SutonnyOMJ" pitchFamily="2" charset="0"/>
              </a:rPr>
              <a:t>সেট</a:t>
            </a:r>
            <a:endParaRPr lang="en-US" sz="5400" dirty="0">
              <a:solidFill>
                <a:srgbClr val="FF00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5791200"/>
            <a:ext cx="3200400" cy="954107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উপাদানসমূহ</a:t>
            </a:r>
            <a:r>
              <a:rPr lang="en-US" sz="28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অগণিত</a:t>
            </a:r>
            <a:endParaRPr lang="en-US" sz="2800" dirty="0" smtClean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A= {1, 2, 3, …….}</a:t>
            </a:r>
            <a:endParaRPr lang="en-US" sz="2800" dirty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4" name="Content Placeholder 3" descr="ocean-flower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95400" y="1295400"/>
            <a:ext cx="6705600" cy="4340499"/>
          </a:xfrm>
          <a:ln w="28575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1752599" y="808038"/>
            <a:ext cx="38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</a:t>
            </a:r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52600" y="5715000"/>
            <a:ext cx="5414485" cy="95410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উপাদানসমূহ</a:t>
            </a:r>
            <a:r>
              <a:rPr lang="en-US" sz="28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সীমিত</a:t>
            </a:r>
            <a:endParaRPr lang="en-US" sz="2800" dirty="0" smtClean="0">
              <a:solidFill>
                <a:srgbClr val="FFFF00"/>
              </a:solidFill>
              <a:latin typeface="SutonnyOMJ" pitchFamily="2" charset="0"/>
              <a:cs typeface="SutonnyOMJ" pitchFamily="2" charset="0"/>
            </a:endParaRPr>
          </a:p>
          <a:p>
            <a:pPr algn="ctr"/>
            <a:r>
              <a:rPr lang="en-US" sz="2800" dirty="0" smtClean="0">
                <a:solidFill>
                  <a:srgbClr val="FFFF00"/>
                </a:solidFill>
                <a:latin typeface="NikoshBAN"/>
                <a:cs typeface="SutonnyOMJ" pitchFamily="2" charset="0"/>
              </a:rPr>
              <a:t>B</a:t>
            </a:r>
            <a:r>
              <a:rPr lang="en-US" sz="28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= {</a:t>
            </a:r>
            <a:r>
              <a:rPr lang="en-US" sz="2800" dirty="0" smtClean="0">
                <a:solidFill>
                  <a:srgbClr val="FFFF00"/>
                </a:solidFill>
                <a:latin typeface="NikoshBAN"/>
                <a:cs typeface="SutonnyOMJ" pitchFamily="2" charset="0"/>
              </a:rPr>
              <a:t>1, 2, 3, 4</a:t>
            </a:r>
            <a:r>
              <a:rPr lang="en-US" sz="2800" dirty="0" smtClean="0">
                <a:solidFill>
                  <a:srgbClr val="FFFF00"/>
                </a:solidFill>
                <a:latin typeface="SutonnyOMJ" pitchFamily="2" charset="0"/>
                <a:cs typeface="SutonnyOMJ" pitchFamily="2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20518" y="533400"/>
            <a:ext cx="4093879" cy="92333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সসীম</a:t>
            </a:r>
            <a:r>
              <a:rPr lang="en-US" sz="54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540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সেট</a:t>
            </a:r>
            <a:endParaRPr lang="en-US" sz="54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066800" y="1371600"/>
            <a:ext cx="6845520" cy="4196089"/>
            <a:chOff x="1066800" y="1371600"/>
            <a:chExt cx="6845520" cy="4196089"/>
          </a:xfrm>
        </p:grpSpPr>
        <p:pic>
          <p:nvPicPr>
            <p:cNvPr id="2" name="Picture 1" descr="set-of-flowers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66800" y="1703927"/>
              <a:ext cx="6845520" cy="3863762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371600" y="1371600"/>
              <a:ext cx="457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22518240"/>
      </p:ext>
    </p:extLst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90600" y="780245"/>
            <a:ext cx="7315200" cy="3200400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5" name="Oval 4"/>
          <p:cNvSpPr/>
          <p:nvPr/>
        </p:nvSpPr>
        <p:spPr>
          <a:xfrm>
            <a:off x="2362200" y="1119926"/>
            <a:ext cx="2660073" cy="2438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4274127" y="1119926"/>
            <a:ext cx="2660073" cy="2438400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</a:p>
        </p:txBody>
      </p:sp>
      <p:sp>
        <p:nvSpPr>
          <p:cNvPr id="8" name="Up Arrow Callout 7"/>
          <p:cNvSpPr/>
          <p:nvPr/>
        </p:nvSpPr>
        <p:spPr>
          <a:xfrm>
            <a:off x="1600200" y="3962400"/>
            <a:ext cx="5715000" cy="1143000"/>
          </a:xfrm>
          <a:prstGeom prst="up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U B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4600" y="381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743200" y="5410200"/>
            <a:ext cx="3429000" cy="830997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সংযোগ</a:t>
            </a:r>
            <a:r>
              <a:rPr lang="en-US" sz="4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 </a:t>
            </a:r>
            <a:r>
              <a:rPr lang="en-US" sz="4800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utonnyOMJ" pitchFamily="2" charset="0"/>
                <a:cs typeface="SutonnyOMJ" pitchFamily="2" charset="0"/>
              </a:rPr>
              <a:t>সেট</a:t>
            </a:r>
            <a:endParaRPr lang="en-US" sz="4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274638"/>
            <a:ext cx="4114800" cy="1143000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6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ছেদ</a:t>
            </a:r>
            <a:r>
              <a:rPr lang="en-US" sz="60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সেট</a:t>
            </a:r>
            <a:endParaRPr lang="en-US" sz="60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1981200" y="4953000"/>
            <a:ext cx="5715000" cy="1600200"/>
          </a:xfrm>
          <a:prstGeom prst="upArrowCallou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∩ B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14400" y="1676400"/>
            <a:ext cx="7315200" cy="3200400"/>
            <a:chOff x="838200" y="1676400"/>
            <a:chExt cx="7315200" cy="3200400"/>
          </a:xfrm>
        </p:grpSpPr>
        <p:sp>
          <p:nvSpPr>
            <p:cNvPr id="4" name="Rounded Rectangle 3"/>
            <p:cNvSpPr/>
            <p:nvPr/>
          </p:nvSpPr>
          <p:spPr>
            <a:xfrm>
              <a:off x="838200" y="1676400"/>
              <a:ext cx="7315200" cy="3200400"/>
            </a:xfrm>
            <a:prstGeom prst="roundRect">
              <a:avLst/>
            </a:prstGeom>
            <a:solidFill>
              <a:srgbClr val="00B0F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/>
            </a:p>
          </p:txBody>
        </p:sp>
        <p:sp>
          <p:nvSpPr>
            <p:cNvPr id="5" name="Oval 4"/>
            <p:cNvSpPr/>
            <p:nvPr/>
          </p:nvSpPr>
          <p:spPr>
            <a:xfrm>
              <a:off x="23622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A</a:t>
              </a:r>
              <a:endPara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6" name="Oval 5"/>
            <p:cNvSpPr/>
            <p:nvPr/>
          </p:nvSpPr>
          <p:spPr>
            <a:xfrm>
              <a:off x="4114800" y="1981200"/>
              <a:ext cx="2438400" cy="2438400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B</a:t>
              </a:r>
              <a:endPara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  <p:sp>
          <p:nvSpPr>
            <p:cNvPr id="9" name="Oval 8"/>
            <p:cNvSpPr/>
            <p:nvPr/>
          </p:nvSpPr>
          <p:spPr>
            <a:xfrm flipH="1">
              <a:off x="4135272" y="2362199"/>
              <a:ext cx="655092" cy="1691185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59556"/>
            <a:ext cx="3124199" cy="1325563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পূরক</a:t>
            </a:r>
            <a:r>
              <a:rPr lang="en-US" sz="66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সেট</a:t>
            </a:r>
            <a:endParaRPr lang="en-US" sz="66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47800" y="1828800"/>
            <a:ext cx="6629400" cy="3276600"/>
          </a:xfrm>
          <a:prstGeom prst="roundRect">
            <a:avLst/>
          </a:prstGeom>
          <a:solidFill>
            <a:srgbClr val="66FF66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 smtClean="0"/>
              <a:t>  U</a:t>
            </a:r>
            <a:r>
              <a:rPr lang="en-US" sz="3600" dirty="0" smtClean="0"/>
              <a:t>           </a:t>
            </a:r>
            <a:endParaRPr lang="en-US" sz="3600" dirty="0"/>
          </a:p>
        </p:txBody>
      </p:sp>
      <p:sp>
        <p:nvSpPr>
          <p:cNvPr id="5" name="Oval 4"/>
          <p:cNvSpPr/>
          <p:nvPr/>
        </p:nvSpPr>
        <p:spPr>
          <a:xfrm>
            <a:off x="3733800" y="2286000"/>
            <a:ext cx="2209800" cy="2496457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Up Arrow Callout 7"/>
          <p:cNvSpPr/>
          <p:nvPr/>
        </p:nvSpPr>
        <p:spPr>
          <a:xfrm>
            <a:off x="3505200" y="5181600"/>
            <a:ext cx="2819400" cy="1371600"/>
          </a:xfrm>
          <a:prstGeom prst="upArrowCallou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A’=U-A</a:t>
            </a:r>
            <a:endParaRPr lang="en-US" sz="6000" b="1" baseline="30000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365127"/>
            <a:ext cx="2971800" cy="1006473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6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অন্তর</a:t>
            </a:r>
            <a:r>
              <a:rPr lang="en-US" sz="6000" dirty="0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000" dirty="0" err="1" smtClean="0">
                <a:solidFill>
                  <a:srgbClr val="002060"/>
                </a:solidFill>
                <a:latin typeface="SutonnyOMJ" pitchFamily="2" charset="0"/>
                <a:cs typeface="SutonnyOMJ" pitchFamily="2" charset="0"/>
              </a:rPr>
              <a:t>সেট</a:t>
            </a:r>
            <a:endParaRPr lang="en-US" sz="6000" dirty="0">
              <a:solidFill>
                <a:srgbClr val="002060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371600" y="1676400"/>
            <a:ext cx="3679767" cy="3276600"/>
          </a:xfrm>
          <a:prstGeom prst="ellipse">
            <a:avLst/>
          </a:prstGeom>
          <a:solidFill>
            <a:srgbClr val="66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4016433" y="1676400"/>
            <a:ext cx="3679767" cy="3276600"/>
          </a:xfrm>
          <a:prstGeom prst="ellipse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</a:t>
            </a:r>
          </a:p>
        </p:txBody>
      </p:sp>
      <p:sp>
        <p:nvSpPr>
          <p:cNvPr id="8" name="Up Arrow Callout 7"/>
          <p:cNvSpPr/>
          <p:nvPr/>
        </p:nvSpPr>
        <p:spPr>
          <a:xfrm>
            <a:off x="1981200" y="4953000"/>
            <a:ext cx="5715000" cy="1600200"/>
          </a:xfrm>
          <a:prstGeom prst="upArrowCallout">
            <a:avLst/>
          </a:prstGeom>
          <a:blipFill>
            <a:blip r:embed="rId3" cstate="print"/>
            <a:tile tx="0" ty="0" sx="100000" sy="100000" flip="none" algn="tl"/>
          </a:blip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 – B</a:t>
            </a:r>
            <a:r>
              <a:rPr lang="bn-BD" sz="60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6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362200" y="533400"/>
            <a:ext cx="4419600" cy="1143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en-US" sz="8000" dirty="0" err="1" smtClean="0">
                <a:latin typeface="SutonnyOMJ" pitchFamily="2" charset="0"/>
                <a:cs typeface="SutonnyOMJ" pitchFamily="2" charset="0"/>
              </a:rPr>
              <a:t>জোড়ায়</a:t>
            </a:r>
            <a:r>
              <a:rPr lang="en-US" sz="80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8000" dirty="0" err="1" smtClean="0">
                <a:latin typeface="SutonnyOMJ" pitchFamily="2" charset="0"/>
                <a:cs typeface="SutonnyOMJ" pitchFamily="2" charset="0"/>
              </a:rPr>
              <a:t>কাজ</a:t>
            </a:r>
            <a:endParaRPr lang="en-US" sz="80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2514600"/>
            <a:ext cx="75438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BD" sz="4000" dirty="0" smtClean="0">
                <a:latin typeface="SutonnyOMJ" pitchFamily="2" charset="0"/>
                <a:cs typeface="SutonnyOMJ" pitchFamily="2" charset="0"/>
              </a:rPr>
              <a:t>সসীম সেট ও অসীম সেটের তিনটি করে উদাহরণ লিখ। </a:t>
            </a:r>
            <a:endParaRPr lang="en-US" sz="40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6600" y="342900"/>
            <a:ext cx="3505200" cy="95250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6600" dirty="0" err="1" smtClean="0">
                <a:solidFill>
                  <a:srgbClr val="0000FF"/>
                </a:solidFill>
                <a:latin typeface="SutonnyOMJ" pitchFamily="2" charset="0"/>
                <a:cs typeface="SutonnyOMJ" pitchFamily="2" charset="0"/>
              </a:rPr>
              <a:t>দলীয়</a:t>
            </a:r>
            <a:r>
              <a:rPr lang="en-US" sz="6600" dirty="0" smtClean="0">
                <a:solidFill>
                  <a:srgbClr val="0000FF"/>
                </a:solidFill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solidFill>
                  <a:srgbClr val="0000FF"/>
                </a:solidFill>
                <a:latin typeface="SutonnyOMJ" pitchFamily="2" charset="0"/>
                <a:cs typeface="SutonnyOMJ" pitchFamily="2" charset="0"/>
              </a:rPr>
              <a:t>কাজ</a:t>
            </a:r>
            <a:endParaRPr lang="en-US" sz="6600" dirty="0">
              <a:solidFill>
                <a:srgbClr val="0000FF"/>
              </a:solidFill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2971800" cy="36576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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B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 ∩ C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 -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C</a:t>
            </a:r>
            <a:r>
              <a:rPr lang="en-US" sz="3200" baseline="30000" dirty="0" smtClean="0">
                <a:latin typeface="NikoshBAN" pitchFamily="2" charset="0"/>
                <a:cs typeface="NikoshBAN" pitchFamily="2" charset="0"/>
              </a:rPr>
              <a:t>′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(A - B) ∩ C</a:t>
            </a:r>
          </a:p>
          <a:p>
            <a:pPr marL="571500" indent="-571500">
              <a:buClr>
                <a:srgbClr val="0000FF"/>
              </a:buClr>
              <a:buSzPct val="100000"/>
              <a:buFont typeface="+mj-lt"/>
              <a:buAutoNum type="arabicPeriod"/>
            </a:pP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A′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  <a:sym typeface="Symbol"/>
              </a:rPr>
              <a:t>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B′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3581400" y="1828800"/>
            <a:ext cx="5181600" cy="3657600"/>
            <a:chOff x="3505200" y="1752600"/>
            <a:chExt cx="5181600" cy="3657600"/>
          </a:xfrm>
        </p:grpSpPr>
        <p:sp>
          <p:nvSpPr>
            <p:cNvPr id="12" name="TextBox 11"/>
            <p:cNvSpPr txBox="1"/>
            <p:nvPr/>
          </p:nvSpPr>
          <p:spPr>
            <a:xfrm>
              <a:off x="3733800" y="1752600"/>
              <a:ext cx="609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U</a:t>
              </a:r>
              <a:endParaRPr lang="en-US" sz="2800" dirty="0"/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3505200" y="2286000"/>
              <a:ext cx="5181600" cy="3124200"/>
              <a:chOff x="3505200" y="2286000"/>
              <a:chExt cx="5181600" cy="3124200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3505200" y="2286000"/>
                <a:ext cx="5181600" cy="3124200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Oval 6"/>
              <p:cNvSpPr/>
              <p:nvPr/>
            </p:nvSpPr>
            <p:spPr>
              <a:xfrm>
                <a:off x="3886200" y="2438400"/>
                <a:ext cx="1600200" cy="1600200"/>
              </a:xfrm>
              <a:prstGeom prst="ellipse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/>
                  <a:t>1</a:t>
                </a:r>
              </a:p>
              <a:p>
                <a:pPr algn="ctr"/>
                <a:r>
                  <a:rPr lang="en-US" sz="2400" dirty="0" smtClean="0"/>
                  <a:t>       2</a:t>
                </a:r>
              </a:p>
              <a:p>
                <a:pPr algn="ctr"/>
                <a:r>
                  <a:rPr lang="en-US" sz="2400" dirty="0" smtClean="0"/>
                  <a:t>3</a:t>
                </a:r>
                <a:endParaRPr lang="en-US" sz="2400" dirty="0"/>
              </a:p>
            </p:txBody>
          </p:sp>
          <p:sp>
            <p:nvSpPr>
              <p:cNvPr id="8" name="Oval 7"/>
              <p:cNvSpPr/>
              <p:nvPr/>
            </p:nvSpPr>
            <p:spPr>
              <a:xfrm>
                <a:off x="6934200" y="2438400"/>
                <a:ext cx="1447800" cy="1524000"/>
              </a:xfrm>
              <a:prstGeom prst="ellipse">
                <a:avLst/>
              </a:prstGeom>
              <a:solidFill>
                <a:srgbClr val="00B0F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4      6    7</a:t>
                </a:r>
                <a:endParaRPr lang="en-US" sz="2800" dirty="0"/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5562600" y="3657600"/>
                <a:ext cx="1447800" cy="1447800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dirty="0" smtClean="0"/>
                  <a:t>2     4      5</a:t>
                </a:r>
                <a:endParaRPr lang="en-US" sz="28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3810000" y="3886200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A</a:t>
                </a:r>
                <a:endParaRPr lang="en-US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5943600" y="3124200"/>
                <a:ext cx="3810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B</a:t>
                </a:r>
                <a:endParaRPr lang="en-US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8077200" y="3810000"/>
                <a:ext cx="381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C</a:t>
                </a:r>
                <a:endParaRPr lang="en-US" dirty="0"/>
              </a:p>
            </p:txBody>
          </p:sp>
        </p:grp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609600"/>
            <a:ext cx="3429000" cy="1143000"/>
          </a:xfr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/>
            <a:r>
              <a:rPr lang="en-US" sz="660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SutonnyOMJ" pitchFamily="2" charset="0"/>
                <a:cs typeface="SutonnyOMJ" pitchFamily="2" charset="0"/>
              </a:rPr>
              <a:t>মূল্যায়ন</a:t>
            </a:r>
            <a:endParaRPr lang="en-US" sz="660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27432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পূরক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সেট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কী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?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উদাহরণ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দাও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সার্বিক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সেটের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সংজ্ঞা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দাও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এবং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ব্যাখ্যা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কর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সংযোগ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সে</a:t>
            </a:r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ট 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কাকে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বলে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?</a:t>
            </a:r>
            <a:r>
              <a:rPr lang="bn-BD" sz="4400" dirty="0" smtClean="0">
                <a:latin typeface="SutonnyOMJ" pitchFamily="2" charset="0"/>
                <a:cs typeface="SutonnyOMJ" pitchFamily="2" charset="0"/>
              </a:rPr>
              <a:t> একে কী  দ্বারা প্রকাশ করা হয়? </a:t>
            </a:r>
            <a:endParaRPr lang="en-US" sz="4400" dirty="0">
              <a:latin typeface="SutonnyOMJ" pitchFamily="2" charset="0"/>
              <a:cs typeface="SutonnyOMJ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9618" y="342900"/>
            <a:ext cx="4305300" cy="1143000"/>
          </a:xfrm>
          <a:blipFill>
            <a:blip r:embed="rId2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বাড়ীর</a:t>
            </a:r>
            <a:r>
              <a:rPr lang="en-US" sz="66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6600" dirty="0" err="1" smtClean="0">
                <a:latin typeface="SutonnyOMJ" pitchFamily="2" charset="0"/>
                <a:cs typeface="SutonnyOMJ" pitchFamily="2" charset="0"/>
              </a:rPr>
              <a:t>কাজ</a:t>
            </a:r>
            <a:endParaRPr lang="en-US" sz="6600" dirty="0">
              <a:latin typeface="SutonnyOMJ" pitchFamily="2" charset="0"/>
              <a:cs typeface="SutonnyO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3657600"/>
            <a:ext cx="6553200" cy="2819400"/>
          </a:xfrm>
          <a:blipFill>
            <a:blip r:embed="rId3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নিম্নলিখিত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সমস্যাসমূহ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সমাধান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 </a:t>
            </a:r>
            <a:r>
              <a:rPr lang="en-US" sz="4400" dirty="0" err="1" smtClean="0">
                <a:latin typeface="SutonnyOMJ" pitchFamily="2" charset="0"/>
                <a:cs typeface="SutonnyOMJ" pitchFamily="2" charset="0"/>
              </a:rPr>
              <a:t>কর</a:t>
            </a:r>
            <a:r>
              <a:rPr lang="en-US" sz="4400" dirty="0" smtClean="0">
                <a:latin typeface="SutonnyOMJ" pitchFamily="2" charset="0"/>
                <a:cs typeface="SutonnyOMJ" pitchFamily="2" charset="0"/>
              </a:rPr>
              <a:t>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  <a:sym typeface="Symbol"/>
              </a:rPr>
              <a:t>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B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 ∩ B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A-B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333500" y="1655774"/>
            <a:ext cx="2400300" cy="1773226"/>
            <a:chOff x="1333500" y="1655774"/>
            <a:chExt cx="2400300" cy="1773226"/>
          </a:xfrm>
        </p:grpSpPr>
        <p:sp>
          <p:nvSpPr>
            <p:cNvPr id="7" name="Oval 6"/>
            <p:cNvSpPr/>
            <p:nvPr/>
          </p:nvSpPr>
          <p:spPr>
            <a:xfrm>
              <a:off x="1943100" y="1655774"/>
              <a:ext cx="1790700" cy="1773226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X </a:t>
              </a:r>
            </a:p>
            <a:p>
              <a:pPr algn="ctr"/>
              <a:r>
                <a:rPr lang="en-US" dirty="0" smtClean="0"/>
                <a:t>              y </a:t>
              </a:r>
            </a:p>
            <a:p>
              <a:pPr algn="ctr"/>
              <a:r>
                <a:rPr lang="en-US" dirty="0"/>
                <a:t>z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33500" y="2048442"/>
              <a:ext cx="60960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A</a:t>
              </a:r>
              <a:r>
                <a:rPr lang="bn-BD" sz="2800" dirty="0" smtClean="0"/>
                <a:t> </a:t>
              </a:r>
              <a:r>
                <a:rPr lang="bn-BD" sz="2400" dirty="0" smtClean="0">
                  <a:latin typeface="SutonnyOMJ" pitchFamily="2" charset="0"/>
                  <a:cs typeface="SutonnyOMJ" pitchFamily="2" charset="0"/>
                </a:rPr>
                <a:t>সেট </a:t>
              </a:r>
              <a:endParaRPr lang="en-US" sz="2400" dirty="0">
                <a:latin typeface="SutonnyOMJ" pitchFamily="2" charset="0"/>
                <a:cs typeface="SutonnyOMJ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572000" y="1600200"/>
            <a:ext cx="2667000" cy="1828800"/>
            <a:chOff x="4572000" y="1600200"/>
            <a:chExt cx="2667000" cy="1828800"/>
          </a:xfrm>
        </p:grpSpPr>
        <p:sp>
          <p:nvSpPr>
            <p:cNvPr id="6" name="Oval 5"/>
            <p:cNvSpPr/>
            <p:nvPr/>
          </p:nvSpPr>
          <p:spPr>
            <a:xfrm>
              <a:off x="4572000" y="1600200"/>
              <a:ext cx="1828800" cy="1828800"/>
            </a:xfrm>
            <a:prstGeom prst="ellipse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dirty="0" smtClean="0"/>
                <a:t>a </a:t>
              </a:r>
            </a:p>
            <a:p>
              <a:pPr algn="r"/>
              <a:r>
                <a:rPr lang="en-US" dirty="0" smtClean="0"/>
                <a:t>  b   </a:t>
              </a:r>
            </a:p>
            <a:p>
              <a:r>
                <a:rPr lang="en-US" dirty="0" smtClean="0"/>
                <a:t> x</a:t>
              </a:r>
            </a:p>
            <a:p>
              <a:pPr algn="ctr"/>
              <a:r>
                <a:rPr lang="en-US" dirty="0" smtClean="0"/>
                <a:t>     y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624918" y="1985696"/>
              <a:ext cx="614082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/>
                <a:t>B</a:t>
              </a:r>
              <a:endParaRPr lang="bn-BD" sz="2800" dirty="0" smtClean="0"/>
            </a:p>
            <a:p>
              <a:r>
                <a:rPr lang="bn-BD" sz="2400" dirty="0" smtClean="0">
                  <a:latin typeface="SutonnyOMJ" pitchFamily="2" charset="0"/>
                  <a:cs typeface="SutonnyOMJ" pitchFamily="2" charset="0"/>
                </a:rPr>
                <a:t>সেট</a:t>
              </a:r>
              <a:endParaRPr lang="en-US" sz="2400" dirty="0">
                <a:latin typeface="SutonnyOMJ" pitchFamily="2" charset="0"/>
                <a:cs typeface="SutonnyOMJ" pitchFamily="2" charset="0"/>
              </a:endParaRPr>
            </a:p>
          </p:txBody>
        </p: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09600"/>
            <a:ext cx="5181600" cy="1295400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ctr"/>
            <a:r>
              <a:rPr lang="en-US" sz="13800" dirty="0" err="1" smtClean="0">
                <a:latin typeface="SutonnyOMJ" pitchFamily="2" charset="0"/>
                <a:cs typeface="SutonnyOMJ" pitchFamily="2" charset="0"/>
              </a:rPr>
              <a:t>ধন্যবাদ</a:t>
            </a:r>
            <a:endParaRPr lang="en-US" sz="13800" dirty="0">
              <a:latin typeface="SutonnyOMJ" pitchFamily="2" charset="0"/>
              <a:cs typeface="SutonnyOMJ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133600"/>
            <a:ext cx="7696200" cy="4501551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558</TotalTime>
  <Words>301</Words>
  <Application>Microsoft Office PowerPoint</Application>
  <PresentationFormat>On-screen Show (4:3)</PresentationFormat>
  <Paragraphs>86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 </vt:lpstr>
      <vt:lpstr>PowerPoint Presentation</vt:lpstr>
      <vt:lpstr>PowerPoint Presentation</vt:lpstr>
      <vt:lpstr>সেট</vt:lpstr>
      <vt:lpstr>শিখনফল </vt:lpstr>
      <vt:lpstr>এসো আমরা এখন সেটকে জানিঃ </vt:lpstr>
      <vt:lpstr>PowerPoint Presentation</vt:lpstr>
      <vt:lpstr>অসীম সেট</vt:lpstr>
      <vt:lpstr>PowerPoint Presentation</vt:lpstr>
      <vt:lpstr>PowerPoint Presentation</vt:lpstr>
      <vt:lpstr>ছেদ সেট</vt:lpstr>
      <vt:lpstr>পূরক সেট</vt:lpstr>
      <vt:lpstr>অন্তর সেট</vt:lpstr>
      <vt:lpstr>জোড়ায় কাজ</vt:lpstr>
      <vt:lpstr>দলীয় কাজ</vt:lpstr>
      <vt:lpstr>মূল্যায়ন</vt:lpstr>
      <vt:lpstr>বাড়ীর কাজ</vt:lpstr>
      <vt:lpstr>ধন্যবাদ</vt:lpstr>
    </vt:vector>
  </TitlesOfParts>
  <Company>KHULNA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মাধ্যমিক গণিত শিক্ষণ  বিষয়ঃ সেট, সেটের প্রকারভেদ ও কার্যবিধি</dc:title>
  <dc:creator>TTC</dc:creator>
  <cp:lastModifiedBy>lenovo</cp:lastModifiedBy>
  <cp:revision>131</cp:revision>
  <dcterms:created xsi:type="dcterms:W3CDTF">2011-07-07T06:25:40Z</dcterms:created>
  <dcterms:modified xsi:type="dcterms:W3CDTF">2017-06-16T11:58:54Z</dcterms:modified>
</cp:coreProperties>
</file>