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78" r:id="rId7"/>
    <p:sldId id="264" r:id="rId8"/>
    <p:sldId id="263" r:id="rId9"/>
    <p:sldId id="274" r:id="rId10"/>
    <p:sldId id="265" r:id="rId11"/>
    <p:sldId id="266" r:id="rId12"/>
    <p:sldId id="277" r:id="rId13"/>
    <p:sldId id="267" r:id="rId14"/>
    <p:sldId id="268" r:id="rId15"/>
    <p:sldId id="272" r:id="rId16"/>
    <p:sldId id="269" r:id="rId17"/>
    <p:sldId id="270" r:id="rId18"/>
    <p:sldId id="275" r:id="rId19"/>
    <p:sldId id="271" r:id="rId20"/>
    <p:sldId id="273"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6114A-89FD-48E0-B1A5-98DEA4B6B900}"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1A2B8-F2D3-4AE4-AC6B-72836CAB70CE}" type="slidenum">
              <a:rPr lang="en-US" smtClean="0"/>
              <a:t>‹#›</a:t>
            </a:fld>
            <a:endParaRPr lang="en-US"/>
          </a:p>
        </p:txBody>
      </p:sp>
    </p:spTree>
    <p:extLst>
      <p:ext uri="{BB962C8B-B14F-4D97-AF65-F5344CB8AC3E}">
        <p14:creationId xmlns:p14="http://schemas.microsoft.com/office/powerpoint/2010/main" val="144416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1A2B8-F2D3-4AE4-AC6B-72836CAB70CE}" type="slidenum">
              <a:rPr lang="en-US" smtClean="0"/>
              <a:t>2</a:t>
            </a:fld>
            <a:endParaRPr lang="en-US"/>
          </a:p>
        </p:txBody>
      </p:sp>
    </p:spTree>
    <p:extLst>
      <p:ext uri="{BB962C8B-B14F-4D97-AF65-F5344CB8AC3E}">
        <p14:creationId xmlns:p14="http://schemas.microsoft.com/office/powerpoint/2010/main" val="412081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258620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406522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5543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141547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44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12676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176185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409727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325449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066EC-AFD0-4AAC-B5B8-7C636157B851}"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354486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A066EC-AFD0-4AAC-B5B8-7C636157B851}"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418864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A066EC-AFD0-4AAC-B5B8-7C636157B851}"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43233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A066EC-AFD0-4AAC-B5B8-7C636157B851}"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362540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066EC-AFD0-4AAC-B5B8-7C636157B851}"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175473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066EC-AFD0-4AAC-B5B8-7C636157B851}"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348692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066EC-AFD0-4AAC-B5B8-7C636157B851}"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A39C1-09C8-4B5C-B937-61671FB6ABE9}" type="slidenum">
              <a:rPr lang="en-US" smtClean="0"/>
              <a:t>‹#›</a:t>
            </a:fld>
            <a:endParaRPr lang="en-US"/>
          </a:p>
        </p:txBody>
      </p:sp>
    </p:spTree>
    <p:extLst>
      <p:ext uri="{BB962C8B-B14F-4D97-AF65-F5344CB8AC3E}">
        <p14:creationId xmlns:p14="http://schemas.microsoft.com/office/powerpoint/2010/main" val="281154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A066EC-AFD0-4AAC-B5B8-7C636157B851}" type="datetimeFigureOut">
              <a:rPr lang="en-US" smtClean="0"/>
              <a:t>10/23/2019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92A39C1-09C8-4B5C-B937-61671FB6ABE9}" type="slidenum">
              <a:rPr lang="en-US" smtClean="0"/>
              <a:t>‹#›</a:t>
            </a:fld>
            <a:endParaRPr lang="en-US"/>
          </a:p>
        </p:txBody>
      </p:sp>
    </p:spTree>
    <p:extLst>
      <p:ext uri="{BB962C8B-B14F-4D97-AF65-F5344CB8AC3E}">
        <p14:creationId xmlns:p14="http://schemas.microsoft.com/office/powerpoint/2010/main" val="1119782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uk/imgres?imgurl=http://www.bangla2000.com/Bangladesh/Images/wpe98426.png&amp;imgrefurl=http://www.bangla2000.com/Bangladesh/government.shtm&amp;usg=__amj8UGlqPVe-jLbuA-byGoyvaoE=&amp;h=99&amp;w=100&amp;sz=9&amp;hl=en&amp;start=12&amp;zoom=1&amp;tbnid=Ax6B_BjXHQmGPM:&amp;tbnh=81&amp;tbnw=82&amp;ei=EooATtP7Hc2JrAenjuSgDQ&amp;prev=/search?q=government+of+bangladesh&amp;hl=en&amp;sa=G&amp;gbv=2&amp;tbm=isch&amp;itbs=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National%20Parliament%20of%20Bangladesh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8496"/>
            <a:ext cx="12192000" cy="52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876542" y="1"/>
            <a:ext cx="3970922" cy="14553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i="1" dirty="0">
                <a:solidFill>
                  <a:srgbClr val="006600"/>
                </a:solidFill>
                <a:latin typeface="NikoshBAN" pitchFamily="2" charset="0"/>
              </a:rPr>
              <a:t>স্বা</a:t>
            </a:r>
            <a:r>
              <a:rPr lang="en-US" sz="6000" i="1" dirty="0">
                <a:solidFill>
                  <a:srgbClr val="006600"/>
                </a:solidFill>
                <a:latin typeface="NikoshBAN" pitchFamily="2" charset="0"/>
              </a:rPr>
              <a:t> </a:t>
            </a:r>
            <a:r>
              <a:rPr lang="bn-BD" sz="6000" i="1" dirty="0">
                <a:solidFill>
                  <a:srgbClr val="FF0000"/>
                </a:solidFill>
                <a:latin typeface="NikoshBAN" pitchFamily="2" charset="0"/>
              </a:rPr>
              <a:t>গ</a:t>
            </a:r>
            <a:r>
              <a:rPr lang="en-US" sz="6000" i="1" dirty="0">
                <a:solidFill>
                  <a:srgbClr val="FF0000"/>
                </a:solidFill>
                <a:latin typeface="NikoshBAN" pitchFamily="2" charset="0"/>
              </a:rPr>
              <a:t>  </a:t>
            </a:r>
            <a:r>
              <a:rPr lang="bn-BD" sz="6000" dirty="0">
                <a:solidFill>
                  <a:srgbClr val="3366CC"/>
                </a:solidFill>
                <a:latin typeface="NikoshBAN" pitchFamily="2" charset="0"/>
              </a:rPr>
              <a:t>ত</a:t>
            </a:r>
            <a:r>
              <a:rPr lang="en-US" sz="6000" i="1" dirty="0">
                <a:solidFill>
                  <a:srgbClr val="3366CC"/>
                </a:solidFill>
                <a:latin typeface="NikoshBAN" pitchFamily="2" charset="0"/>
              </a:rPr>
              <a:t> </a:t>
            </a:r>
            <a:r>
              <a:rPr lang="bn-BD" sz="6000" i="1" dirty="0">
                <a:solidFill>
                  <a:srgbClr val="660066"/>
                </a:solidFill>
                <a:latin typeface="NikoshBAN" pitchFamily="2" charset="0"/>
              </a:rPr>
              <a:t>ম</a:t>
            </a:r>
            <a:r>
              <a:rPr lang="en-US" sz="6000" i="1" dirty="0">
                <a:solidFill>
                  <a:srgbClr val="660066"/>
                </a:solidFill>
                <a:latin typeface="NikoshBAN" pitchFamily="2" charset="0"/>
              </a:rPr>
              <a:t> </a:t>
            </a:r>
            <a:endParaRPr lang="en-US" sz="6000" dirty="0"/>
          </a:p>
        </p:txBody>
      </p:sp>
    </p:spTree>
    <p:extLst>
      <p:ext uri="{BB962C8B-B14F-4D97-AF65-F5344CB8AC3E}">
        <p14:creationId xmlns:p14="http://schemas.microsoft.com/office/powerpoint/2010/main" val="32076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14" y="325586"/>
            <a:ext cx="10515600" cy="1325563"/>
          </a:xfrm>
          <a:solidFill>
            <a:schemeClr val="accent1">
              <a:lumMod val="60000"/>
              <a:lumOff val="40000"/>
            </a:schemeClr>
          </a:solidFill>
        </p:spPr>
        <p:txBody>
          <a:bodyPr/>
          <a:lstStyle/>
          <a:p>
            <a:pPr algn="ctr"/>
            <a:r>
              <a:rPr lang="bn-BD" dirty="0">
                <a:solidFill>
                  <a:srgbClr val="FF0000"/>
                </a:solidFill>
              </a:rPr>
              <a:t>রাষ্ট্রের ধারনা</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6" y="2077043"/>
            <a:ext cx="3837905" cy="211671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716" y="1999820"/>
            <a:ext cx="3815600" cy="21568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8" y="4619650"/>
            <a:ext cx="4083890" cy="21224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6716" y="4532398"/>
            <a:ext cx="3815600" cy="2122439"/>
          </a:xfrm>
          <a:prstGeom prst="rect">
            <a:avLst/>
          </a:prstGeom>
        </p:spPr>
      </p:pic>
      <p:sp>
        <p:nvSpPr>
          <p:cNvPr id="3" name="Oval 2"/>
          <p:cNvSpPr/>
          <p:nvPr/>
        </p:nvSpPr>
        <p:spPr>
          <a:xfrm>
            <a:off x="1725770" y="3382834"/>
            <a:ext cx="978794" cy="6825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গুহা</a:t>
            </a:r>
            <a:endParaRPr lang="en-US" dirty="0"/>
          </a:p>
        </p:txBody>
      </p:sp>
      <p:sp>
        <p:nvSpPr>
          <p:cNvPr id="8" name="Rectangle 7"/>
          <p:cNvSpPr/>
          <p:nvPr/>
        </p:nvSpPr>
        <p:spPr>
          <a:xfrm>
            <a:off x="7572777" y="2077043"/>
            <a:ext cx="2189409" cy="4343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আদিম মানুষের ছবি</a:t>
            </a:r>
            <a:endParaRPr lang="en-US" dirty="0"/>
          </a:p>
        </p:txBody>
      </p:sp>
      <p:sp>
        <p:nvSpPr>
          <p:cNvPr id="11" name="Rectangle 10"/>
          <p:cNvSpPr/>
          <p:nvPr/>
        </p:nvSpPr>
        <p:spPr>
          <a:xfrm>
            <a:off x="154546" y="4761318"/>
            <a:ext cx="1275008" cy="274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rgbClr val="002060"/>
                </a:solidFill>
              </a:rPr>
              <a:t>পরিবার</a:t>
            </a:r>
            <a:endParaRPr lang="en-US" dirty="0">
              <a:solidFill>
                <a:srgbClr val="002060"/>
              </a:solidFill>
            </a:endParaRPr>
          </a:p>
        </p:txBody>
      </p:sp>
      <p:sp>
        <p:nvSpPr>
          <p:cNvPr id="12" name="Rectangle 11"/>
          <p:cNvSpPr/>
          <p:nvPr/>
        </p:nvSpPr>
        <p:spPr>
          <a:xfrm>
            <a:off x="7366717" y="6267185"/>
            <a:ext cx="914398" cy="3606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গ্রাম</a:t>
            </a:r>
            <a:endParaRPr lang="en-US" dirty="0"/>
          </a:p>
        </p:txBody>
      </p:sp>
    </p:spTree>
    <p:extLst>
      <p:ext uri="{BB962C8B-B14F-4D97-AF65-F5344CB8AC3E}">
        <p14:creationId xmlns:p14="http://schemas.microsoft.com/office/powerpoint/2010/main" val="39924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anim calcmode="lin" valueType="num">
                                      <p:cBhvr>
                                        <p:cTn id="46" dur="2000" fill="hold"/>
                                        <p:tgtEl>
                                          <p:spTgt spid="9"/>
                                        </p:tgtEl>
                                        <p:attrNameLst>
                                          <p:attrName>ppt_w</p:attrName>
                                        </p:attrNameLst>
                                      </p:cBhvr>
                                      <p:tavLst>
                                        <p:tav tm="0" fmla="#ppt_w*sin(2.5*pi*$)">
                                          <p:val>
                                            <p:fltVal val="0"/>
                                          </p:val>
                                        </p:tav>
                                        <p:tav tm="100000">
                                          <p:val>
                                            <p:fltVal val="1"/>
                                          </p:val>
                                        </p:tav>
                                      </p:tavLst>
                                    </p:anim>
                                    <p:anim calcmode="lin" valueType="num">
                                      <p:cBhvr>
                                        <p:cTn id="4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circle(in)">
                                      <p:cBhvr>
                                        <p:cTn id="5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977" y="506057"/>
            <a:ext cx="6860177" cy="1325563"/>
          </a:xfrm>
          <a:solidFill>
            <a:schemeClr val="tx1">
              <a:lumMod val="75000"/>
              <a:lumOff val="25000"/>
            </a:schemeClr>
          </a:solidFill>
        </p:spPr>
        <p:txBody>
          <a:bodyPr>
            <a:normAutofit/>
          </a:bodyPr>
          <a:lstStyle/>
          <a:p>
            <a:pPr algn="ctr"/>
            <a:r>
              <a:rPr lang="bn-BD" sz="6000" dirty="0" smtClean="0">
                <a:solidFill>
                  <a:srgbClr val="00B0F0"/>
                </a:solidFill>
              </a:rPr>
              <a:t>জোড়ায় কাজ</a:t>
            </a:r>
            <a:endParaRPr lang="en-US" sz="6000" dirty="0">
              <a:solidFill>
                <a:srgbClr val="00B0F0"/>
              </a:solidFill>
            </a:endParaRPr>
          </a:p>
        </p:txBody>
      </p:sp>
      <p:sp>
        <p:nvSpPr>
          <p:cNvPr id="3" name="Content Placeholder 2"/>
          <p:cNvSpPr>
            <a:spLocks noGrp="1"/>
          </p:cNvSpPr>
          <p:nvPr>
            <p:ph idx="1"/>
          </p:nvPr>
        </p:nvSpPr>
        <p:spPr>
          <a:xfrm>
            <a:off x="175965" y="2620382"/>
            <a:ext cx="10515600" cy="3248233"/>
          </a:xfrm>
          <a:solidFill>
            <a:schemeClr val="accent1">
              <a:lumMod val="60000"/>
              <a:lumOff val="40000"/>
            </a:schemeClr>
          </a:solidFill>
        </p:spPr>
        <p:txBody>
          <a:bodyPr>
            <a:normAutofit/>
          </a:bodyPr>
          <a:lstStyle/>
          <a:p>
            <a:endParaRPr lang="bn-BD" dirty="0" smtClean="0">
              <a:solidFill>
                <a:srgbClr val="002060"/>
              </a:solidFill>
            </a:endParaRPr>
          </a:p>
          <a:p>
            <a:r>
              <a:rPr lang="bn-BD" sz="4000" dirty="0"/>
              <a:t>রাষ্ট্রের ধারনা ব্যাখ্যা </a:t>
            </a:r>
            <a:r>
              <a:rPr lang="bn-BD" sz="4000" dirty="0" smtClean="0"/>
              <a:t>কর</a:t>
            </a:r>
            <a:r>
              <a:rPr lang="bn-BD" sz="4000" dirty="0"/>
              <a:t>।</a:t>
            </a:r>
            <a:endParaRPr lang="en-US" sz="4000" dirty="0"/>
          </a:p>
        </p:txBody>
      </p:sp>
    </p:spTree>
    <p:extLst>
      <p:ext uri="{BB962C8B-B14F-4D97-AF65-F5344CB8AC3E}">
        <p14:creationId xmlns:p14="http://schemas.microsoft.com/office/powerpoint/2010/main" val="36483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20" y="235400"/>
            <a:ext cx="10515600" cy="1325563"/>
          </a:xfrm>
          <a:solidFill>
            <a:schemeClr val="accent2">
              <a:lumMod val="60000"/>
              <a:lumOff val="40000"/>
            </a:schemeClr>
          </a:solidFill>
        </p:spPr>
        <p:txBody>
          <a:bodyPr/>
          <a:lstStyle/>
          <a:p>
            <a:pPr algn="ctr"/>
            <a:r>
              <a:rPr lang="bn-BD" dirty="0"/>
              <a:t>এসো মিলিয়ে নেই</a:t>
            </a:r>
            <a:endParaRPr lang="en-US" dirty="0"/>
          </a:p>
        </p:txBody>
      </p:sp>
      <p:sp>
        <p:nvSpPr>
          <p:cNvPr id="3" name="Content Placeholder 2"/>
          <p:cNvSpPr>
            <a:spLocks noGrp="1"/>
          </p:cNvSpPr>
          <p:nvPr>
            <p:ph idx="1"/>
          </p:nvPr>
        </p:nvSpPr>
        <p:spPr>
          <a:solidFill>
            <a:schemeClr val="bg1"/>
          </a:solidFill>
        </p:spPr>
        <p:txBody>
          <a:bodyPr>
            <a:noAutofit/>
          </a:bodyPr>
          <a:lstStyle/>
          <a:p>
            <a:pPr algn="just">
              <a:lnSpc>
                <a:spcPct val="150000"/>
              </a:lnSpc>
            </a:pPr>
            <a:r>
              <a:rPr lang="bn-BD" sz="2800" dirty="0">
                <a:cs typeface="+mj-cs"/>
              </a:rPr>
              <a:t>প্রত্যেক মানুষই কোনো না কোনো  রাষ্ট্রে বসবাস করে। হঠাৎ করে কোনো  রাষ্ট্রের উৎপত্তি হয়নি।আদিম মানুষ প্রথমে গোত্রভিত্তিক গুহায় বসবাস করত ।সময়ের পরিবর্তনে একসময় রাষ্ট্রের উৎপত্তি হয়।  মানুষই রাষ্ট্র সৃষ্টি করে। রাষ্ট্রে বিজ্ঞানী এরিস্টটলের মতে, স্বয়ং সম্পূর্ণ জীবনের জন্য কতিপয়</a:t>
            </a:r>
            <a:endParaRPr lang="en-US" sz="2800" dirty="0">
              <a:cs typeface="+mj-cs"/>
            </a:endParaRPr>
          </a:p>
        </p:txBody>
      </p:sp>
    </p:spTree>
    <p:extLst>
      <p:ext uri="{BB962C8B-B14F-4D97-AF65-F5344CB8AC3E}">
        <p14:creationId xmlns:p14="http://schemas.microsoft.com/office/powerpoint/2010/main" val="41043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87" y="164057"/>
            <a:ext cx="10515600" cy="1325563"/>
          </a:xfrm>
          <a:solidFill>
            <a:srgbClr val="FFFF00"/>
          </a:solidFill>
          <a:ln>
            <a:solidFill>
              <a:srgbClr val="FFFF99"/>
            </a:solidFill>
          </a:ln>
        </p:spPr>
        <p:txBody>
          <a:bodyPr/>
          <a:lstStyle/>
          <a:p>
            <a:pPr algn="ctr"/>
            <a:r>
              <a:rPr lang="bn-BD" b="1" dirty="0">
                <a:solidFill>
                  <a:srgbClr val="000099"/>
                </a:solidFill>
                <a:latin typeface="NikoshBAN" pitchFamily="2" charset="0"/>
              </a:rPr>
              <a:t>১। নির্দিষ্ট    ভূ</a:t>
            </a:r>
            <a:r>
              <a:rPr lang="en-US" b="1" dirty="0">
                <a:solidFill>
                  <a:srgbClr val="000099"/>
                </a:solidFill>
                <a:latin typeface="NikoshBAN" pitchFamily="2" charset="0"/>
              </a:rPr>
              <a:t>-</a:t>
            </a:r>
            <a:r>
              <a:rPr lang="bn-BD" b="1" dirty="0">
                <a:solidFill>
                  <a:srgbClr val="000099"/>
                </a:solidFill>
                <a:latin typeface="NikoshBAN" pitchFamily="2" charset="0"/>
              </a:rPr>
              <a:t>খন</a:t>
            </a:r>
            <a:r>
              <a:rPr lang="bn-BD" b="1" dirty="0">
                <a:solidFill>
                  <a:srgbClr val="000099"/>
                </a:solidFill>
              </a:rPr>
              <a:t>্ড</a:t>
            </a:r>
            <a:endParaRPr lang="en-US" dirty="0"/>
          </a:p>
        </p:txBody>
      </p:sp>
      <p:pic>
        <p:nvPicPr>
          <p:cNvPr id="4" name="Picture 17" descr="south_asia_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182" y="1867307"/>
            <a:ext cx="5125793" cy="483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wpid-Map_Of_Bangladesh_92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73025" y="1867307"/>
            <a:ext cx="5318975" cy="4990693"/>
          </a:xfrm>
          <a:prstGeom prst="rect">
            <a:avLst/>
          </a:prstGeom>
        </p:spPr>
      </p:pic>
      <p:sp>
        <p:nvSpPr>
          <p:cNvPr id="3" name="Rectangle 2"/>
          <p:cNvSpPr/>
          <p:nvPr/>
        </p:nvSpPr>
        <p:spPr>
          <a:xfrm>
            <a:off x="193182" y="5579165"/>
            <a:ext cx="1807896" cy="1124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দক্ষিন</a:t>
            </a:r>
            <a:r>
              <a:rPr lang="en-US" sz="3200" dirty="0" smtClean="0"/>
              <a:t> </a:t>
            </a:r>
            <a:r>
              <a:rPr lang="en-US" sz="3200" dirty="0" err="1" smtClean="0"/>
              <a:t>এশিয়া</a:t>
            </a:r>
            <a:r>
              <a:rPr lang="en-US" sz="3200" dirty="0" smtClean="0"/>
              <a:t> </a:t>
            </a:r>
            <a:r>
              <a:rPr lang="en-US" sz="3200" dirty="0" err="1" smtClean="0"/>
              <a:t>মানচিত্র</a:t>
            </a:r>
            <a:endParaRPr lang="en-US" sz="3200" dirty="0"/>
          </a:p>
        </p:txBody>
      </p:sp>
      <p:sp>
        <p:nvSpPr>
          <p:cNvPr id="5" name="Rounded Rectangle 4"/>
          <p:cNvSpPr/>
          <p:nvPr/>
        </p:nvSpPr>
        <p:spPr>
          <a:xfrm>
            <a:off x="7540487" y="5857461"/>
            <a:ext cx="2822713" cy="622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বাংলাদেশের</a:t>
            </a:r>
            <a:r>
              <a:rPr lang="en-US" sz="3200" dirty="0" smtClean="0"/>
              <a:t> </a:t>
            </a:r>
            <a:r>
              <a:rPr lang="en-US" sz="3200" dirty="0" err="1" smtClean="0"/>
              <a:t>মানচিত্র</a:t>
            </a:r>
            <a:endParaRPr lang="en-US" sz="3200" dirty="0"/>
          </a:p>
        </p:txBody>
      </p:sp>
    </p:spTree>
    <p:extLst>
      <p:ext uri="{BB962C8B-B14F-4D97-AF65-F5344CB8AC3E}">
        <p14:creationId xmlns:p14="http://schemas.microsoft.com/office/powerpoint/2010/main" val="240897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pPr algn="ctr"/>
            <a:r>
              <a:rPr lang="bn-BD" dirty="0">
                <a:latin typeface="NikoshBAN" pitchFamily="2" charset="0"/>
              </a:rPr>
              <a:t>জনসমস্টি</a:t>
            </a:r>
            <a:endParaRPr lang="en-US" dirty="0"/>
          </a:p>
        </p:txBody>
      </p:sp>
      <p:pic>
        <p:nvPicPr>
          <p:cNvPr id="4" name="Picture 6" descr="wpid-Map_Of_Bangladesh_927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525332" y="2160588"/>
            <a:ext cx="2901374" cy="3881437"/>
          </a:xfrm>
          <a:noFill/>
        </p:spPr>
      </p:pic>
      <p:pic>
        <p:nvPicPr>
          <p:cNvPr id="5" name="Picture 7" descr="13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241" y="3103807"/>
            <a:ext cx="2765739" cy="34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65183" y="6053070"/>
            <a:ext cx="1648496"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a:latin typeface="NikoshBAN" pitchFamily="2" charset="0"/>
              </a:rPr>
              <a:t>জনসমস্টি</a:t>
            </a:r>
            <a:endParaRPr lang="en-US" dirty="0"/>
          </a:p>
        </p:txBody>
      </p:sp>
    </p:spTree>
    <p:extLst>
      <p:ext uri="{BB962C8B-B14F-4D97-AF65-F5344CB8AC3E}">
        <p14:creationId xmlns:p14="http://schemas.microsoft.com/office/powerpoint/2010/main" val="11794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22" y="390883"/>
            <a:ext cx="12024077" cy="1325563"/>
          </a:xfrm>
          <a:solidFill>
            <a:schemeClr val="accent1">
              <a:lumMod val="40000"/>
              <a:lumOff val="60000"/>
            </a:schemeClr>
          </a:solidFill>
        </p:spPr>
        <p:txBody>
          <a:bodyPr/>
          <a:lstStyle/>
          <a:p>
            <a:pPr algn="ctr"/>
            <a:r>
              <a:rPr lang="bn-BD" dirty="0">
                <a:solidFill>
                  <a:srgbClr val="FF0000"/>
                </a:solidFill>
                <a:latin typeface="NikoshBAN" pitchFamily="2" charset="0"/>
              </a:rPr>
              <a:t>সরকার</a:t>
            </a:r>
            <a:endParaRPr lang="en-US" dirty="0"/>
          </a:p>
        </p:txBody>
      </p:sp>
      <p:pic>
        <p:nvPicPr>
          <p:cNvPr id="4" name="Picture 8" descr="National%20Parliament%20of%20Bangladesh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922" y="2125540"/>
            <a:ext cx="5819775" cy="4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Bangladesh%202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125540"/>
            <a:ext cx="5819775" cy="4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ANd9GcTm84mHdDM7cIu0x5Kahk5--0Ji_341GvZ32fiXNkjngotpUVCFjBkykb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340" y="2025203"/>
            <a:ext cx="921242" cy="91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p:cNvSpPr/>
          <p:nvPr/>
        </p:nvSpPr>
        <p:spPr>
          <a:xfrm>
            <a:off x="1573014" y="5615190"/>
            <a:ext cx="3308080" cy="100455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rgbClr val="002060"/>
                </a:solidFill>
              </a:rPr>
              <a:t>জাতীয় সংসদ</a:t>
            </a:r>
            <a:endParaRPr lang="en-US" dirty="0">
              <a:solidFill>
                <a:srgbClr val="002060"/>
              </a:solidFill>
            </a:endParaRPr>
          </a:p>
        </p:txBody>
      </p:sp>
      <p:sp>
        <p:nvSpPr>
          <p:cNvPr id="6" name="Cloud 5"/>
          <p:cNvSpPr/>
          <p:nvPr/>
        </p:nvSpPr>
        <p:spPr>
          <a:xfrm>
            <a:off x="7778839" y="5228823"/>
            <a:ext cx="2434107" cy="888643"/>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শপথ গ্রহণ</a:t>
            </a:r>
            <a:endParaRPr lang="en-US" dirty="0"/>
          </a:p>
        </p:txBody>
      </p:sp>
    </p:spTree>
    <p:extLst>
      <p:ext uri="{BB962C8B-B14F-4D97-AF65-F5344CB8AC3E}">
        <p14:creationId xmlns:p14="http://schemas.microsoft.com/office/powerpoint/2010/main" val="17637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091" y="330879"/>
            <a:ext cx="5669280" cy="915035"/>
          </a:xfrm>
          <a:solidFill>
            <a:srgbClr val="FF0000"/>
          </a:solidFill>
        </p:spPr>
        <p:txBody>
          <a:bodyPr/>
          <a:lstStyle/>
          <a:p>
            <a:pPr algn="ctr"/>
            <a:r>
              <a:rPr lang="bn-BD" dirty="0">
                <a:latin typeface="NikoshBAN" pitchFamily="2" charset="0"/>
              </a:rPr>
              <a:t>সার্বভৌমত্ব</a:t>
            </a:r>
            <a:endParaRPr lang="en-US" dirty="0"/>
          </a:p>
        </p:txBody>
      </p:sp>
      <p:pic>
        <p:nvPicPr>
          <p:cNvPr id="4" name="Picture 9" descr="soldier_bangladesh_army_26032008_news_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44" y="1515927"/>
            <a:ext cx="5225143" cy="2602685"/>
          </a:xfrm>
          <a:prstGeom prst="hexagon">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f-7_bangladesh_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75415" y="1515927"/>
            <a:ext cx="5225143" cy="2568440"/>
          </a:xfrm>
          <a:prstGeom prst="heart">
            <a:avLst/>
          </a:prstGeom>
        </p:spPr>
      </p:pic>
      <p:pic>
        <p:nvPicPr>
          <p:cNvPr id="7" name="Picture 23" descr="Bangladesh+Na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56" y="4454575"/>
            <a:ext cx="5225143" cy="24682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Bangladesh+Border+Guards+Mutiny+Over+P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6857" y="4354380"/>
            <a:ext cx="5225143" cy="2568440"/>
          </a:xfrm>
          <a:prstGeom prst="star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5944" y="3556000"/>
            <a:ext cx="1502227" cy="562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সেনাবাহিনী</a:t>
            </a:r>
            <a:endParaRPr lang="en-US" dirty="0"/>
          </a:p>
        </p:txBody>
      </p:sp>
      <p:sp>
        <p:nvSpPr>
          <p:cNvPr id="6" name="Oval 5"/>
          <p:cNvSpPr/>
          <p:nvPr/>
        </p:nvSpPr>
        <p:spPr>
          <a:xfrm>
            <a:off x="6966857" y="2824751"/>
            <a:ext cx="2046514" cy="1021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বিমানবাহিনী</a:t>
            </a:r>
            <a:endParaRPr lang="en-US" dirty="0"/>
          </a:p>
        </p:txBody>
      </p:sp>
      <p:sp>
        <p:nvSpPr>
          <p:cNvPr id="9" name="Rectangle 8"/>
          <p:cNvSpPr/>
          <p:nvPr/>
        </p:nvSpPr>
        <p:spPr>
          <a:xfrm>
            <a:off x="0" y="6158685"/>
            <a:ext cx="1451429" cy="699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নৌবাহিনী</a:t>
            </a:r>
            <a:endParaRPr lang="en-US" dirty="0"/>
          </a:p>
        </p:txBody>
      </p:sp>
      <p:sp>
        <p:nvSpPr>
          <p:cNvPr id="10" name="Rectangle 9"/>
          <p:cNvSpPr/>
          <p:nvPr/>
        </p:nvSpPr>
        <p:spPr>
          <a:xfrm>
            <a:off x="7097486" y="6364020"/>
            <a:ext cx="172720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বি জি বি</a:t>
            </a:r>
            <a:endParaRPr lang="en-US" dirty="0"/>
          </a:p>
        </p:txBody>
      </p:sp>
    </p:spTree>
    <p:extLst>
      <p:ext uri="{BB962C8B-B14F-4D97-AF65-F5344CB8AC3E}">
        <p14:creationId xmlns:p14="http://schemas.microsoft.com/office/powerpoint/2010/main" val="191459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pPr algn="ctr"/>
            <a:r>
              <a:rPr lang="bn-BD" sz="5400" dirty="0">
                <a:solidFill>
                  <a:srgbClr val="FF0000"/>
                </a:solidFill>
                <a:cs typeface="Mangal" panose="02040503050203030202" pitchFamily="18" charset="0"/>
              </a:rPr>
              <a:t>দলীয় কাজ</a:t>
            </a:r>
            <a:endParaRPr lang="en-US" sz="5400" dirty="0">
              <a:solidFill>
                <a:srgbClr val="FF0000"/>
              </a:solidFill>
            </a:endParaRPr>
          </a:p>
        </p:txBody>
      </p:sp>
      <p:sp>
        <p:nvSpPr>
          <p:cNvPr id="3" name="Content Placeholder 2"/>
          <p:cNvSpPr>
            <a:spLocks noGrp="1"/>
          </p:cNvSpPr>
          <p:nvPr>
            <p:ph idx="1"/>
          </p:nvPr>
        </p:nvSpPr>
        <p:spPr>
          <a:solidFill>
            <a:schemeClr val="accent1">
              <a:lumMod val="60000"/>
              <a:lumOff val="40000"/>
            </a:schemeClr>
          </a:solidFill>
        </p:spPr>
        <p:txBody>
          <a:bodyPr>
            <a:normAutofit/>
          </a:bodyPr>
          <a:lstStyle/>
          <a:p>
            <a:endParaRPr lang="bn-BD" sz="4000" dirty="0" smtClean="0">
              <a:solidFill>
                <a:srgbClr val="002060"/>
              </a:solidFill>
            </a:endParaRPr>
          </a:p>
          <a:p>
            <a:r>
              <a:rPr lang="bn-BD" sz="4000" dirty="0" smtClean="0">
                <a:solidFill>
                  <a:srgbClr val="002060"/>
                </a:solidFill>
              </a:rPr>
              <a:t>রাষ্ট্রের </a:t>
            </a:r>
            <a:r>
              <a:rPr lang="bn-BD" sz="4000" dirty="0">
                <a:solidFill>
                  <a:srgbClr val="002060"/>
                </a:solidFill>
              </a:rPr>
              <a:t>উপাদান </a:t>
            </a:r>
            <a:r>
              <a:rPr lang="bn-BD" sz="4000" dirty="0" smtClean="0">
                <a:solidFill>
                  <a:srgbClr val="002060"/>
                </a:solidFill>
              </a:rPr>
              <a:t>সমূহ সংক্ষেপে বর্ণনা কর।</a:t>
            </a:r>
            <a:endParaRPr lang="en-US" sz="4000" i="1" dirty="0"/>
          </a:p>
        </p:txBody>
      </p:sp>
    </p:spTree>
    <p:extLst>
      <p:ext uri="{BB962C8B-B14F-4D97-AF65-F5344CB8AC3E}">
        <p14:creationId xmlns:p14="http://schemas.microsoft.com/office/powerpoint/2010/main" val="373843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bn-BD" dirty="0" smtClean="0"/>
              <a:t>এসো মিলিয়ে নেই</a:t>
            </a:r>
            <a:endParaRPr lang="en-US" dirty="0"/>
          </a:p>
        </p:txBody>
      </p:sp>
      <p:sp>
        <p:nvSpPr>
          <p:cNvPr id="3" name="Content Placeholder 2"/>
          <p:cNvSpPr>
            <a:spLocks noGrp="1"/>
          </p:cNvSpPr>
          <p:nvPr>
            <p:ph idx="1"/>
          </p:nvPr>
        </p:nvSpPr>
        <p:spPr>
          <a:solidFill>
            <a:schemeClr val="accent2">
              <a:lumMod val="60000"/>
              <a:lumOff val="40000"/>
            </a:schemeClr>
          </a:solidFill>
        </p:spPr>
        <p:txBody>
          <a:bodyPr>
            <a:normAutofit lnSpcReduction="10000"/>
          </a:bodyPr>
          <a:lstStyle/>
          <a:p>
            <a:r>
              <a:rPr lang="bn-BD" sz="6000" dirty="0" smtClean="0">
                <a:latin typeface="NikoshGrameem" pitchFamily="2" charset="0"/>
                <a:cs typeface="NikoshGrameem" pitchFamily="2" charset="0"/>
              </a:rPr>
              <a:t>জনগণ</a:t>
            </a:r>
            <a:endParaRPr lang="en-US" sz="6000" dirty="0" smtClean="0">
              <a:latin typeface="NikoshGrameem" pitchFamily="2" charset="0"/>
              <a:cs typeface="NikoshGrameem" pitchFamily="2" charset="0"/>
            </a:endParaRPr>
          </a:p>
          <a:p>
            <a:r>
              <a:rPr lang="bn-BD" sz="6000" dirty="0" smtClean="0">
                <a:latin typeface="NikoshGrameem" pitchFamily="2" charset="0"/>
                <a:cs typeface="NikoshGrameem" pitchFamily="2" charset="0"/>
              </a:rPr>
              <a:t>ভূখন্ড</a:t>
            </a:r>
            <a:endParaRPr lang="en-US" sz="6000" dirty="0" smtClean="0">
              <a:latin typeface="NikoshGrameem" pitchFamily="2" charset="0"/>
              <a:cs typeface="NikoshGrameem" pitchFamily="2" charset="0"/>
            </a:endParaRPr>
          </a:p>
          <a:p>
            <a:pPr lvl="0"/>
            <a:r>
              <a:rPr lang="bn-BD" sz="6000" dirty="0">
                <a:latin typeface="NikoshGrameem" pitchFamily="2" charset="0"/>
                <a:cs typeface="NikoshGrameem" pitchFamily="2" charset="0"/>
              </a:rPr>
              <a:t>সরকার</a:t>
            </a:r>
            <a:endParaRPr lang="en-US" sz="6000" dirty="0">
              <a:latin typeface="NikoshGrameem" pitchFamily="2" charset="0"/>
              <a:cs typeface="NikoshGrameem" pitchFamily="2" charset="0"/>
            </a:endParaRPr>
          </a:p>
          <a:p>
            <a:pPr lvl="0"/>
            <a:r>
              <a:rPr lang="bn-BD" sz="6000" dirty="0" smtClean="0">
                <a:latin typeface="NikoshGrameem" pitchFamily="2" charset="0"/>
                <a:cs typeface="NikoshGrameem" pitchFamily="2" charset="0"/>
              </a:rPr>
              <a:t>স্বার্বভৌমত্ব</a:t>
            </a:r>
          </a:p>
          <a:p>
            <a:pPr lvl="0"/>
            <a:endParaRPr lang="bn-BD" sz="6000" dirty="0">
              <a:latin typeface="NikoshGrameem" pitchFamily="2" charset="0"/>
              <a:cs typeface="NikoshGrameem" pitchFamily="2" charset="0"/>
            </a:endParaRPr>
          </a:p>
          <a:p>
            <a:pPr lvl="0"/>
            <a:endParaRPr lang="en-US" sz="6000" dirty="0">
              <a:latin typeface="NikoshGrameem" pitchFamily="2" charset="0"/>
              <a:cs typeface="NikoshGrameem" pitchFamily="2" charset="0"/>
            </a:endParaRPr>
          </a:p>
          <a:p>
            <a:endParaRPr lang="en-US" sz="6000" dirty="0">
              <a:latin typeface="NikoshGrameem" pitchFamily="2" charset="0"/>
              <a:cs typeface="NikoshGrameem" pitchFamily="2" charset="0"/>
            </a:endParaRPr>
          </a:p>
          <a:p>
            <a:pPr lvl="0"/>
            <a:endParaRPr lang="en-US" sz="6000" dirty="0">
              <a:latin typeface="NikoshGrameem" pitchFamily="2" charset="0"/>
              <a:cs typeface="NikoshGrameem" pitchFamily="2" charset="0"/>
            </a:endParaRPr>
          </a:p>
        </p:txBody>
      </p:sp>
    </p:spTree>
    <p:extLst>
      <p:ext uri="{BB962C8B-B14F-4D97-AF65-F5344CB8AC3E}">
        <p14:creationId xmlns:p14="http://schemas.microsoft.com/office/powerpoint/2010/main" val="40448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a:solidFill>
            <a:srgbClr val="00B0F0"/>
          </a:solidFill>
        </p:spPr>
        <p:txBody>
          <a:bodyPr>
            <a:normAutofit/>
          </a:bodyPr>
          <a:lstStyle/>
          <a:p>
            <a:pPr algn="ctr"/>
            <a:r>
              <a:rPr lang="bn-BD" sz="8000" b="1" dirty="0" smtClean="0">
                <a:ln w="6600">
                  <a:solidFill>
                    <a:schemeClr val="accent2"/>
                  </a:solidFill>
                  <a:prstDash val="solid"/>
                </a:ln>
                <a:solidFill>
                  <a:srgbClr val="FFFFFF"/>
                </a:solidFill>
                <a:effectLst>
                  <a:outerShdw dist="38100" dir="2700000" algn="tl" rotWithShape="0">
                    <a:schemeClr val="accent2"/>
                  </a:outerShdw>
                </a:effectLst>
              </a:rPr>
              <a:t>মূল্যায়ন</a:t>
            </a:r>
            <a:r>
              <a:rPr lang="bn-BD" sz="8000" dirty="0" smtClean="0">
                <a:solidFill>
                  <a:srgbClr val="FFFF00"/>
                </a:solidFill>
              </a:rPr>
              <a:t> </a:t>
            </a:r>
            <a:endParaRPr lang="en-US" sz="8000" dirty="0">
              <a:solidFill>
                <a:srgbClr val="FFFF00"/>
              </a:solidFill>
            </a:endParaRPr>
          </a:p>
        </p:txBody>
      </p:sp>
      <p:sp>
        <p:nvSpPr>
          <p:cNvPr id="3" name="Content Placeholder 2"/>
          <p:cNvSpPr>
            <a:spLocks noGrp="1"/>
          </p:cNvSpPr>
          <p:nvPr>
            <p:ph idx="1"/>
          </p:nvPr>
        </p:nvSpPr>
        <p:spPr>
          <a:xfrm>
            <a:off x="838200" y="2366538"/>
            <a:ext cx="10515600" cy="4351338"/>
          </a:xfrm>
          <a:solidFill>
            <a:schemeClr val="accent3">
              <a:lumMod val="40000"/>
              <a:lumOff val="60000"/>
            </a:schemeClr>
          </a:solidFill>
        </p:spPr>
        <p:txBody>
          <a:bodyPr>
            <a:normAutofit fontScale="77500" lnSpcReduction="20000"/>
          </a:bodyPr>
          <a:lstStyle/>
          <a:p>
            <a:pPr marL="0" indent="0">
              <a:buNone/>
            </a:pPr>
            <a:r>
              <a:rPr lang="bn-BD" sz="6000" dirty="0" smtClean="0">
                <a:solidFill>
                  <a:srgbClr val="FF0000"/>
                </a:solidFill>
                <a:sym typeface="Wingdings" panose="05000000000000000000" pitchFamily="2" charset="2"/>
              </a:rPr>
              <a:t>১।</a:t>
            </a:r>
            <a:r>
              <a:rPr lang="en-US" sz="6000" dirty="0" err="1" smtClean="0">
                <a:solidFill>
                  <a:srgbClr val="FF0000"/>
                </a:solidFill>
              </a:rPr>
              <a:t>রাষ্ট্র</a:t>
            </a:r>
            <a:r>
              <a:rPr lang="en-US" sz="6000" dirty="0" smtClean="0">
                <a:solidFill>
                  <a:srgbClr val="FF0000"/>
                </a:solidFill>
              </a:rPr>
              <a:t> </a:t>
            </a:r>
            <a:r>
              <a:rPr lang="en-US" sz="6000" dirty="0" err="1" smtClean="0">
                <a:solidFill>
                  <a:srgbClr val="FF0000"/>
                </a:solidFill>
              </a:rPr>
              <a:t>কাকে</a:t>
            </a:r>
            <a:r>
              <a:rPr lang="en-US" sz="6000" dirty="0" smtClean="0">
                <a:solidFill>
                  <a:srgbClr val="FF0000"/>
                </a:solidFill>
              </a:rPr>
              <a:t> </a:t>
            </a:r>
            <a:r>
              <a:rPr lang="en-US" sz="6000" dirty="0" err="1" smtClean="0">
                <a:solidFill>
                  <a:srgbClr val="FF0000"/>
                </a:solidFill>
              </a:rPr>
              <a:t>বলে</a:t>
            </a:r>
            <a:r>
              <a:rPr lang="en-US" sz="6000" dirty="0" smtClean="0">
                <a:solidFill>
                  <a:srgbClr val="FF0000"/>
                </a:solidFill>
              </a:rPr>
              <a:t>?</a:t>
            </a:r>
          </a:p>
          <a:p>
            <a:pPr marL="0" indent="0">
              <a:buNone/>
            </a:pPr>
            <a:r>
              <a:rPr lang="bn-BD" sz="6000" dirty="0" smtClean="0">
                <a:solidFill>
                  <a:srgbClr val="00B050"/>
                </a:solidFill>
              </a:rPr>
              <a:t>২।</a:t>
            </a:r>
            <a:r>
              <a:rPr lang="en-US" sz="6000" dirty="0" err="1" smtClean="0">
                <a:solidFill>
                  <a:srgbClr val="00B050"/>
                </a:solidFill>
              </a:rPr>
              <a:t>রাষ্ট্রের</a:t>
            </a:r>
            <a:r>
              <a:rPr lang="en-US" sz="6000" dirty="0" smtClean="0">
                <a:solidFill>
                  <a:srgbClr val="00B050"/>
                </a:solidFill>
              </a:rPr>
              <a:t> </a:t>
            </a:r>
            <a:r>
              <a:rPr lang="en-US" sz="6000" dirty="0" err="1" smtClean="0">
                <a:solidFill>
                  <a:srgbClr val="00B050"/>
                </a:solidFill>
              </a:rPr>
              <a:t>উপাদান</a:t>
            </a:r>
            <a:r>
              <a:rPr lang="en-US" sz="6000" dirty="0" smtClean="0">
                <a:solidFill>
                  <a:srgbClr val="00B050"/>
                </a:solidFill>
              </a:rPr>
              <a:t> </a:t>
            </a:r>
            <a:r>
              <a:rPr lang="en-US" sz="6000" dirty="0" err="1" smtClean="0">
                <a:solidFill>
                  <a:srgbClr val="00B050"/>
                </a:solidFill>
              </a:rPr>
              <a:t>গুলো</a:t>
            </a:r>
            <a:r>
              <a:rPr lang="en-US" sz="6000" dirty="0" smtClean="0">
                <a:solidFill>
                  <a:srgbClr val="00B050"/>
                </a:solidFill>
              </a:rPr>
              <a:t> </a:t>
            </a:r>
            <a:r>
              <a:rPr lang="en-US" sz="6000" dirty="0" err="1" smtClean="0">
                <a:solidFill>
                  <a:srgbClr val="00B050"/>
                </a:solidFill>
              </a:rPr>
              <a:t>কি</a:t>
            </a:r>
            <a:r>
              <a:rPr lang="en-US" sz="6000" dirty="0" smtClean="0">
                <a:solidFill>
                  <a:srgbClr val="00B050"/>
                </a:solidFill>
              </a:rPr>
              <a:t> </a:t>
            </a:r>
            <a:r>
              <a:rPr lang="en-US" sz="6000" dirty="0" err="1" smtClean="0">
                <a:solidFill>
                  <a:srgbClr val="00B050"/>
                </a:solidFill>
              </a:rPr>
              <a:t>কি</a:t>
            </a:r>
            <a:r>
              <a:rPr lang="en-US" sz="6000" dirty="0" smtClean="0">
                <a:solidFill>
                  <a:srgbClr val="00B050"/>
                </a:solidFill>
              </a:rPr>
              <a:t>?</a:t>
            </a:r>
            <a:r>
              <a:rPr lang="bn-BD" sz="6000" dirty="0">
                <a:solidFill>
                  <a:srgbClr val="00B050"/>
                </a:solidFill>
                <a:latin typeface="NikoshGrameem" pitchFamily="2" charset="0"/>
                <a:cs typeface="NikoshGrameem" pitchFamily="2" charset="0"/>
              </a:rPr>
              <a:t> </a:t>
            </a:r>
            <a:endParaRPr lang="bn-BD" sz="6000" dirty="0" smtClean="0">
              <a:solidFill>
                <a:srgbClr val="00B050"/>
              </a:solidFill>
              <a:latin typeface="NikoshGrameem" pitchFamily="2" charset="0"/>
              <a:cs typeface="NikoshGrameem" pitchFamily="2" charset="0"/>
            </a:endParaRPr>
          </a:p>
          <a:p>
            <a:pPr marL="0" indent="0">
              <a:buNone/>
            </a:pPr>
            <a:r>
              <a:rPr lang="bn-BD" sz="6000" dirty="0" smtClean="0">
                <a:solidFill>
                  <a:schemeClr val="accent1">
                    <a:lumMod val="50000"/>
                  </a:schemeClr>
                </a:solidFill>
                <a:latin typeface="NikoshGrameem" pitchFamily="2" charset="0"/>
                <a:cs typeface="NikoshGrameem" pitchFamily="2" charset="0"/>
              </a:rPr>
              <a:t>৩।জনগণ না থাকলে কি </a:t>
            </a:r>
            <a:r>
              <a:rPr lang="en-US" sz="6000" dirty="0" err="1" smtClean="0">
                <a:solidFill>
                  <a:schemeClr val="accent1">
                    <a:lumMod val="50000"/>
                  </a:schemeClr>
                </a:solidFill>
              </a:rPr>
              <a:t>রাষ্ট্র</a:t>
            </a:r>
            <a:r>
              <a:rPr lang="bn-BD" sz="6000" dirty="0" smtClean="0">
                <a:solidFill>
                  <a:schemeClr val="accent1">
                    <a:lumMod val="50000"/>
                  </a:schemeClr>
                </a:solidFill>
              </a:rPr>
              <a:t> </a:t>
            </a:r>
            <a:r>
              <a:rPr lang="bn-BD" sz="4300" dirty="0" smtClean="0">
                <a:solidFill>
                  <a:schemeClr val="accent1">
                    <a:lumMod val="50000"/>
                  </a:schemeClr>
                </a:solidFill>
              </a:rPr>
              <a:t>বলা যায়।</a:t>
            </a:r>
            <a:endParaRPr lang="en-US" sz="4300" dirty="0">
              <a:solidFill>
                <a:schemeClr val="accent1">
                  <a:lumMod val="50000"/>
                </a:schemeClr>
              </a:solidFill>
              <a:latin typeface="NikoshGrameem" pitchFamily="2" charset="0"/>
              <a:cs typeface="NikoshGrameem" pitchFamily="2" charset="0"/>
            </a:endParaRPr>
          </a:p>
          <a:p>
            <a:pPr marL="0" indent="0">
              <a:buNone/>
            </a:pPr>
            <a:endParaRPr lang="bn-BD" sz="6000" dirty="0" smtClean="0">
              <a:solidFill>
                <a:schemeClr val="accent1">
                  <a:lumMod val="50000"/>
                </a:schemeClr>
              </a:solidFill>
            </a:endParaRPr>
          </a:p>
          <a:p>
            <a:pPr marL="0" indent="0">
              <a:buNone/>
            </a:pPr>
            <a:endParaRPr lang="bn-BD" sz="6000" dirty="0" smtClean="0">
              <a:solidFill>
                <a:schemeClr val="accent1">
                  <a:lumMod val="50000"/>
                </a:schemeClr>
              </a:solidFill>
            </a:endParaRPr>
          </a:p>
          <a:p>
            <a:pPr marL="0" indent="0">
              <a:buNone/>
            </a:pPr>
            <a:r>
              <a:rPr lang="bn-BD" sz="6000" dirty="0">
                <a:solidFill>
                  <a:schemeClr val="accent1">
                    <a:lumMod val="50000"/>
                  </a:schemeClr>
                </a:solidFill>
              </a:rPr>
              <a:t> </a:t>
            </a:r>
            <a:endParaRPr lang="en-US" sz="6000" dirty="0" smtClean="0">
              <a:solidFill>
                <a:schemeClr val="accent1">
                  <a:lumMod val="50000"/>
                </a:schemeClr>
              </a:solidFill>
            </a:endParaRPr>
          </a:p>
          <a:p>
            <a:pPr marL="0" indent="0">
              <a:buNone/>
            </a:pPr>
            <a:endParaRPr lang="en-US" sz="6000" dirty="0"/>
          </a:p>
        </p:txBody>
      </p:sp>
    </p:spTree>
    <p:extLst>
      <p:ext uri="{BB962C8B-B14F-4D97-AF65-F5344CB8AC3E}">
        <p14:creationId xmlns:p14="http://schemas.microsoft.com/office/powerpoint/2010/main" val="290139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0063"/>
            <a:ext cx="10515600" cy="1325563"/>
          </a:xfrm>
          <a:solidFill>
            <a:schemeClr val="accent6">
              <a:lumMod val="60000"/>
              <a:lumOff val="40000"/>
            </a:schemeClr>
          </a:solidFill>
        </p:spPr>
        <p:txBody>
          <a:bodyPr>
            <a:normAutofit/>
          </a:bodyPr>
          <a:lstStyle/>
          <a:p>
            <a:pPr algn="ctr"/>
            <a:r>
              <a:rPr lang="bn-BD" sz="7200" dirty="0" smtClean="0">
                <a:solidFill>
                  <a:srgbClr val="002060"/>
                </a:solidFill>
              </a:rPr>
              <a:t>পরিচিতি</a:t>
            </a:r>
            <a:endParaRPr lang="en-US" sz="7200" dirty="0">
              <a:solidFill>
                <a:srgbClr val="002060"/>
              </a:solidFill>
            </a:endParaRPr>
          </a:p>
        </p:txBody>
      </p:sp>
      <p:sp>
        <p:nvSpPr>
          <p:cNvPr id="4" name="Rectangle 3"/>
          <p:cNvSpPr/>
          <p:nvPr/>
        </p:nvSpPr>
        <p:spPr>
          <a:xfrm>
            <a:off x="6096000" y="2240924"/>
            <a:ext cx="4992710" cy="3799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1867437"/>
            <a:ext cx="10366420" cy="41727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002060"/>
                </a:solidFill>
              </a:rPr>
              <a:t>মোঃ হুমায়ুন কবীর</a:t>
            </a:r>
          </a:p>
          <a:p>
            <a:pPr algn="ctr"/>
            <a:r>
              <a:rPr lang="bn-BD" sz="4000" dirty="0">
                <a:solidFill>
                  <a:srgbClr val="002060"/>
                </a:solidFill>
              </a:rPr>
              <a:t>সহ্কারি শিক্ষক</a:t>
            </a:r>
          </a:p>
          <a:p>
            <a:pPr algn="ctr"/>
            <a:r>
              <a:rPr lang="bn-BD" sz="4000" dirty="0" smtClean="0">
                <a:solidFill>
                  <a:srgbClr val="002060"/>
                </a:solidFill>
              </a:rPr>
              <a:t>শরিফাবাদ </a:t>
            </a:r>
            <a:r>
              <a:rPr lang="bn-BD" sz="4000" dirty="0">
                <a:solidFill>
                  <a:srgbClr val="002060"/>
                </a:solidFill>
              </a:rPr>
              <a:t>উচ্চ </a:t>
            </a:r>
            <a:r>
              <a:rPr lang="bn-BD" sz="4000" dirty="0" smtClean="0">
                <a:solidFill>
                  <a:srgbClr val="002060"/>
                </a:solidFill>
              </a:rPr>
              <a:t>বিদালয়</a:t>
            </a:r>
          </a:p>
          <a:p>
            <a:pPr algn="ctr"/>
            <a:r>
              <a:rPr lang="bn-BD" sz="4000" dirty="0" smtClean="0">
                <a:solidFill>
                  <a:srgbClr val="002060"/>
                </a:solidFill>
              </a:rPr>
              <a:t>ভাংগা, ফরিদপুর।</a:t>
            </a:r>
          </a:p>
          <a:p>
            <a:pPr algn="ctr"/>
            <a:r>
              <a:rPr lang="bn-BD" sz="4000" dirty="0">
                <a:solidFill>
                  <a:srgbClr val="002060"/>
                </a:solidFill>
              </a:rPr>
              <a:t>আই ডি নং </a:t>
            </a:r>
            <a:r>
              <a:rPr lang="bn-BD" sz="4000" dirty="0" smtClean="0">
                <a:solidFill>
                  <a:srgbClr val="002060"/>
                </a:solidFill>
              </a:rPr>
              <a:t>২০</a:t>
            </a:r>
            <a:endParaRPr lang="bn-BD" sz="4000" dirty="0">
              <a:solidFill>
                <a:srgbClr val="002060"/>
              </a:solidFill>
            </a:endParaRPr>
          </a:p>
          <a:p>
            <a:pPr algn="ctr"/>
            <a:endParaRPr lang="bn-BD" dirty="0" smtClean="0"/>
          </a:p>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1884059"/>
            <a:ext cx="2079798" cy="1250580"/>
          </a:xfrm>
          <a:prstGeom prst="rect">
            <a:avLst/>
          </a:prstGeom>
        </p:spPr>
      </p:pic>
      <p:sp>
        <p:nvSpPr>
          <p:cNvPr id="8" name="Content Placeholder 7"/>
          <p:cNvSpPr>
            <a:spLocks noGrp="1"/>
          </p:cNvSpPr>
          <p:nvPr>
            <p:ph idx="1"/>
          </p:nvPr>
        </p:nvSpPr>
        <p:spPr>
          <a:xfrm>
            <a:off x="2939781" y="1884059"/>
            <a:ext cx="6312438" cy="3880773"/>
          </a:xfrm>
        </p:spPr>
        <p:txBody>
          <a:bodyPr/>
          <a:lstStyle/>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4661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circle(in)">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p:cTn id="3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bn-BD" sz="6000" dirty="0" smtClean="0"/>
              <a:t>বাড়ির কাজ</a:t>
            </a:r>
            <a:endParaRPr lang="en-US" sz="6000" dirty="0"/>
          </a:p>
        </p:txBody>
      </p:sp>
      <p:sp>
        <p:nvSpPr>
          <p:cNvPr id="3" name="Content Placeholder 2"/>
          <p:cNvSpPr>
            <a:spLocks noGrp="1"/>
          </p:cNvSpPr>
          <p:nvPr>
            <p:ph idx="1"/>
          </p:nvPr>
        </p:nvSpPr>
        <p:spPr>
          <a:solidFill>
            <a:schemeClr val="accent3">
              <a:lumMod val="40000"/>
              <a:lumOff val="60000"/>
            </a:schemeClr>
          </a:solidFill>
        </p:spPr>
        <p:txBody>
          <a:bodyPr/>
          <a:lstStyle/>
          <a:p>
            <a:endParaRPr lang="bn-BD" sz="4800" dirty="0" smtClean="0">
              <a:solidFill>
                <a:srgbClr val="002060"/>
              </a:solidFill>
            </a:endParaRPr>
          </a:p>
          <a:p>
            <a:pPr algn="just"/>
            <a:r>
              <a:rPr lang="bn-BD" sz="4800" dirty="0" smtClean="0">
                <a:solidFill>
                  <a:srgbClr val="002060"/>
                </a:solidFill>
              </a:rPr>
              <a:t>রাষ্ট্রের </a:t>
            </a:r>
            <a:r>
              <a:rPr lang="bn-BD" sz="4800" dirty="0">
                <a:solidFill>
                  <a:srgbClr val="002060"/>
                </a:solidFill>
              </a:rPr>
              <a:t>উপাদান </a:t>
            </a:r>
            <a:r>
              <a:rPr lang="bn-BD" sz="4800" dirty="0" smtClean="0">
                <a:solidFill>
                  <a:srgbClr val="002060"/>
                </a:solidFill>
              </a:rPr>
              <a:t>সমূহ কি কি </a:t>
            </a:r>
            <a:r>
              <a:rPr lang="bn-BD" sz="4800" dirty="0">
                <a:solidFill>
                  <a:srgbClr val="002060"/>
                </a:solidFill>
              </a:rPr>
              <a:t>সংক্ষেপে </a:t>
            </a:r>
            <a:r>
              <a:rPr lang="bn-BD" sz="4800" dirty="0" smtClean="0">
                <a:solidFill>
                  <a:srgbClr val="002060"/>
                </a:solidFill>
              </a:rPr>
              <a:t>বর্ণনা </a:t>
            </a:r>
            <a:r>
              <a:rPr lang="bn-BD" sz="4800" dirty="0">
                <a:solidFill>
                  <a:srgbClr val="002060"/>
                </a:solidFill>
              </a:rPr>
              <a:t>কর।</a:t>
            </a:r>
            <a:endParaRPr lang="en-US" sz="4800" i="1" dirty="0"/>
          </a:p>
          <a:p>
            <a:pPr marL="0" indent="0">
              <a:buNone/>
            </a:pPr>
            <a:endParaRPr lang="en-US" dirty="0"/>
          </a:p>
        </p:txBody>
      </p:sp>
    </p:spTree>
    <p:extLst>
      <p:ext uri="{BB962C8B-B14F-4D97-AF65-F5344CB8AC3E}">
        <p14:creationId xmlns:p14="http://schemas.microsoft.com/office/powerpoint/2010/main" val="16736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65760"/>
            <a:ext cx="10644051" cy="5811203"/>
          </a:xfrm>
          <a:noFill/>
        </p:spPr>
        <p:txBody>
          <a:bodyPr/>
          <a:lstStyle/>
          <a:p>
            <a:pPr algn="ctr"/>
            <a:r>
              <a:rPr lang="bn-BD" sz="9600" i="1" dirty="0">
                <a:solidFill>
                  <a:srgbClr val="003300"/>
                </a:solidFill>
                <a:latin typeface="NikoshBAN" pitchFamily="2" charset="0"/>
              </a:rPr>
              <a:t>ধ </a:t>
            </a:r>
            <a:r>
              <a:rPr lang="en-US" sz="9600" i="1" dirty="0">
                <a:solidFill>
                  <a:srgbClr val="003300"/>
                </a:solidFill>
                <a:latin typeface="NikoshBAN" pitchFamily="2" charset="0"/>
              </a:rPr>
              <a:t> </a:t>
            </a:r>
            <a:r>
              <a:rPr lang="bn-BD" sz="9600" dirty="0">
                <a:solidFill>
                  <a:srgbClr val="000099"/>
                </a:solidFill>
                <a:latin typeface="NikoshBAN" pitchFamily="2" charset="0"/>
              </a:rPr>
              <a:t>ন্য</a:t>
            </a:r>
            <a:r>
              <a:rPr lang="en-US" sz="9600" dirty="0">
                <a:solidFill>
                  <a:srgbClr val="000099"/>
                </a:solidFill>
                <a:latin typeface="NikoshBAN" pitchFamily="2" charset="0"/>
              </a:rPr>
              <a:t> </a:t>
            </a:r>
            <a:r>
              <a:rPr lang="bn-BD" sz="9600" dirty="0">
                <a:solidFill>
                  <a:srgbClr val="000099"/>
                </a:solidFill>
                <a:latin typeface="NikoshBAN" pitchFamily="2" charset="0"/>
              </a:rPr>
              <a:t>বা</a:t>
            </a:r>
            <a:r>
              <a:rPr lang="en-US" sz="9600" dirty="0">
                <a:solidFill>
                  <a:srgbClr val="000099"/>
                </a:solidFill>
                <a:latin typeface="NikoshBAN" pitchFamily="2" charset="0"/>
              </a:rPr>
              <a:t> </a:t>
            </a:r>
            <a:r>
              <a:rPr lang="bn-BD" sz="9600" dirty="0">
                <a:solidFill>
                  <a:srgbClr val="990033"/>
                </a:solidFill>
                <a:latin typeface="NikoshBAN" pitchFamily="2" charset="0"/>
              </a:rPr>
              <a:t>দ</a:t>
            </a:r>
            <a:endParaRPr lang="en-US" sz="9600" dirty="0">
              <a:solidFill>
                <a:srgbClr val="990033"/>
              </a:solidFill>
              <a:latin typeface="NikoshBAN" pitchFamily="2" charset="0"/>
            </a:endParaRPr>
          </a:p>
          <a:p>
            <a:endParaRPr lang="en-US" dirty="0"/>
          </a:p>
        </p:txBody>
      </p:sp>
      <p:sp>
        <p:nvSpPr>
          <p:cNvPr id="5" name="Flowchart: Punched Tape 4"/>
          <p:cNvSpPr/>
          <p:nvPr/>
        </p:nvSpPr>
        <p:spPr>
          <a:xfrm>
            <a:off x="2181497" y="2076994"/>
            <a:ext cx="6335486" cy="356616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88229" y="3004456"/>
            <a:ext cx="3043645" cy="18157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28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234" y="195943"/>
            <a:ext cx="4611189" cy="1349522"/>
          </a:xfrm>
          <a:solidFill>
            <a:srgbClr val="00B0F0"/>
          </a:solidFill>
        </p:spPr>
        <p:txBody>
          <a:bodyPr>
            <a:normAutofit/>
          </a:bodyPr>
          <a:lstStyle/>
          <a:p>
            <a:pPr algn="ctr"/>
            <a:r>
              <a:rPr lang="bn-BD" sz="6000" dirty="0" smtClean="0">
                <a:solidFill>
                  <a:srgbClr val="002060"/>
                </a:solidFill>
              </a:rPr>
              <a:t>পাঠ পরিচিতি</a:t>
            </a:r>
            <a:endParaRPr lang="en-US" sz="6000" dirty="0">
              <a:solidFill>
                <a:srgbClr val="002060"/>
              </a:solidFill>
            </a:endParaRPr>
          </a:p>
        </p:txBody>
      </p:sp>
      <p:sp>
        <p:nvSpPr>
          <p:cNvPr id="3" name="Content Placeholder 2"/>
          <p:cNvSpPr>
            <a:spLocks noGrp="1"/>
          </p:cNvSpPr>
          <p:nvPr>
            <p:ph idx="1"/>
          </p:nvPr>
        </p:nvSpPr>
        <p:spPr>
          <a:xfrm>
            <a:off x="709411" y="2058227"/>
            <a:ext cx="10515600" cy="4555075"/>
          </a:xfrm>
          <a:solidFill>
            <a:schemeClr val="accent3">
              <a:lumMod val="60000"/>
              <a:lumOff val="40000"/>
            </a:schemeClr>
          </a:solidFill>
        </p:spPr>
        <p:txBody>
          <a:bodyPr>
            <a:noAutofit/>
          </a:bodyPr>
          <a:lstStyle/>
          <a:p>
            <a:r>
              <a:rPr lang="bn-BD" sz="4400" dirty="0" smtClean="0">
                <a:solidFill>
                  <a:srgbClr val="FF0000"/>
                </a:solidFill>
              </a:rPr>
              <a:t>বিষয়ঃ বাংলাদেশ ও বিশ্ব পরিচয়</a:t>
            </a:r>
            <a:r>
              <a:rPr lang="bn-BD" sz="4400" dirty="0" smtClean="0"/>
              <a:t>।</a:t>
            </a:r>
          </a:p>
          <a:p>
            <a:r>
              <a:rPr lang="bn-BD" sz="4400" dirty="0" smtClean="0">
                <a:solidFill>
                  <a:srgbClr val="7030A0"/>
                </a:solidFill>
              </a:rPr>
              <a:t>শ্রেণিঃ নবম </a:t>
            </a:r>
          </a:p>
          <a:p>
            <a:r>
              <a:rPr lang="bn-BD" sz="4400" dirty="0" smtClean="0">
                <a:solidFill>
                  <a:srgbClr val="0070C0"/>
                </a:solidFill>
              </a:rPr>
              <a:t>অধ্যায়ঃ সপ্তম</a:t>
            </a:r>
          </a:p>
          <a:p>
            <a:r>
              <a:rPr lang="bn-BD" sz="4400" dirty="0" smtClean="0">
                <a:solidFill>
                  <a:srgbClr val="00B050"/>
                </a:solidFill>
              </a:rPr>
              <a:t>সময়ঃ ৫০ মিনিট</a:t>
            </a:r>
          </a:p>
          <a:p>
            <a:r>
              <a:rPr lang="bn-BD" sz="4400" dirty="0" smtClean="0">
                <a:solidFill>
                  <a:schemeClr val="accent1">
                    <a:lumMod val="50000"/>
                  </a:schemeClr>
                </a:solidFill>
              </a:rPr>
              <a:t>তারিখঃ </a:t>
            </a:r>
            <a:r>
              <a:rPr lang="en-US" sz="4400" dirty="0">
                <a:solidFill>
                  <a:schemeClr val="accent1">
                    <a:lumMod val="50000"/>
                  </a:schemeClr>
                </a:solidFill>
              </a:rPr>
              <a:t>৮</a:t>
            </a:r>
            <a:r>
              <a:rPr lang="bn-BD" sz="4400" dirty="0" smtClean="0">
                <a:solidFill>
                  <a:schemeClr val="accent1">
                    <a:lumMod val="50000"/>
                  </a:schemeClr>
                </a:solidFill>
                <a:latin typeface="NikoshBAN" panose="02000000000000000000" pitchFamily="2" charset="0"/>
                <a:cs typeface="NikoshBAN" panose="02000000000000000000" pitchFamily="2" charset="0"/>
              </a:rPr>
              <a:t>/</a:t>
            </a:r>
            <a:r>
              <a:rPr lang="en-US" sz="4400" dirty="0" smtClean="0">
                <a:solidFill>
                  <a:schemeClr val="accent1">
                    <a:lumMod val="50000"/>
                  </a:schemeClr>
                </a:solidFill>
                <a:latin typeface="NikoshBAN" panose="02000000000000000000" pitchFamily="2" charset="0"/>
                <a:cs typeface="NikoshBAN" panose="02000000000000000000" pitchFamily="2" charset="0"/>
              </a:rPr>
              <a:t>10</a:t>
            </a:r>
            <a:r>
              <a:rPr lang="bn-BD" sz="4400" dirty="0" smtClean="0">
                <a:solidFill>
                  <a:schemeClr val="accent1">
                    <a:lumMod val="50000"/>
                  </a:schemeClr>
                </a:solidFill>
                <a:latin typeface="NikoshBAN" panose="02000000000000000000" pitchFamily="2" charset="0"/>
                <a:cs typeface="NikoshBAN" panose="02000000000000000000" pitchFamily="2" charset="0"/>
              </a:rPr>
              <a:t>/</a:t>
            </a:r>
            <a:r>
              <a:rPr lang="bn-BD" sz="4400" dirty="0" smtClean="0">
                <a:solidFill>
                  <a:schemeClr val="accent1">
                    <a:lumMod val="50000"/>
                  </a:schemeClr>
                </a:solidFill>
              </a:rPr>
              <a:t> ২০</a:t>
            </a:r>
            <a:r>
              <a:rPr lang="en-US" sz="4400" dirty="0" smtClean="0">
                <a:solidFill>
                  <a:schemeClr val="accent1">
                    <a:lumMod val="50000"/>
                  </a:schemeClr>
                </a:solidFill>
                <a:latin typeface="NikoshBAN" panose="02000000000000000000" pitchFamily="2" charset="0"/>
                <a:cs typeface="NikoshBAN" panose="02000000000000000000" pitchFamily="2" charset="0"/>
              </a:rPr>
              <a:t>19</a:t>
            </a:r>
            <a:endParaRPr lang="en-US" sz="4400" dirty="0" smtClean="0">
              <a:solidFill>
                <a:schemeClr val="accent1">
                  <a:lumMod val="50000"/>
                </a:schemeClr>
              </a:solidFill>
            </a:endParaRPr>
          </a:p>
        </p:txBody>
      </p:sp>
    </p:spTree>
    <p:extLst>
      <p:ext uri="{BB962C8B-B14F-4D97-AF65-F5344CB8AC3E}">
        <p14:creationId xmlns:p14="http://schemas.microsoft.com/office/powerpoint/2010/main" val="35907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4" descr="world-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61" y="365125"/>
            <a:ext cx="12192000" cy="65350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8455550" y="4008476"/>
            <a:ext cx="365760" cy="1828800"/>
          </a:xfrm>
          <a:prstGeom prst="straightConnector1">
            <a:avLst/>
          </a:prstGeom>
          <a:ln w="76200">
            <a:prstDash val="solid"/>
            <a:tailEnd type="triangle"/>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9692640" y="3249637"/>
            <a:ext cx="2152357" cy="14911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0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89" y="636896"/>
            <a:ext cx="8596668" cy="1320800"/>
          </a:xfrm>
          <a:solidFill>
            <a:srgbClr val="C00000"/>
          </a:solidFill>
        </p:spPr>
        <p:txBody>
          <a:bodyPr>
            <a:normAutofit/>
          </a:bodyPr>
          <a:lstStyle/>
          <a:p>
            <a:pPr algn="ctr"/>
            <a:r>
              <a:rPr lang="bn-BD" sz="7200" dirty="0" smtClean="0">
                <a:solidFill>
                  <a:srgbClr val="00B050"/>
                </a:solidFill>
              </a:rPr>
              <a:t>শিখনফল</a:t>
            </a:r>
            <a:endParaRPr lang="en-US" sz="7200" dirty="0">
              <a:solidFill>
                <a:srgbClr val="00B050"/>
              </a:solidFill>
            </a:endParaRPr>
          </a:p>
        </p:txBody>
      </p:sp>
      <p:sp>
        <p:nvSpPr>
          <p:cNvPr id="3" name="Content Placeholder 2"/>
          <p:cNvSpPr>
            <a:spLocks noGrp="1"/>
          </p:cNvSpPr>
          <p:nvPr>
            <p:ph idx="1"/>
          </p:nvPr>
        </p:nvSpPr>
        <p:spPr>
          <a:xfrm>
            <a:off x="838200" y="2248706"/>
            <a:ext cx="10515600" cy="4351338"/>
          </a:xfrm>
          <a:solidFill>
            <a:srgbClr val="00B050"/>
          </a:solidFill>
        </p:spPr>
        <p:txBody>
          <a:bodyPr>
            <a:normAutofit/>
          </a:bodyPr>
          <a:lstStyle/>
          <a:p>
            <a:pPr marL="0" indent="0">
              <a:buNone/>
            </a:pPr>
            <a:r>
              <a:rPr lang="en-US" sz="4400" dirty="0" smtClean="0">
                <a:solidFill>
                  <a:schemeClr val="accent3">
                    <a:lumMod val="40000"/>
                    <a:lumOff val="60000"/>
                  </a:schemeClr>
                </a:solidFill>
              </a:rPr>
              <a:t>১.</a:t>
            </a:r>
            <a:r>
              <a:rPr lang="bn-BD" sz="4400" dirty="0" smtClean="0">
                <a:solidFill>
                  <a:schemeClr val="accent3">
                    <a:lumMod val="40000"/>
                    <a:lumOff val="60000"/>
                  </a:schemeClr>
                </a:solidFill>
              </a:rPr>
              <a:t>রাষ্ট্র কি তা বলতে পারবে।</a:t>
            </a:r>
          </a:p>
          <a:p>
            <a:pPr marL="0" indent="0">
              <a:buNone/>
            </a:pPr>
            <a:r>
              <a:rPr lang="en-US" sz="4400" dirty="0" smtClean="0"/>
              <a:t>২.</a:t>
            </a:r>
            <a:r>
              <a:rPr lang="bn-BD" sz="4400" dirty="0" smtClean="0"/>
              <a:t>রাষ্ট্রের ধারনা ব্যাখ্যা করতে পারবে।</a:t>
            </a:r>
          </a:p>
          <a:p>
            <a:pPr marL="0" indent="0">
              <a:buNone/>
            </a:pPr>
            <a:r>
              <a:rPr lang="en-US" sz="4400" dirty="0" smtClean="0">
                <a:solidFill>
                  <a:srgbClr val="002060"/>
                </a:solidFill>
              </a:rPr>
              <a:t>৩.</a:t>
            </a:r>
            <a:r>
              <a:rPr lang="bn-BD" sz="4400" dirty="0" smtClean="0">
                <a:solidFill>
                  <a:srgbClr val="002060"/>
                </a:solidFill>
              </a:rPr>
              <a:t>রাষ্ট্রের উপাদান সমূহ বিশ্লেষণ করতে পারবে।</a:t>
            </a:r>
          </a:p>
        </p:txBody>
      </p:sp>
    </p:spTree>
    <p:extLst>
      <p:ext uri="{BB962C8B-B14F-4D97-AF65-F5344CB8AC3E}">
        <p14:creationId xmlns:p14="http://schemas.microsoft.com/office/powerpoint/2010/main" val="38881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86603" y="140721"/>
            <a:ext cx="10413241" cy="6123601"/>
          </a:xfrm>
          <a:solidFill>
            <a:srgbClr val="00B050"/>
          </a:solidFill>
        </p:spPr>
        <p:txBody>
          <a:bodyPr/>
          <a:lstStyle/>
          <a:p>
            <a:endParaRPr lang="en-US" dirty="0"/>
          </a:p>
        </p:txBody>
      </p:sp>
      <p:sp>
        <p:nvSpPr>
          <p:cNvPr id="7" name="Oval 6"/>
          <p:cNvSpPr/>
          <p:nvPr/>
        </p:nvSpPr>
        <p:spPr>
          <a:xfrm>
            <a:off x="2524836" y="923345"/>
            <a:ext cx="4203511" cy="3521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a:solidFill>
                  <a:srgbClr val="FF0000"/>
                </a:solidFill>
              </a:rPr>
              <a:t>রাষ্ট্র</a:t>
            </a:r>
            <a:endParaRPr lang="en-US" sz="11500" dirty="0"/>
          </a:p>
          <a:p>
            <a:pPr algn="ctr"/>
            <a:endParaRPr lang="en-US" dirty="0">
              <a:solidFill>
                <a:srgbClr val="FF0000"/>
              </a:solidFill>
            </a:endParaRPr>
          </a:p>
        </p:txBody>
      </p:sp>
    </p:spTree>
    <p:extLst>
      <p:ext uri="{BB962C8B-B14F-4D97-AF65-F5344CB8AC3E}">
        <p14:creationId xmlns:p14="http://schemas.microsoft.com/office/powerpoint/2010/main" val="13127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5909"/>
            <a:ext cx="6008914" cy="999082"/>
          </a:xfrm>
          <a:solidFill>
            <a:srgbClr val="00B050"/>
          </a:solidFill>
        </p:spPr>
        <p:txBody>
          <a:bodyPr>
            <a:normAutofit fontScale="90000"/>
          </a:bodyPr>
          <a:lstStyle/>
          <a:p>
            <a:pPr algn="ctr"/>
            <a:r>
              <a:rPr lang="bn-BD" sz="6700" dirty="0" smtClean="0">
                <a:solidFill>
                  <a:srgbClr val="FF0000"/>
                </a:solidFill>
              </a:rPr>
              <a:t>রাষ্ট্র</a:t>
            </a:r>
            <a:endParaRPr lang="en-US" sz="6700" dirty="0"/>
          </a:p>
        </p:txBody>
      </p:sp>
      <p:pic>
        <p:nvPicPr>
          <p:cNvPr id="4" name="Picture 10" descr="wpid-Map_Of_Bangladesh_927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0595" y="977201"/>
            <a:ext cx="5497080" cy="575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13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165" y="2336242"/>
            <a:ext cx="2545290" cy="303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Bangladesh%202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307" y="2329327"/>
            <a:ext cx="2444285" cy="248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oldier_bangladesh_army_26032008_news_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528" y="4222382"/>
            <a:ext cx="2099256" cy="2040864"/>
          </a:xfrm>
          <a:prstGeom prst="hexagon">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93719" y="5549026"/>
            <a:ext cx="2502182" cy="592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rPr>
              <a:t>জনসমস্টি</a:t>
            </a:r>
            <a:endParaRPr lang="en-US" dirty="0"/>
          </a:p>
        </p:txBody>
      </p:sp>
      <p:sp>
        <p:nvSpPr>
          <p:cNvPr id="10" name="Rectangle 9"/>
          <p:cNvSpPr/>
          <p:nvPr/>
        </p:nvSpPr>
        <p:spPr>
          <a:xfrm>
            <a:off x="6902016" y="4817091"/>
            <a:ext cx="1850098" cy="446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সরকার</a:t>
            </a:r>
            <a:endParaRPr lang="en-US" dirty="0"/>
          </a:p>
        </p:txBody>
      </p:sp>
      <p:sp>
        <p:nvSpPr>
          <p:cNvPr id="11" name="Rectangle 10"/>
          <p:cNvSpPr/>
          <p:nvPr/>
        </p:nvSpPr>
        <p:spPr>
          <a:xfrm>
            <a:off x="4682408" y="6252301"/>
            <a:ext cx="1705495" cy="466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rPr>
              <a:t>সার্বভৌমত্ব</a:t>
            </a:r>
            <a:endParaRPr lang="en-US" dirty="0"/>
          </a:p>
        </p:txBody>
      </p:sp>
      <p:sp>
        <p:nvSpPr>
          <p:cNvPr id="12" name="Rectangle 11"/>
          <p:cNvSpPr/>
          <p:nvPr/>
        </p:nvSpPr>
        <p:spPr>
          <a:xfrm>
            <a:off x="5219114" y="1702192"/>
            <a:ext cx="1168789" cy="627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solidFill>
                  <a:srgbClr val="000099"/>
                </a:solidFill>
                <a:latin typeface="NikoshBAN" pitchFamily="2" charset="0"/>
              </a:rPr>
              <a:t>নির্দিষ্ট    ভূ</a:t>
            </a:r>
            <a:r>
              <a:rPr lang="en-US" b="1" dirty="0">
                <a:solidFill>
                  <a:srgbClr val="000099"/>
                </a:solidFill>
                <a:latin typeface="NikoshBAN" pitchFamily="2" charset="0"/>
              </a:rPr>
              <a:t>-</a:t>
            </a:r>
            <a:r>
              <a:rPr lang="bn-BD" b="1" dirty="0">
                <a:solidFill>
                  <a:srgbClr val="000099"/>
                </a:solidFill>
                <a:latin typeface="NikoshBAN" pitchFamily="2" charset="0"/>
              </a:rPr>
              <a:t>খন</a:t>
            </a:r>
            <a:r>
              <a:rPr lang="bn-BD" b="1" dirty="0">
                <a:solidFill>
                  <a:srgbClr val="000099"/>
                </a:solidFill>
              </a:rPr>
              <a:t>্ড</a:t>
            </a:r>
            <a:endParaRPr lang="en-US" dirty="0"/>
          </a:p>
        </p:txBody>
      </p:sp>
    </p:spTree>
    <p:extLst>
      <p:ext uri="{BB962C8B-B14F-4D97-AF65-F5344CB8AC3E}">
        <p14:creationId xmlns:p14="http://schemas.microsoft.com/office/powerpoint/2010/main" val="212817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pPr algn="ctr"/>
            <a:r>
              <a:rPr lang="bn-BD" sz="8000" dirty="0" smtClean="0"/>
              <a:t>একক কাজ</a:t>
            </a:r>
            <a:endParaRPr lang="en-US" sz="8000" dirty="0"/>
          </a:p>
        </p:txBody>
      </p:sp>
      <p:sp>
        <p:nvSpPr>
          <p:cNvPr id="3" name="Content Placeholder 2"/>
          <p:cNvSpPr>
            <a:spLocks noGrp="1"/>
          </p:cNvSpPr>
          <p:nvPr>
            <p:ph idx="1"/>
          </p:nvPr>
        </p:nvSpPr>
        <p:spPr>
          <a:xfrm>
            <a:off x="838200" y="2248706"/>
            <a:ext cx="10515600" cy="4351338"/>
          </a:xfrm>
          <a:solidFill>
            <a:srgbClr val="00B050"/>
          </a:solidFill>
        </p:spPr>
        <p:txBody>
          <a:bodyPr>
            <a:normAutofit/>
          </a:bodyPr>
          <a:lstStyle/>
          <a:p>
            <a:pPr lvl="1"/>
            <a:endParaRPr lang="bn-BD" sz="8000" dirty="0" smtClean="0">
              <a:solidFill>
                <a:srgbClr val="FF0000"/>
              </a:solidFill>
            </a:endParaRPr>
          </a:p>
          <a:p>
            <a:pPr lvl="1"/>
            <a:r>
              <a:rPr lang="bn-BD" sz="8000" dirty="0" smtClean="0">
                <a:solidFill>
                  <a:srgbClr val="FF0000"/>
                </a:solidFill>
              </a:rPr>
              <a:t>     রাষ্ট্র কি?</a:t>
            </a:r>
            <a:endParaRPr lang="en-US" sz="8000" dirty="0">
              <a:solidFill>
                <a:srgbClr val="FF0000"/>
              </a:solidFill>
            </a:endParaRPr>
          </a:p>
        </p:txBody>
      </p:sp>
      <p:sp>
        <p:nvSpPr>
          <p:cNvPr id="4" name="Oval 3"/>
          <p:cNvSpPr/>
          <p:nvPr/>
        </p:nvSpPr>
        <p:spPr>
          <a:xfrm>
            <a:off x="2730137" y="2625635"/>
            <a:ext cx="5225142" cy="3383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49040" y="2258224"/>
            <a:ext cx="5355771" cy="4118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lumMod val="95000"/>
                    <a:lumOff val="5000"/>
                  </a:schemeClr>
                </a:solidFill>
              </a:rPr>
              <a:t>রাষ্ট্র কাকে বলে</a:t>
            </a:r>
            <a:r>
              <a:rPr lang="bn-BD" sz="3600" dirty="0" smtClean="0">
                <a:solidFill>
                  <a:schemeClr val="tx1">
                    <a:lumMod val="95000"/>
                    <a:lumOff val="5000"/>
                  </a:schemeClr>
                </a:solidFill>
              </a:rPr>
              <a:t>?</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38655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65" y="0"/>
            <a:ext cx="11625943" cy="6583680"/>
          </a:xfrm>
        </p:spPr>
        <p:txBody>
          <a:bodyPr/>
          <a:lstStyle/>
          <a:p>
            <a:endParaRPr lang="en-US" dirty="0"/>
          </a:p>
        </p:txBody>
      </p:sp>
      <p:sp>
        <p:nvSpPr>
          <p:cNvPr id="4" name="Horizontal Scroll 3"/>
          <p:cNvSpPr/>
          <p:nvPr/>
        </p:nvSpPr>
        <p:spPr>
          <a:xfrm>
            <a:off x="626834" y="1493948"/>
            <a:ext cx="8684592" cy="558096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000" dirty="0" smtClean="0"/>
              <a:t>সাধারণভাবে রাষ্ট্র বলতে সরকার,</a:t>
            </a:r>
            <a:r>
              <a:rPr lang="en-US" sz="4000" dirty="0" smtClean="0"/>
              <a:t> </a:t>
            </a:r>
            <a:r>
              <a:rPr lang="bn-BD" sz="4000" dirty="0" smtClean="0"/>
              <a:t>দেশ,</a:t>
            </a:r>
            <a:r>
              <a:rPr lang="en-US" sz="4000" dirty="0" smtClean="0"/>
              <a:t> </a:t>
            </a:r>
            <a:r>
              <a:rPr lang="bn-BD" sz="4000" dirty="0" smtClean="0"/>
              <a:t>সমাজ বা জাতিকে বোঝায়। রাষ্ট্র হচ্ছে সামাজিক জীবনের একটি রাজনৈতিক</a:t>
            </a:r>
            <a:r>
              <a:rPr lang="en-US" sz="4000" dirty="0" smtClean="0"/>
              <a:t> </a:t>
            </a:r>
            <a:r>
              <a:rPr lang="bn-BD" sz="4000" dirty="0" smtClean="0"/>
              <a:t>প্রতিষ্ঠান।</a:t>
            </a:r>
            <a:endParaRPr lang="en-US" sz="4000" dirty="0"/>
          </a:p>
        </p:txBody>
      </p:sp>
      <p:sp>
        <p:nvSpPr>
          <p:cNvPr id="2" name="Rectangle 1"/>
          <p:cNvSpPr/>
          <p:nvPr/>
        </p:nvSpPr>
        <p:spPr>
          <a:xfrm>
            <a:off x="1312634" y="38635"/>
            <a:ext cx="6907307" cy="145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t>এসো মিলিয়ে নেই</a:t>
            </a:r>
            <a:endParaRPr lang="en-US" sz="5400" dirty="0"/>
          </a:p>
        </p:txBody>
      </p:sp>
    </p:spTree>
    <p:extLst>
      <p:ext uri="{BB962C8B-B14F-4D97-AF65-F5344CB8AC3E}">
        <p14:creationId xmlns:p14="http://schemas.microsoft.com/office/powerpoint/2010/main" val="31683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820</TotalTime>
  <Words>255</Words>
  <Application>Microsoft Office PowerPoint</Application>
  <PresentationFormat>Widescreen</PresentationFormat>
  <Paragraphs>77</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Mangal</vt:lpstr>
      <vt:lpstr>NikoshBAN</vt:lpstr>
      <vt:lpstr>NikoshGrameem</vt:lpstr>
      <vt:lpstr>Trebuchet MS</vt:lpstr>
      <vt:lpstr>Vrinda</vt:lpstr>
      <vt:lpstr>Wingdings</vt:lpstr>
      <vt:lpstr>Wingdings 3</vt:lpstr>
      <vt:lpstr>Facet</vt:lpstr>
      <vt:lpstr>PowerPoint Presentation</vt:lpstr>
      <vt:lpstr>পরিচিতি</vt:lpstr>
      <vt:lpstr>পাঠ পরিচিতি</vt:lpstr>
      <vt:lpstr>PowerPoint Presentation</vt:lpstr>
      <vt:lpstr>শিখনফল</vt:lpstr>
      <vt:lpstr>PowerPoint Presentation</vt:lpstr>
      <vt:lpstr>রাষ্ট্র</vt:lpstr>
      <vt:lpstr>একক কাজ</vt:lpstr>
      <vt:lpstr>PowerPoint Presentation</vt:lpstr>
      <vt:lpstr>রাষ্ট্রের ধারনা</vt:lpstr>
      <vt:lpstr>জোড়ায় কাজ</vt:lpstr>
      <vt:lpstr>এসো মিলিয়ে নেই</vt:lpstr>
      <vt:lpstr>১। নির্দিষ্ট    ভূ-খন্ড</vt:lpstr>
      <vt:lpstr>জনসমস্টি</vt:lpstr>
      <vt:lpstr>সরকার</vt:lpstr>
      <vt:lpstr>সার্বভৌমত্ব</vt:lpstr>
      <vt:lpstr>দলীয় কাজ</vt:lpstr>
      <vt:lpstr>এসো মিলিয়ে নেই</vt:lpstr>
      <vt:lpstr>মূল্যায়ন </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SHARIFABAD HSAC</cp:lastModifiedBy>
  <cp:revision>111</cp:revision>
  <dcterms:created xsi:type="dcterms:W3CDTF">2013-05-29T06:50:53Z</dcterms:created>
  <dcterms:modified xsi:type="dcterms:W3CDTF">2019-10-22T18:14:50Z</dcterms:modified>
</cp:coreProperties>
</file>