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9" r:id="rId2"/>
    <p:sldId id="260" r:id="rId3"/>
    <p:sldId id="261" r:id="rId4"/>
    <p:sldId id="264" r:id="rId5"/>
    <p:sldId id="263" r:id="rId6"/>
    <p:sldId id="265" r:id="rId7"/>
    <p:sldId id="266" r:id="rId8"/>
    <p:sldId id="267" r:id="rId9"/>
    <p:sldId id="268" r:id="rId10"/>
    <p:sldId id="269" r:id="rId11"/>
    <p:sldId id="270" r:id="rId12"/>
    <p:sldId id="274" r:id="rId13"/>
    <p:sldId id="272" r:id="rId14"/>
    <p:sldId id="275" r:id="rId15"/>
    <p:sldId id="277" r:id="rId16"/>
    <p:sldId id="276" r:id="rId17"/>
    <p:sldId id="278" r:id="rId18"/>
    <p:sldId id="279" r:id="rId19"/>
    <p:sldId id="281" r:id="rId20"/>
    <p:sldId id="283" r:id="rId21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F616C6"/>
    <a:srgbClr val="BD0796"/>
    <a:srgbClr val="008000"/>
    <a:srgbClr val="00FF00"/>
    <a:srgbClr val="F4F856"/>
    <a:srgbClr val="7A87FE"/>
    <a:srgbClr val="33CC33"/>
    <a:srgbClr val="FF99FF"/>
    <a:srgbClr val="00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42" y="10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32C8DC-F89D-4FF8-8B3A-C80716565D80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B336B0-0FFF-4064-9499-94E18699258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B336B0-0FFF-4064-9499-94E186992589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8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&#2451;&#2465;&#2495;&#2451;\&#2474;&#2524;&#2494;\well.m4a" TargetMode="Externa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gif"/><Relationship Id="rId3" Type="http://schemas.openxmlformats.org/officeDocument/2006/relationships/image" Target="../media/image14.gif"/><Relationship Id="rId7" Type="http://schemas.openxmlformats.org/officeDocument/2006/relationships/image" Target="../media/image18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gif"/><Relationship Id="rId5" Type="http://schemas.openxmlformats.org/officeDocument/2006/relationships/image" Target="../media/image16.gif"/><Relationship Id="rId4" Type="http://schemas.openxmlformats.org/officeDocument/2006/relationships/image" Target="../media/image15.gif"/><Relationship Id="rId9" Type="http://schemas.openxmlformats.org/officeDocument/2006/relationships/image" Target="../media/image20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ASRAFUL\Downloads\Bangla%20Rhymes%20-%20Bak%20Bakum%20Payra%20&#2476;&#2494;&#2453;%20&#2476;&#2494;&#2453;&#2497;&#2478;%20&#2474;&#2494;&#2527;&#2480;&#2494;%20-%20Full%20HD.mp4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20181005_15225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-1"/>
            <a:ext cx="3505200" cy="240030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352800" y="2686050"/>
            <a:ext cx="5791200" cy="2000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361" tIns="34180" rIns="68361" bIns="34180" rtlCol="0" anchor="ctr">
            <a:scene3d>
              <a:camera prst="perspectiveContrastingLeftFacing"/>
              <a:lightRig rig="threePt" dir="t"/>
            </a:scene3d>
          </a:bodyPr>
          <a:lstStyle/>
          <a:p>
            <a:pPr algn="ctr"/>
            <a:r>
              <a:rPr lang="en-US" sz="11500" b="1" dirty="0" err="1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স্বাগতম</a:t>
            </a:r>
            <a:endParaRPr lang="en-US" sz="11500" b="1" dirty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6" name="Picture 5" descr="wellcome 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2564039"/>
            <a:ext cx="3352800" cy="2250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well.m4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4419600" y="2419351"/>
            <a:ext cx="304800" cy="304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images(8)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1" y="0"/>
            <a:ext cx="31242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 descr="images(8)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86203" y="3638552"/>
            <a:ext cx="1371599" cy="12545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 descr="images(8)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105400" y="3943351"/>
            <a:ext cx="914399" cy="9887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 descr="images(8)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629400" y="4324351"/>
            <a:ext cx="533400" cy="4878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 descr="images(8)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791203" y="4095751"/>
            <a:ext cx="914399" cy="8363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 descr="images(8)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200403" y="1"/>
            <a:ext cx="761999" cy="696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 descr="images(8)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" y="2114551"/>
            <a:ext cx="761999" cy="696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 descr="images(8)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" y="1581151"/>
            <a:ext cx="761999" cy="696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15" descr="images(8)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" y="1047751"/>
            <a:ext cx="761999" cy="696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16" descr="images(8)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" y="514350"/>
            <a:ext cx="761999" cy="696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17" descr="images(8)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" y="1"/>
            <a:ext cx="761999" cy="696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18" descr="images(8)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962403" y="1"/>
            <a:ext cx="761999" cy="696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19" descr="images(8)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495800" y="0"/>
            <a:ext cx="685800" cy="627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Picture 20" descr="images(8)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581403" y="1"/>
            <a:ext cx="761999" cy="696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Picture 21" descr="images(8)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382003" y="3094001"/>
            <a:ext cx="761999" cy="696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Picture 22" descr="images(8)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382003" y="3562351"/>
            <a:ext cx="761999" cy="696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Picture 23" descr="images(8)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382004" y="4008401"/>
            <a:ext cx="761999" cy="696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Picture 24" descr="images(8)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382004" y="4446550"/>
            <a:ext cx="761999" cy="696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Picture 25" descr="images(8)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048003" y="4446550"/>
            <a:ext cx="761999" cy="696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Picture 26" descr="images(8)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209803" y="4446550"/>
            <a:ext cx="761999" cy="696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Picture 27" descr="images(8)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371603" y="4446550"/>
            <a:ext cx="761999" cy="696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" name="Picture 28" descr="images(8)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85803" y="4446550"/>
            <a:ext cx="761999" cy="696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" name="Picture 29" descr="images(8)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" y="4446550"/>
            <a:ext cx="761999" cy="696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" name="Picture 30" descr="images(8)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" y="4171951"/>
            <a:ext cx="761999" cy="696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" name="Picture 31" descr="images(8)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" y="3562351"/>
            <a:ext cx="761999" cy="696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" name="Picture 32" descr="images(8)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" y="3028951"/>
            <a:ext cx="761999" cy="696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" name="Picture 33" descr="images(8)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" y="2571751"/>
            <a:ext cx="761999" cy="696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" name="Picture 34" descr="images(8)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019803" y="-19049"/>
            <a:ext cx="761999" cy="696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6" name="Picture 35" descr="images(8)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486403" y="-19049"/>
            <a:ext cx="761999" cy="696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" name="Picture 36" descr="images(8)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953003" y="1"/>
            <a:ext cx="761999" cy="696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" name="Picture 37" descr="images(8)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924803" y="1"/>
            <a:ext cx="761999" cy="696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9" name="Picture 38" descr="images(8)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382004" y="1"/>
            <a:ext cx="761999" cy="696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" name="Picture 39" descr="images(8)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382004" y="503200"/>
            <a:ext cx="761999" cy="696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" name="Picture 40" descr="images(8)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382003" y="971550"/>
            <a:ext cx="761999" cy="696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2" name="Picture 41" descr="images(8)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382004" y="1504951"/>
            <a:ext cx="761999" cy="696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3" name="Picture 42" descr="images(8)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382004" y="2038351"/>
            <a:ext cx="761999" cy="696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4" name="Picture 43" descr="images(8)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382004" y="2571751"/>
            <a:ext cx="761999" cy="696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500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800"/>
                            </p:stCondLst>
                            <p:childTnLst>
                              <p:par>
                                <p:cTn id="12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8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615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953"/>
                            </p:stCondLst>
                            <p:childTnLst>
                              <p:par>
                                <p:cTn id="18" presetID="36" presetClass="emph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4553"/>
                            </p:stCondLst>
                            <p:childTnLst>
                              <p:par>
                                <p:cTn id="24" presetID="49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22639 -0.21674 L -0.10972 0.05001 " pathEditMode="relative" rAng="0" ptsTypes="AA">
                                      <p:cBhvr>
                                        <p:cTn id="25" dur="3000" spd="-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" y="1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" grpId="0" build="allAtOnce"/>
      <p:bldP spid="5" grpId="1" build="allAtOnce"/>
      <p:bldP spid="5" grpId="2" build="allAtOnce"/>
      <p:bldP spid="5" grpId="3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438150"/>
            <a:ext cx="74676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পাঠ</a:t>
            </a:r>
            <a:r>
              <a:rPr lang="en-US" sz="8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8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পরিচিতি</a:t>
            </a:r>
            <a:endParaRPr lang="en-US" sz="8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371600" y="1350962"/>
            <a:ext cx="6248400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11" name="Picture 10" descr="Stationery_Pencils_Sheet_of_paper_551929_1280x85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04950"/>
            <a:ext cx="9144000" cy="35052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295400" y="2038350"/>
            <a:ext cx="6629400" cy="2514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 prst="relaxedInset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BD" sz="3600" b="1" dirty="0" smtClean="0">
                <a:ln w="11430"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শ্রেণিঃ প্রথম</a:t>
            </a:r>
          </a:p>
          <a:p>
            <a:pPr algn="ctr"/>
            <a:r>
              <a:rPr lang="bn-BD" sz="3600" b="1" dirty="0" smtClean="0">
                <a:ln w="11430"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বিষয়ঃ বাংলা</a:t>
            </a:r>
          </a:p>
          <a:p>
            <a:pPr algn="ctr"/>
            <a:r>
              <a:rPr lang="bn-BD" sz="3600" b="1" dirty="0" smtClean="0">
                <a:ln w="11430"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পাঠের শিরোনামঃ কারচিহ্ন</a:t>
            </a:r>
          </a:p>
          <a:p>
            <a:pPr algn="ctr"/>
            <a:r>
              <a:rPr lang="bn-BD" sz="3600" b="1" dirty="0" smtClean="0">
                <a:ln w="11430"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পাঠ্যাংশঃ আ- কার , া</a:t>
            </a:r>
            <a:endParaRPr lang="en-US" sz="3600" b="1" dirty="0">
              <a:ln w="11430">
                <a:solidFill>
                  <a:srgbClr val="7030A0"/>
                </a:solidFill>
              </a:ln>
              <a:solidFill>
                <a:srgbClr val="7030A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 spd="slow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en-US" sz="60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bn-BD" sz="60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শিক্ষক পরিচিতি</a:t>
            </a:r>
            <a:endParaRPr lang="en-US" sz="6000" u="sng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81150"/>
            <a:ext cx="7010400" cy="2286000"/>
          </a:xfrm>
        </p:spPr>
        <p:txBody>
          <a:bodyPr>
            <a:normAutofit fontScale="92500"/>
          </a:bodyPr>
          <a:lstStyle/>
          <a:p>
            <a:pPr algn="ctr"/>
            <a:r>
              <a:rPr lang="bn-BD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আসরাফুল আলম</a:t>
            </a:r>
          </a:p>
          <a:p>
            <a:pPr algn="ctr"/>
            <a:r>
              <a:rPr lang="bn-BD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সহকারী শিক্ষক</a:t>
            </a:r>
          </a:p>
          <a:p>
            <a:pPr algn="ctr"/>
            <a:r>
              <a:rPr lang="bn-BD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কলমুডাঙ্গা সরকারি প্রাথমিক বিদ্যালয়।</a:t>
            </a:r>
          </a:p>
          <a:p>
            <a:pPr algn="ctr"/>
            <a:r>
              <a:rPr lang="bn-BD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সাপাহার, নওগাঁ।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52600" y="438150"/>
            <a:ext cx="5562600" cy="106680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ame 4"/>
          <p:cNvSpPr/>
          <p:nvPr/>
        </p:nvSpPr>
        <p:spPr>
          <a:xfrm>
            <a:off x="0" y="0"/>
            <a:ext cx="9144000" cy="3943350"/>
          </a:xfrm>
          <a:prstGeom prst="frame">
            <a:avLst>
              <a:gd name="adj1" fmla="val 5104"/>
            </a:avLst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3867150"/>
            <a:ext cx="9144000" cy="12763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000"/>
                            </p:stCondLst>
                            <p:childTnLst>
                              <p:par>
                                <p:cTn id="2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20000">
              <a:schemeClr val="tx2">
                <a:lumMod val="60000"/>
                <a:lumOff val="40000"/>
              </a:schemeClr>
            </a:gs>
            <a:gs pos="50000">
              <a:schemeClr val="tx2">
                <a:lumMod val="50000"/>
              </a:schemeClr>
            </a:gs>
            <a:gs pos="75000">
              <a:srgbClr val="00B050"/>
            </a:gs>
            <a:gs pos="89999">
              <a:schemeClr val="tx1">
                <a:lumMod val="85000"/>
                <a:lumOff val="15000"/>
              </a:schemeClr>
            </a:gs>
            <a:gs pos="100000">
              <a:schemeClr val="tx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n 2"/>
          <p:cNvSpPr/>
          <p:nvPr/>
        </p:nvSpPr>
        <p:spPr>
          <a:xfrm>
            <a:off x="1600200" y="1885950"/>
            <a:ext cx="228600" cy="3276600"/>
          </a:xfrm>
          <a:prstGeom prst="can">
            <a:avLst>
              <a:gd name="adj" fmla="val 7759"/>
            </a:avLst>
          </a:prstGeom>
          <a:solidFill>
            <a:srgbClr val="FF0000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an 3"/>
          <p:cNvSpPr/>
          <p:nvPr/>
        </p:nvSpPr>
        <p:spPr>
          <a:xfrm>
            <a:off x="3200400" y="2343150"/>
            <a:ext cx="228600" cy="2438400"/>
          </a:xfrm>
          <a:prstGeom prst="can">
            <a:avLst>
              <a:gd name="adj" fmla="val 7759"/>
            </a:avLst>
          </a:prstGeom>
          <a:solidFill>
            <a:srgbClr val="0C7E0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n 4"/>
          <p:cNvSpPr/>
          <p:nvPr/>
        </p:nvSpPr>
        <p:spPr>
          <a:xfrm>
            <a:off x="4724400" y="2571750"/>
            <a:ext cx="228600" cy="1905000"/>
          </a:xfrm>
          <a:prstGeom prst="can">
            <a:avLst>
              <a:gd name="adj" fmla="val 7759"/>
            </a:avLst>
          </a:prstGeom>
          <a:solidFill>
            <a:schemeClr val="accent2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an 5"/>
          <p:cNvSpPr/>
          <p:nvPr/>
        </p:nvSpPr>
        <p:spPr>
          <a:xfrm>
            <a:off x="7696200" y="3028950"/>
            <a:ext cx="228600" cy="1066800"/>
          </a:xfrm>
          <a:prstGeom prst="can">
            <a:avLst>
              <a:gd name="adj" fmla="val 7759"/>
            </a:avLst>
          </a:prstGeom>
          <a:solidFill>
            <a:srgbClr val="FF00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an 6"/>
          <p:cNvSpPr/>
          <p:nvPr/>
        </p:nvSpPr>
        <p:spPr>
          <a:xfrm>
            <a:off x="6248400" y="2724150"/>
            <a:ext cx="228600" cy="1524000"/>
          </a:xfrm>
          <a:prstGeom prst="can">
            <a:avLst>
              <a:gd name="adj" fmla="val 7759"/>
            </a:avLst>
          </a:prstGeom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86600" y="2343150"/>
            <a:ext cx="1295400" cy="685800"/>
          </a:xfrm>
          <a:prstGeom prst="rect">
            <a:avLst/>
          </a:prstGeom>
          <a:solidFill>
            <a:srgbClr val="FFFF00"/>
          </a:solidFill>
          <a:ln>
            <a:solidFill>
              <a:srgbClr val="800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6000" b="1" spc="50" dirty="0" smtClean="0">
                <a:ln w="11430"/>
                <a:solidFill>
                  <a:srgbClr val="0099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ল</a:t>
            </a:r>
            <a:endParaRPr lang="en-US" sz="6000" b="1" spc="50" dirty="0">
              <a:ln w="11430"/>
              <a:solidFill>
                <a:srgbClr val="0099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638800" y="1809750"/>
            <a:ext cx="1524000" cy="9144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3607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spc="50" dirty="0" smtClean="0">
                <a:ln w="11430"/>
                <a:solidFill>
                  <a:srgbClr val="00B0F0"/>
                </a:solidFill>
                <a:effectLst>
                  <a:outerShdw dist="25400" dir="1200000" sx="97000" sy="97000" algn="tl" rotWithShape="0">
                    <a:schemeClr val="tx1">
                      <a:lumMod val="95000"/>
                      <a:lumOff val="5000"/>
                      <a:alpha val="37000"/>
                    </a:schemeClr>
                  </a:outerShdw>
                </a:effectLst>
              </a:rPr>
              <a:t>ফ</a:t>
            </a:r>
            <a:endParaRPr lang="en-US" sz="1050" dirty="0">
              <a:solidFill>
                <a:srgbClr val="00B0F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114800" y="1504950"/>
            <a:ext cx="1676400" cy="10668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b="1" spc="50" dirty="0" smtClean="0">
                <a:ln w="11430"/>
                <a:solidFill>
                  <a:srgbClr val="002060"/>
                </a:solidFill>
                <a:effectLst>
                  <a:outerShdw dist="25400" dir="1200000" sx="97000" sy="97000" algn="tl" rotWithShape="0">
                    <a:schemeClr val="tx1">
                      <a:lumMod val="95000"/>
                      <a:lumOff val="5000"/>
                      <a:alpha val="37000"/>
                    </a:schemeClr>
                  </a:outerShdw>
                </a:effectLst>
              </a:rPr>
              <a:t>ন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362200" y="1123950"/>
            <a:ext cx="2057400" cy="1219200"/>
          </a:xfrm>
          <a:prstGeom prst="rect">
            <a:avLst/>
          </a:prstGeom>
          <a:solidFill>
            <a:srgbClr val="800080"/>
          </a:solidFill>
          <a:ln w="38100">
            <a:solidFill>
              <a:srgbClr val="3607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b="1" spc="50" dirty="0" smtClean="0">
                <a:ln w="11430"/>
                <a:solidFill>
                  <a:srgbClr val="FFFF00"/>
                </a:solidFill>
                <a:effectLst>
                  <a:outerShdw dist="25400" dir="1200000" sx="97000" sy="97000" algn="tl" rotWithShape="0">
                    <a:schemeClr val="tx1">
                      <a:lumMod val="95000"/>
                      <a:lumOff val="5000"/>
                      <a:alpha val="37000"/>
                    </a:schemeClr>
                  </a:outerShdw>
                </a:effectLst>
              </a:rPr>
              <a:t>খ</a:t>
            </a:r>
            <a:endParaRPr lang="en-US" sz="1600" dirty="0">
              <a:solidFill>
                <a:srgbClr val="FFFF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4800" y="361950"/>
            <a:ext cx="2590800" cy="1524000"/>
          </a:xfrm>
          <a:prstGeom prst="rect">
            <a:avLst/>
          </a:prstGeom>
          <a:solidFill>
            <a:schemeClr val="tx1">
              <a:lumMod val="95000"/>
            </a:schemeClr>
          </a:solidFill>
          <a:ln w="381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শি</a:t>
            </a:r>
            <a:endParaRPr lang="en-US" sz="1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Isosceles Triangle 12"/>
          <p:cNvSpPr/>
          <p:nvPr/>
        </p:nvSpPr>
        <p:spPr>
          <a:xfrm>
            <a:off x="2667000" y="4324350"/>
            <a:ext cx="1295400" cy="609600"/>
          </a:xfrm>
          <a:prstGeom prst="triangle">
            <a:avLst>
              <a:gd name="adj" fmla="val 50000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/>
          <p:cNvSpPr/>
          <p:nvPr/>
        </p:nvSpPr>
        <p:spPr>
          <a:xfrm>
            <a:off x="4343400" y="4095750"/>
            <a:ext cx="990600" cy="4572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/>
          <p:cNvSpPr/>
          <p:nvPr/>
        </p:nvSpPr>
        <p:spPr>
          <a:xfrm>
            <a:off x="5943600" y="3943350"/>
            <a:ext cx="838200" cy="381000"/>
          </a:xfrm>
          <a:prstGeom prst="triangle">
            <a:avLst>
              <a:gd name="adj" fmla="val 50000"/>
            </a:avLst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/>
          <p:cNvSpPr/>
          <p:nvPr/>
        </p:nvSpPr>
        <p:spPr>
          <a:xfrm>
            <a:off x="7543800" y="3867150"/>
            <a:ext cx="533400" cy="3048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Isosceles Triangle 16"/>
          <p:cNvSpPr/>
          <p:nvPr/>
        </p:nvSpPr>
        <p:spPr>
          <a:xfrm>
            <a:off x="990600" y="4705350"/>
            <a:ext cx="1295400" cy="609600"/>
          </a:xfrm>
          <a:prstGeom prst="triangle">
            <a:avLst>
              <a:gd name="adj" fmla="val 50000"/>
            </a:avLst>
          </a:prstGeom>
          <a:solidFill>
            <a:srgbClr val="FFFF0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Can 17"/>
          <p:cNvSpPr/>
          <p:nvPr/>
        </p:nvSpPr>
        <p:spPr>
          <a:xfrm>
            <a:off x="685800" y="3486150"/>
            <a:ext cx="76200" cy="990600"/>
          </a:xfrm>
          <a:prstGeom prst="can">
            <a:avLst>
              <a:gd name="adj" fmla="val 7759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81000" y="3257550"/>
            <a:ext cx="685800" cy="3810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Isosceles Triangle 19"/>
          <p:cNvSpPr/>
          <p:nvPr/>
        </p:nvSpPr>
        <p:spPr>
          <a:xfrm>
            <a:off x="533400" y="4324350"/>
            <a:ext cx="381000" cy="228600"/>
          </a:xfrm>
          <a:prstGeom prst="triangle">
            <a:avLst>
              <a:gd name="adj" fmla="val 50000"/>
            </a:avLst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an 20"/>
          <p:cNvSpPr/>
          <p:nvPr/>
        </p:nvSpPr>
        <p:spPr>
          <a:xfrm>
            <a:off x="2438400" y="3409950"/>
            <a:ext cx="76200" cy="990600"/>
          </a:xfrm>
          <a:prstGeom prst="can">
            <a:avLst>
              <a:gd name="adj" fmla="val 7759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2133600" y="3257550"/>
            <a:ext cx="685800" cy="381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Isosceles Triangle 22"/>
          <p:cNvSpPr/>
          <p:nvPr/>
        </p:nvSpPr>
        <p:spPr>
          <a:xfrm>
            <a:off x="2286000" y="4324350"/>
            <a:ext cx="381000" cy="228600"/>
          </a:xfrm>
          <a:prstGeom prst="triangle">
            <a:avLst>
              <a:gd name="adj" fmla="val 5000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 descr="animated-rose-image-0045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3790950"/>
            <a:ext cx="1600200" cy="1455738"/>
          </a:xfrm>
          <a:prstGeom prst="rect">
            <a:avLst/>
          </a:prstGeom>
        </p:spPr>
      </p:pic>
      <p:pic>
        <p:nvPicPr>
          <p:cNvPr id="25" name="Picture 24" descr="animated-rose-image-0045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3105150"/>
            <a:ext cx="457200" cy="415925"/>
          </a:xfrm>
          <a:prstGeom prst="rect">
            <a:avLst/>
          </a:prstGeom>
        </p:spPr>
      </p:pic>
      <p:pic>
        <p:nvPicPr>
          <p:cNvPr id="26" name="Picture 25" descr="animated-rose-image-0045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0" y="2952750"/>
            <a:ext cx="457200" cy="415925"/>
          </a:xfrm>
          <a:prstGeom prst="rect">
            <a:avLst/>
          </a:prstGeom>
        </p:spPr>
      </p:pic>
      <p:pic>
        <p:nvPicPr>
          <p:cNvPr id="27" name="Picture 26" descr="animated-rose-image-0045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3028950"/>
            <a:ext cx="457200" cy="415925"/>
          </a:xfrm>
          <a:prstGeom prst="rect">
            <a:avLst/>
          </a:prstGeom>
        </p:spPr>
      </p:pic>
      <p:pic>
        <p:nvPicPr>
          <p:cNvPr id="28" name="Picture 27" descr="animated-boy-image-0012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3079750"/>
            <a:ext cx="1524000" cy="2063750"/>
          </a:xfrm>
          <a:prstGeom prst="rect">
            <a:avLst/>
          </a:prstGeom>
        </p:spPr>
      </p:pic>
      <p:pic>
        <p:nvPicPr>
          <p:cNvPr id="29" name="Picture 28" descr="animated-tree-image-0063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3200" y="3181350"/>
            <a:ext cx="790575" cy="409574"/>
          </a:xfrm>
          <a:prstGeom prst="rect">
            <a:avLst/>
          </a:prstGeom>
        </p:spPr>
      </p:pic>
      <p:pic>
        <p:nvPicPr>
          <p:cNvPr id="30" name="Picture 29" descr="animated-tree-image-0063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3000" y="3333750"/>
            <a:ext cx="790575" cy="409574"/>
          </a:xfrm>
          <a:prstGeom prst="rect">
            <a:avLst/>
          </a:prstGeom>
        </p:spPr>
      </p:pic>
      <p:pic>
        <p:nvPicPr>
          <p:cNvPr id="31" name="Picture 30" descr="animated-tree-image-0063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905001" y="2495550"/>
            <a:ext cx="533400" cy="409574"/>
          </a:xfrm>
          <a:prstGeom prst="rect">
            <a:avLst/>
          </a:prstGeom>
        </p:spPr>
      </p:pic>
      <p:pic>
        <p:nvPicPr>
          <p:cNvPr id="32" name="Picture 31" descr="animated-butterfly-image-0289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800203">
            <a:off x="7616600" y="2170226"/>
            <a:ext cx="312280" cy="248039"/>
          </a:xfrm>
          <a:prstGeom prst="rect">
            <a:avLst/>
          </a:prstGeom>
        </p:spPr>
      </p:pic>
      <p:pic>
        <p:nvPicPr>
          <p:cNvPr id="33" name="Picture 32" descr="animated-butterfly-image-0289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800203">
            <a:off x="6391409" y="1580633"/>
            <a:ext cx="390978" cy="310548"/>
          </a:xfrm>
          <a:prstGeom prst="rect">
            <a:avLst/>
          </a:prstGeom>
        </p:spPr>
      </p:pic>
      <p:pic>
        <p:nvPicPr>
          <p:cNvPr id="34" name="Picture 33" descr="animated-butterfly-image-0289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800203">
            <a:off x="4798445" y="1138645"/>
            <a:ext cx="562696" cy="446941"/>
          </a:xfrm>
          <a:prstGeom prst="rect">
            <a:avLst/>
          </a:prstGeom>
        </p:spPr>
      </p:pic>
      <p:pic>
        <p:nvPicPr>
          <p:cNvPr id="36" name="Picture 35" descr="animated-butterfly-image-0289.gif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800203">
            <a:off x="3252003" y="645019"/>
            <a:ext cx="888512" cy="601909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500"/>
                            </p:stCondLst>
                            <p:childTnLst>
                              <p:par>
                                <p:cTn id="3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0"/>
                            </p:stCondLst>
                            <p:childTnLst>
                              <p:par>
                                <p:cTn id="3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8500"/>
                            </p:stCondLst>
                            <p:childTnLst>
                              <p:par>
                                <p:cTn id="4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19200" y="133350"/>
            <a:ext cx="6477000" cy="1295400"/>
          </a:xfrm>
          <a:prstGeom prst="rect">
            <a:avLst/>
          </a:prstGeom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  <a:reflection blurRad="6350" stA="52000" endA="300" endPos="35000" dir="5400000" sy="-100000" algn="bl" rotWithShape="0"/>
          </a:effectLst>
          <a:scene3d>
            <a:camera prst="perspectiveFront" fov="1800000">
              <a:rot lat="19721127" lon="21000001" rev="293999"/>
            </a:camera>
            <a:lightRig rig="soft" dir="t">
              <a:rot lat="0" lon="0" rev="0"/>
            </a:lightRig>
          </a:scene3d>
          <a:sp3d prstMaterial="translucentPowder">
            <a:bevelT w="203200" h="508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tIns="365760" rtlCol="0" anchor="ctr" anchorCtr="0">
            <a:scene3d>
              <a:camera prst="orthographicFront">
                <a:rot lat="0" lon="20999999" rev="293999"/>
              </a:camera>
              <a:lightRig rig="soft" dir="tl">
                <a:rot lat="0" lon="0" rev="0"/>
              </a:lightRig>
            </a:scene3d>
            <a:sp3d extrusionH="57150" contourW="50800" prstMaterial="matte">
              <a:bevelT w="184150" h="279400" prst="relaxedInset"/>
              <a:bevelB w="0" h="114300"/>
              <a:extrusionClr>
                <a:schemeClr val="tx1"/>
              </a:extrusionClr>
              <a:contourClr>
                <a:schemeClr val="bg1">
                  <a:lumMod val="95000"/>
                </a:schemeClr>
              </a:contourClr>
            </a:sp3d>
          </a:bodyPr>
          <a:lstStyle/>
          <a:p>
            <a:pPr algn="ctr"/>
            <a:r>
              <a:rPr lang="bn-BD" sz="5400" b="1" spc="50" dirty="0" smtClean="0">
                <a:ln w="11430"/>
                <a:gradFill>
                  <a:gsLst>
                    <a:gs pos="0">
                      <a:srgbClr val="FF0000"/>
                    </a:gs>
                    <a:gs pos="30000">
                      <a:srgbClr val="0070C0"/>
                    </a:gs>
                    <a:gs pos="64999">
                      <a:srgbClr val="FF0000"/>
                    </a:gs>
                    <a:gs pos="89999">
                      <a:srgbClr val="C00000"/>
                    </a:gs>
                    <a:gs pos="100000">
                      <a:srgbClr val="FFC000">
                        <a:alpha val="73000"/>
                      </a:srgbClr>
                    </a:gs>
                  </a:gsLst>
                  <a:lin ang="5400000" scaled="0"/>
                </a:gradFill>
                <a:effectLst>
                  <a:outerShdw dist="25400" dir="1200000" sx="97000" sy="97000" algn="tl" rotWithShape="0">
                    <a:schemeClr val="tx1">
                      <a:lumMod val="95000"/>
                      <a:lumOff val="5000"/>
                      <a:alpha val="37000"/>
                    </a:schemeClr>
                  </a:outerShdw>
                </a:effectLst>
              </a:rPr>
              <a:t>শিখনফল</a:t>
            </a:r>
            <a:endParaRPr lang="en-US" sz="5400" b="1" spc="50" dirty="0">
              <a:ln w="11430"/>
              <a:gradFill>
                <a:gsLst>
                  <a:gs pos="0">
                    <a:srgbClr val="FF0000"/>
                  </a:gs>
                  <a:gs pos="30000">
                    <a:srgbClr val="0070C0"/>
                  </a:gs>
                  <a:gs pos="64999">
                    <a:srgbClr val="FF0000"/>
                  </a:gs>
                  <a:gs pos="89999">
                    <a:srgbClr val="C00000"/>
                  </a:gs>
                  <a:gs pos="100000">
                    <a:srgbClr val="FFC000">
                      <a:alpha val="73000"/>
                    </a:srgbClr>
                  </a:gs>
                </a:gsLst>
                <a:lin ang="5400000" scaled="0"/>
              </a:gradFill>
              <a:effectLst>
                <a:outerShdw dist="25400" dir="1200000" sx="97000" sy="97000" algn="tl" rotWithShape="0">
                  <a:schemeClr val="tx1">
                    <a:lumMod val="95000"/>
                    <a:lumOff val="5000"/>
                    <a:alpha val="37000"/>
                  </a:schemeClr>
                </a:outerShdw>
              </a:effectLst>
            </a:endParaRPr>
          </a:p>
        </p:txBody>
      </p:sp>
      <p:sp>
        <p:nvSpPr>
          <p:cNvPr id="3" name="Bevel 2"/>
          <p:cNvSpPr/>
          <p:nvPr/>
        </p:nvSpPr>
        <p:spPr>
          <a:xfrm>
            <a:off x="304800" y="1657350"/>
            <a:ext cx="4191000" cy="3276600"/>
          </a:xfrm>
          <a:prstGeom prst="bevel">
            <a:avLst>
              <a:gd name="adj" fmla="val 4618"/>
            </a:avLst>
          </a:prstGeom>
          <a:solidFill>
            <a:srgbClr val="7030A0"/>
          </a:solidFill>
          <a:ln>
            <a:solidFill>
              <a:srgbClr val="FFFF00"/>
            </a:solidFill>
          </a:ln>
          <a:effectLst>
            <a:innerShdw blurRad="63500" dist="50800" dir="8100000">
              <a:srgbClr val="00B0F0">
                <a:alpha val="5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33400" y="2495550"/>
            <a:ext cx="3733800" cy="838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b="1" dirty="0" smtClean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</a:effectLst>
              </a:rPr>
              <a:t>১.১.১ বাক্য ও শব্দে ব্যবহৃত বাংলা বর্ণমালার ধ্বণি মনোযোগ সহকারে শুনবে  ও মনে রাখবে।</a:t>
            </a:r>
            <a:endParaRPr lang="en-US" b="1" dirty="0">
              <a:solidFill>
                <a:schemeClr val="tx1"/>
              </a:solidFill>
              <a:effectLst>
                <a:innerShdw blurRad="114300">
                  <a:prstClr val="black"/>
                </a:inn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400" y="3409950"/>
            <a:ext cx="37338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b="1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১.২.২ কারযুক্ত শব্দ মনোযোগ শহকারে শুনবে ও মনে রাখবে।</a:t>
            </a:r>
            <a:endParaRPr lang="en-US" b="1" dirty="0">
              <a:solidFill>
                <a:srgbClr val="FFC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3400" y="4095750"/>
            <a:ext cx="37338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b="1" dirty="0" smtClean="0">
                <a:solidFill>
                  <a:srgbClr val="00B0F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১.২.৩ কারচিহ্নহীন ওপ কারযুক্ত শব্দ দিয়ে তৈরি বাক্য শুনবে।</a:t>
            </a:r>
            <a:endParaRPr lang="en-US" b="1" dirty="0">
              <a:solidFill>
                <a:srgbClr val="00B0F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3" name="Bevel 12"/>
          <p:cNvSpPr/>
          <p:nvPr/>
        </p:nvSpPr>
        <p:spPr>
          <a:xfrm>
            <a:off x="4648200" y="1657350"/>
            <a:ext cx="4191000" cy="3276600"/>
          </a:xfrm>
          <a:prstGeom prst="bevel">
            <a:avLst>
              <a:gd name="adj" fmla="val 4618"/>
            </a:avLst>
          </a:prstGeom>
          <a:solidFill>
            <a:srgbClr val="7030A0"/>
          </a:solidFill>
          <a:ln>
            <a:solidFill>
              <a:srgbClr val="FFFF00"/>
            </a:solidFill>
          </a:ln>
          <a:effectLst>
            <a:innerShdw blurRad="63500" dist="50800" dir="8100000">
              <a:srgbClr val="00B0F0">
                <a:alpha val="5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953000" y="2571750"/>
            <a:ext cx="3581400" cy="68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b="1" dirty="0" smtClean="0">
                <a:solidFill>
                  <a:srgbClr val="00FF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১.২.১ কারচিহ্নহীন শব্দ স্পষ্টভাবে বলতে পারবে।</a:t>
            </a:r>
            <a:endParaRPr lang="en-US" sz="2000" b="1" dirty="0">
              <a:solidFill>
                <a:srgbClr val="00FF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953000" y="3638550"/>
            <a:ext cx="35814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bn-BD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১.২.২  কারচিহ্নযুক্ত শব্দ স্পষ্টভাবে বলতে পারবে। </a:t>
            </a:r>
            <a:endParaRPr lang="en-US" sz="2400" b="1" dirty="0">
              <a:solidFill>
                <a:schemeClr val="accent6">
                  <a:lumMod val="75000"/>
                </a:schemeClr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828800" y="1885950"/>
            <a:ext cx="1371600" cy="4572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50800" h="38100" prst="riblet"/>
            </a:sp3d>
          </a:bodyPr>
          <a:lstStyle/>
          <a:p>
            <a:pPr algn="ctr"/>
            <a:r>
              <a:rPr lang="bn-BD" sz="3200" b="1" cap="all" dirty="0" smtClean="0">
                <a:ln w="9000" cmpd="sng">
                  <a:noFill/>
                  <a:prstDash val="solid"/>
                </a:ln>
                <a:solidFill>
                  <a:srgbClr val="00FFFF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শোনা</a:t>
            </a:r>
            <a:endParaRPr lang="en-US" sz="3200" b="1" cap="all" dirty="0">
              <a:ln w="9000" cmpd="sng">
                <a:noFill/>
                <a:prstDash val="solid"/>
              </a:ln>
              <a:solidFill>
                <a:srgbClr val="00FFFF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019800" y="1885950"/>
            <a:ext cx="1371600" cy="4572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ln w="18000">
                  <a:noFill/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বলা</a:t>
            </a:r>
            <a:endParaRPr lang="en-US" sz="4000" b="1" dirty="0">
              <a:ln w="18000">
                <a:noFill/>
                <a:prstDash val="solid"/>
                <a:miter lim="800000"/>
              </a:ln>
              <a:solidFill>
                <a:srgbClr val="00FFFF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4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500"/>
                            </p:stCondLst>
                            <p:childTnLst>
                              <p:par>
                                <p:cTn id="16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8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500"/>
                            </p:stCondLst>
                            <p:childTnLst>
                              <p:par>
                                <p:cTn id="20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500"/>
                            </p:stCondLst>
                            <p:childTnLst>
                              <p:par>
                                <p:cTn id="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500"/>
                            </p:stCondLst>
                            <p:childTnLst>
                              <p:par>
                                <p:cTn id="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5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4500"/>
                            </p:stCondLst>
                            <p:childTnLst>
                              <p:par>
                                <p:cTn id="3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6500"/>
                            </p:stCondLst>
                            <p:childTnLst>
                              <p:par>
                                <p:cTn id="4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8500"/>
                            </p:stCondLst>
                            <p:childTnLst>
                              <p:par>
                                <p:cTn id="4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5" grpId="0"/>
      <p:bldP spid="6" grpId="0"/>
      <p:bldP spid="9" grpId="0"/>
      <p:bldP spid="13" grpId="0" animBg="1"/>
      <p:bldP spid="14" grpId="0"/>
      <p:bldP spid="15" grpId="0"/>
      <p:bldP spid="16" grpId="0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20000">
              <a:schemeClr val="tx2">
                <a:lumMod val="60000"/>
                <a:lumOff val="40000"/>
              </a:schemeClr>
            </a:gs>
            <a:gs pos="50000">
              <a:schemeClr val="tx2">
                <a:lumMod val="50000"/>
              </a:schemeClr>
            </a:gs>
            <a:gs pos="75000">
              <a:srgbClr val="00B050"/>
            </a:gs>
            <a:gs pos="89999">
              <a:schemeClr val="tx1">
                <a:lumMod val="85000"/>
                <a:lumOff val="15000"/>
              </a:schemeClr>
            </a:gs>
            <a:gs pos="100000">
              <a:schemeClr val="tx1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86000" y="1276350"/>
            <a:ext cx="4648200" cy="2590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107950" contourW="57150" prstMaterial="matte">
              <a:bevelT w="88900" h="120650"/>
              <a:bevelB w="228600" h="120650"/>
              <a:extrusionClr>
                <a:srgbClr val="FF0000"/>
              </a:extrusionClr>
              <a:contourClr>
                <a:schemeClr val="bg1">
                  <a:lumMod val="95000"/>
                </a:schemeClr>
              </a:contourClr>
            </a:sp3d>
          </a:bodyPr>
          <a:lstStyle/>
          <a:p>
            <a:pPr algn="ctr"/>
            <a:r>
              <a:rPr lang="bn-BD" sz="6000" b="1" dirty="0" smtClean="0">
                <a:ln w="1905">
                  <a:solidFill>
                    <a:schemeClr val="tx1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চল একটি ভিডিও দেখি</a:t>
            </a:r>
            <a:endParaRPr lang="en-US" sz="6000" b="1" dirty="0">
              <a:ln w="1905">
                <a:solidFill>
                  <a:schemeClr val="tx1"/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6" name="Double Wave 5"/>
          <p:cNvSpPr/>
          <p:nvPr/>
        </p:nvSpPr>
        <p:spPr>
          <a:xfrm>
            <a:off x="2362200" y="1200150"/>
            <a:ext cx="4648200" cy="2743200"/>
          </a:xfrm>
          <a:prstGeom prst="doubleWave">
            <a:avLst>
              <a:gd name="adj1" fmla="val 3559"/>
              <a:gd name="adj2" fmla="val 418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uble Wave 6"/>
          <p:cNvSpPr/>
          <p:nvPr/>
        </p:nvSpPr>
        <p:spPr>
          <a:xfrm>
            <a:off x="2362200" y="1200150"/>
            <a:ext cx="4648200" cy="2743200"/>
          </a:xfrm>
          <a:prstGeom prst="doubleWave">
            <a:avLst>
              <a:gd name="adj1" fmla="val 2703"/>
              <a:gd name="adj2" fmla="val 0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6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2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0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ngla Rhymes - Bak Bakum Payra বাক বাকুম পায়রা - Full HD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52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962400" y="2114550"/>
            <a:ext cx="5029200" cy="2362200"/>
          </a:xfrm>
          <a:prstGeom prst="rect">
            <a:avLst/>
          </a:prstGeom>
          <a:solidFill>
            <a:srgbClr val="009900"/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20999986" rev="0"/>
              </a:camera>
              <a:lightRig rig="soft" dir="tl">
                <a:rot lat="0" lon="0" rev="0"/>
              </a:lightRig>
            </a:scene3d>
            <a:sp3d extrusionH="450850" prstMaterial="matte">
              <a:bevelT w="6350" h="31750" prst="artDeco"/>
              <a:bevelB w="25400" h="139700"/>
              <a:extrusionClr>
                <a:srgbClr val="00FFFF"/>
              </a:extrusionClr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srgbClr val="7030A0">
                      <a:alpha val="26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ছবি</a:t>
            </a:r>
            <a:r>
              <a:rPr lang="en-US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srgbClr val="7030A0">
                      <a:alpha val="26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 </a:t>
            </a:r>
            <a:r>
              <a:rPr lang="en-US" sz="6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srgbClr val="7030A0">
                      <a:alpha val="26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প্রদর্শন</a:t>
            </a:r>
            <a:endParaRPr lang="en-US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60007" dist="200025" dir="15000000" sy="30000" kx="-1800000" algn="bl" rotWithShape="0">
                  <a:srgbClr val="7030A0">
                    <a:alpha val="26000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0" presetClass="path" presetSubtype="0" accel="50000" decel="50000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3.33333E-6 1.9889E-6 C -0.10781 -0.19457 -0.21527 -0.38853 -0.25833 -0.46624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" y="-2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000"/>
                            </p:stCondLst>
                            <p:childTnLst>
                              <p:par>
                                <p:cTn id="19" presetID="25" presetClass="exit" presetSubtype="0" fill="hold" grpId="2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0002000945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666750"/>
            <a:ext cx="1905000" cy="190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 descr="At firs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38400" y="666750"/>
            <a:ext cx="1981200" cy="190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 descr="Dha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8200" y="666750"/>
            <a:ext cx="2057400" cy="190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IR25xvhg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934200" y="666750"/>
            <a:ext cx="1905000" cy="190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Frame 5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name="adj1" fmla="val 4122"/>
            </a:avLst>
          </a:prstGeom>
          <a:solidFill>
            <a:srgbClr val="F616C6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86000" y="209550"/>
            <a:ext cx="76200" cy="4724400"/>
          </a:xfrm>
          <a:prstGeom prst="rect">
            <a:avLst/>
          </a:prstGeom>
          <a:solidFill>
            <a:srgbClr val="F616C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495800" y="209550"/>
            <a:ext cx="76200" cy="4724400"/>
          </a:xfrm>
          <a:prstGeom prst="rect">
            <a:avLst/>
          </a:prstGeom>
          <a:solidFill>
            <a:srgbClr val="F616C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781800" y="209550"/>
            <a:ext cx="76200" cy="4724400"/>
          </a:xfrm>
          <a:prstGeom prst="rect">
            <a:avLst/>
          </a:prstGeom>
          <a:solidFill>
            <a:srgbClr val="F616C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28600" y="2952750"/>
            <a:ext cx="8686800" cy="228600"/>
          </a:xfrm>
          <a:prstGeom prst="rect">
            <a:avLst/>
          </a:prstGeom>
          <a:solidFill>
            <a:srgbClr val="F616C6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81000" y="3409950"/>
            <a:ext cx="1752600" cy="1295400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ডাব</a:t>
            </a:r>
            <a:endParaRPr lang="en-US" sz="6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514600" y="3409950"/>
            <a:ext cx="1752600" cy="12954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5400" b="1" dirty="0" smtClean="0">
                <a:ln w="11430"/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জাম</a:t>
            </a:r>
            <a:endParaRPr lang="en-US" sz="5400" b="1" dirty="0">
              <a:ln w="11430"/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724400" y="3409950"/>
            <a:ext cx="1752600" cy="1295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ঢাক</a:t>
            </a:r>
            <a:endParaRPr lang="en-US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086600" y="3409950"/>
            <a:ext cx="1752600" cy="1295400"/>
          </a:xfrm>
          <a:prstGeom prst="rect">
            <a:avLst/>
          </a:prstGeom>
          <a:solidFill>
            <a:srgbClr val="33CC3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6600" b="1" dirty="0" smtClean="0">
                <a:ln w="11430"/>
                <a:solidFill>
                  <a:srgbClr val="00B0F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ঘাস</a:t>
            </a:r>
            <a:endParaRPr lang="en-US" sz="6600" b="1" dirty="0">
              <a:ln w="11430"/>
              <a:solidFill>
                <a:srgbClr val="00B0F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4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</a:schemeClr>
            </a:gs>
            <a:gs pos="45000">
              <a:schemeClr val="tx2">
                <a:lumMod val="60000"/>
                <a:lumOff val="40000"/>
              </a:schemeClr>
            </a:gs>
            <a:gs pos="70000">
              <a:schemeClr val="accent3">
                <a:lumMod val="75000"/>
              </a:schemeClr>
            </a:gs>
            <a:gs pos="80000">
              <a:srgbClr val="0099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90825_2135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67000" y="1200150"/>
            <a:ext cx="3505201" cy="2819400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sp>
        <p:nvSpPr>
          <p:cNvPr id="3" name="Rectangle 2"/>
          <p:cNvSpPr/>
          <p:nvPr/>
        </p:nvSpPr>
        <p:spPr>
          <a:xfrm>
            <a:off x="304800" y="285750"/>
            <a:ext cx="2743200" cy="838200"/>
          </a:xfrm>
          <a:prstGeom prst="rect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 smtClean="0"/>
              <a:t>ছবিতে লোকটি কী করছে?</a:t>
            </a:r>
            <a:endParaRPr lang="en-US" sz="2400" b="1" dirty="0"/>
          </a:p>
        </p:txBody>
      </p:sp>
      <p:sp>
        <p:nvSpPr>
          <p:cNvPr id="4" name="Rectangle 3"/>
          <p:cNvSpPr/>
          <p:nvPr/>
        </p:nvSpPr>
        <p:spPr>
          <a:xfrm>
            <a:off x="6019800" y="4095750"/>
            <a:ext cx="2743200" cy="838200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solidFill>
                  <a:srgbClr val="F616C6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ছবিতে মহিলাটি কী করছে?</a:t>
            </a:r>
            <a:endParaRPr lang="en-US" sz="2400" b="1" dirty="0">
              <a:solidFill>
                <a:srgbClr val="F616C6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1000" y="4019550"/>
            <a:ext cx="2667000" cy="990600"/>
          </a:xfrm>
          <a:prstGeom prst="rect">
            <a:avLst/>
          </a:prstGeom>
          <a:solidFill>
            <a:srgbClr val="F616C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 smtClean="0"/>
              <a:t>ছবিতে আর কী কী দেখতে পাচ্ছ?</a:t>
            </a:r>
            <a:endParaRPr lang="en-US" sz="2400" b="1" dirty="0"/>
          </a:p>
        </p:txBody>
      </p:sp>
      <p:sp>
        <p:nvSpPr>
          <p:cNvPr id="6" name="Right Arrow 5"/>
          <p:cNvSpPr/>
          <p:nvPr/>
        </p:nvSpPr>
        <p:spPr>
          <a:xfrm rot="2933553">
            <a:off x="2716498" y="871278"/>
            <a:ext cx="1133446" cy="409230"/>
          </a:xfrm>
          <a:prstGeom prst="rightArrow">
            <a:avLst>
              <a:gd name="adj1" fmla="val 50000"/>
              <a:gd name="adj2" fmla="val 30917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895600" y="666750"/>
            <a:ext cx="152400" cy="15240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Bent Arrow 7"/>
          <p:cNvSpPr/>
          <p:nvPr/>
        </p:nvSpPr>
        <p:spPr>
          <a:xfrm>
            <a:off x="1447800" y="2190750"/>
            <a:ext cx="1219200" cy="1981200"/>
          </a:xfrm>
          <a:prstGeom prst="bentArrow">
            <a:avLst>
              <a:gd name="adj1" fmla="val 25000"/>
              <a:gd name="adj2" fmla="val 22052"/>
              <a:gd name="adj3" fmla="val 41065"/>
              <a:gd name="adj4" fmla="val 20762"/>
            </a:avLst>
          </a:prstGeom>
          <a:solidFill>
            <a:srgbClr val="00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1524000" y="4019550"/>
            <a:ext cx="152400" cy="762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Up Arrow 10"/>
          <p:cNvSpPr/>
          <p:nvPr/>
        </p:nvSpPr>
        <p:spPr>
          <a:xfrm rot="19116368">
            <a:off x="6607663" y="2431842"/>
            <a:ext cx="555818" cy="1981200"/>
          </a:xfrm>
          <a:prstGeom prst="upArrow">
            <a:avLst>
              <a:gd name="adj1" fmla="val 50000"/>
              <a:gd name="adj2" fmla="val 74390"/>
            </a:avLst>
          </a:prstGeom>
          <a:solidFill>
            <a:srgbClr val="F616C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7391400" y="4019550"/>
            <a:ext cx="152400" cy="152400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8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90825_21351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81200" y="742951"/>
            <a:ext cx="5396160" cy="3052144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sp>
        <p:nvSpPr>
          <p:cNvPr id="3" name="Rectangle 2"/>
          <p:cNvSpPr/>
          <p:nvPr/>
        </p:nvSpPr>
        <p:spPr>
          <a:xfrm>
            <a:off x="304800" y="285750"/>
            <a:ext cx="2743200" cy="838200"/>
          </a:xfrm>
          <a:prstGeom prst="rect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 smtClean="0"/>
              <a:t>ছবিতে লোকটি কী করছে?</a:t>
            </a:r>
            <a:endParaRPr lang="en-US" sz="2400" b="1" dirty="0"/>
          </a:p>
        </p:txBody>
      </p:sp>
      <p:sp>
        <p:nvSpPr>
          <p:cNvPr id="4" name="Rectangle 3"/>
          <p:cNvSpPr/>
          <p:nvPr/>
        </p:nvSpPr>
        <p:spPr>
          <a:xfrm>
            <a:off x="6019800" y="4248150"/>
            <a:ext cx="2743200" cy="838200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solidFill>
                  <a:srgbClr val="F616C6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ছবিতে মহিলাটি কী করছে?</a:t>
            </a:r>
            <a:endParaRPr lang="en-US" sz="2400" b="1" dirty="0">
              <a:solidFill>
                <a:srgbClr val="F616C6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1000" y="4019550"/>
            <a:ext cx="2667000" cy="990600"/>
          </a:xfrm>
          <a:prstGeom prst="rect">
            <a:avLst/>
          </a:prstGeom>
          <a:solidFill>
            <a:srgbClr val="F616C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 smtClean="0"/>
              <a:t>ছবিতে আর কী কী দেখতে পাচ্ছ?</a:t>
            </a:r>
            <a:endParaRPr lang="en-US" sz="2400" b="1" dirty="0"/>
          </a:p>
        </p:txBody>
      </p:sp>
      <p:sp>
        <p:nvSpPr>
          <p:cNvPr id="6" name="Right Arrow 5"/>
          <p:cNvSpPr/>
          <p:nvPr/>
        </p:nvSpPr>
        <p:spPr>
          <a:xfrm rot="2948640">
            <a:off x="2716498" y="871278"/>
            <a:ext cx="1133446" cy="409230"/>
          </a:xfrm>
          <a:prstGeom prst="rightArrow">
            <a:avLst>
              <a:gd name="adj1" fmla="val 50000"/>
              <a:gd name="adj2" fmla="val 138285"/>
            </a:avLst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895600" y="666750"/>
            <a:ext cx="152400" cy="15240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Bent Arrow 7"/>
          <p:cNvSpPr/>
          <p:nvPr/>
        </p:nvSpPr>
        <p:spPr>
          <a:xfrm>
            <a:off x="1447800" y="2190750"/>
            <a:ext cx="1219200" cy="1981200"/>
          </a:xfrm>
          <a:prstGeom prst="bentArrow">
            <a:avLst>
              <a:gd name="adj1" fmla="val 25000"/>
              <a:gd name="adj2" fmla="val 22052"/>
              <a:gd name="adj3" fmla="val 41065"/>
              <a:gd name="adj4" fmla="val 20762"/>
            </a:avLst>
          </a:prstGeom>
          <a:solidFill>
            <a:srgbClr val="00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1524000" y="4019550"/>
            <a:ext cx="152400" cy="762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Up Arrow 10"/>
          <p:cNvSpPr/>
          <p:nvPr/>
        </p:nvSpPr>
        <p:spPr>
          <a:xfrm rot="19116368">
            <a:off x="6817131" y="3113689"/>
            <a:ext cx="555818" cy="1347630"/>
          </a:xfrm>
          <a:prstGeom prst="upArrow">
            <a:avLst>
              <a:gd name="adj1" fmla="val 50000"/>
              <a:gd name="adj2" fmla="val 167708"/>
            </a:avLst>
          </a:prstGeom>
          <a:solidFill>
            <a:srgbClr val="F616C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7391400" y="4019550"/>
            <a:ext cx="152400" cy="152400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495800" y="3867150"/>
            <a:ext cx="609600" cy="1276350"/>
          </a:xfrm>
          <a:prstGeom prst="rect">
            <a:avLst/>
          </a:prstGeom>
          <a:solidFill>
            <a:srgbClr val="00FFFF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artDeco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550349">
            <a:off x="4145995" y="3662082"/>
            <a:ext cx="1290982" cy="494934"/>
          </a:xfrm>
          <a:prstGeom prst="rect">
            <a:avLst/>
          </a:prstGeom>
          <a:solidFill>
            <a:srgbClr val="7A87F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267200" y="3714750"/>
            <a:ext cx="228600" cy="228600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105400" y="3867150"/>
            <a:ext cx="228600" cy="228600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8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7000">
              <a:schemeClr val="bg1"/>
            </a:gs>
            <a:gs pos="39999">
              <a:schemeClr val="bg1">
                <a:lumMod val="85000"/>
              </a:schemeClr>
            </a:gs>
            <a:gs pos="70000">
              <a:schemeClr val="tx1">
                <a:lumMod val="75000"/>
                <a:lumOff val="25000"/>
              </a:schemeClr>
            </a:gs>
            <a:gs pos="100000">
              <a:schemeClr val="tx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n 2"/>
          <p:cNvSpPr/>
          <p:nvPr/>
        </p:nvSpPr>
        <p:spPr>
          <a:xfrm>
            <a:off x="4495800" y="1047750"/>
            <a:ext cx="152400" cy="3657600"/>
          </a:xfrm>
          <a:prstGeom prst="can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c 12"/>
          <p:cNvSpPr/>
          <p:nvPr/>
        </p:nvSpPr>
        <p:spPr>
          <a:xfrm rot="16200000">
            <a:off x="5295900" y="-361949"/>
            <a:ext cx="2209800" cy="4114800"/>
          </a:xfrm>
          <a:prstGeom prst="arc">
            <a:avLst>
              <a:gd name="adj1" fmla="val 17311858"/>
              <a:gd name="adj2" fmla="val 4942752"/>
            </a:avLst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c 13"/>
          <p:cNvSpPr/>
          <p:nvPr/>
        </p:nvSpPr>
        <p:spPr>
          <a:xfrm rot="16200000">
            <a:off x="1562100" y="-438149"/>
            <a:ext cx="2209800" cy="4114800"/>
          </a:xfrm>
          <a:prstGeom prst="arc">
            <a:avLst>
              <a:gd name="adj1" fmla="val 16776157"/>
              <a:gd name="adj2" fmla="val 4473775"/>
            </a:avLst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c 14"/>
          <p:cNvSpPr/>
          <p:nvPr/>
        </p:nvSpPr>
        <p:spPr>
          <a:xfrm rot="16200000">
            <a:off x="5295900" y="3143250"/>
            <a:ext cx="2209800" cy="4114800"/>
          </a:xfrm>
          <a:prstGeom prst="arc">
            <a:avLst>
              <a:gd name="adj1" fmla="val 17311858"/>
              <a:gd name="adj2" fmla="val 4942752"/>
            </a:avLst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c 15"/>
          <p:cNvSpPr/>
          <p:nvPr/>
        </p:nvSpPr>
        <p:spPr>
          <a:xfrm rot="16200000">
            <a:off x="1562099" y="3067051"/>
            <a:ext cx="2209800" cy="4114800"/>
          </a:xfrm>
          <a:prstGeom prst="arc">
            <a:avLst>
              <a:gd name="adj1" fmla="val 16776157"/>
              <a:gd name="adj2" fmla="val 4473775"/>
            </a:avLst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uble Bracket 16"/>
          <p:cNvSpPr/>
          <p:nvPr/>
        </p:nvSpPr>
        <p:spPr>
          <a:xfrm>
            <a:off x="685800" y="1276350"/>
            <a:ext cx="45719" cy="3505200"/>
          </a:xfrm>
          <a:prstGeom prst="bracketPair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uble Bracket 17"/>
          <p:cNvSpPr/>
          <p:nvPr/>
        </p:nvSpPr>
        <p:spPr>
          <a:xfrm>
            <a:off x="8412481" y="1352550"/>
            <a:ext cx="45719" cy="3505200"/>
          </a:xfrm>
          <a:prstGeom prst="bracketPair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ame 23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name="adj1" fmla="val 4531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Flowchart: Stored Data 9"/>
          <p:cNvSpPr/>
          <p:nvPr/>
        </p:nvSpPr>
        <p:spPr>
          <a:xfrm rot="5400000">
            <a:off x="571500" y="781050"/>
            <a:ext cx="4114800" cy="3733800"/>
          </a:xfrm>
          <a:prstGeom prst="flowChartOnlineStorage">
            <a:avLst/>
          </a:prstGeom>
          <a:solidFill>
            <a:srgbClr val="FF99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Stored Data 10"/>
          <p:cNvSpPr/>
          <p:nvPr/>
        </p:nvSpPr>
        <p:spPr>
          <a:xfrm rot="5400000">
            <a:off x="4457700" y="857250"/>
            <a:ext cx="4114800" cy="3733800"/>
          </a:xfrm>
          <a:prstGeom prst="flowChartOnlineStorage">
            <a:avLst/>
          </a:prstGeom>
          <a:solidFill>
            <a:srgbClr val="FF99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143000" y="1428750"/>
            <a:ext cx="2971800" cy="2133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DeflateInflate">
              <a:avLst/>
            </a:prstTxWarp>
          </a:bodyPr>
          <a:lstStyle/>
          <a:p>
            <a:pPr algn="ctr"/>
            <a:r>
              <a:rPr lang="bn-BD" sz="3600" b="1" dirty="0" smtClean="0">
                <a:solidFill>
                  <a:srgbClr val="008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পাঠ্য বই থেকে ১৩২ পৃষ্ঠা খোল</a:t>
            </a:r>
            <a:endParaRPr lang="en-US" sz="3600" b="1" dirty="0">
              <a:solidFill>
                <a:srgbClr val="0080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953000" y="1504950"/>
            <a:ext cx="2971800" cy="2133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DeflateInflate">
              <a:avLst/>
            </a:prstTxWarp>
          </a:bodyPr>
          <a:lstStyle/>
          <a:p>
            <a:pPr algn="ctr"/>
            <a:r>
              <a:rPr lang="bn-BD" sz="3600" b="1" dirty="0" smtClean="0">
                <a:solidFill>
                  <a:srgbClr val="008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ছবি দেখে দুই মিনিট চিন্তা কর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90825_2135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1428750"/>
            <a:ext cx="3352800" cy="228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 descr="20190825_21353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4400" y="1428750"/>
            <a:ext cx="3581400" cy="228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3505200" y="209550"/>
            <a:ext cx="1295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solidFill>
                  <a:srgbClr val="FFFF00"/>
                </a:solidFill>
              </a:rPr>
              <a:t>আ-কার</a:t>
            </a:r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76800" y="209550"/>
            <a:ext cx="533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rgbClr val="FFFF00"/>
                </a:solidFill>
              </a:rPr>
              <a:t>া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8200" y="895350"/>
            <a:ext cx="2971800" cy="381000"/>
          </a:xfrm>
          <a:prstGeom prst="rect">
            <a:avLst/>
          </a:prstGeom>
          <a:solidFill>
            <a:srgbClr val="F616C6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b="1" dirty="0" smtClean="0"/>
              <a:t>ছবি  দেখে গল্প শুনি ও বলি</a:t>
            </a:r>
            <a:endParaRPr lang="en-US" b="1" dirty="0"/>
          </a:p>
        </p:txBody>
      </p:sp>
      <p:sp>
        <p:nvSpPr>
          <p:cNvPr id="7" name="Rectangle 6"/>
          <p:cNvSpPr/>
          <p:nvPr/>
        </p:nvSpPr>
        <p:spPr>
          <a:xfrm>
            <a:off x="762000" y="4019550"/>
            <a:ext cx="38100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chemeClr val="tx1"/>
                </a:solidFill>
              </a:rPr>
              <a:t>কাকা যায়। ডাব খায়।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724400" y="4019550"/>
            <a:ext cx="38100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chemeClr val="tx1"/>
                </a:solidFill>
              </a:rPr>
              <a:t>খালা যায়। জাম খায়।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9" name="Frame 8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name="adj1" fmla="val 3713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7000">
              <a:schemeClr val="tx2">
                <a:lumMod val="20000"/>
                <a:lumOff val="80000"/>
              </a:schemeClr>
            </a:gs>
            <a:gs pos="39999">
              <a:schemeClr val="tx2">
                <a:lumMod val="40000"/>
                <a:lumOff val="60000"/>
              </a:schemeClr>
            </a:gs>
            <a:gs pos="70000">
              <a:schemeClr val="tx2">
                <a:lumMod val="60000"/>
                <a:lumOff val="40000"/>
              </a:schemeClr>
            </a:gs>
            <a:gs pos="100000">
              <a:schemeClr val="accent1">
                <a:lumMod val="7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524000" y="514350"/>
            <a:ext cx="8382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solidFill>
                  <a:schemeClr val="tx1"/>
                </a:solidFill>
              </a:rPr>
              <a:t>ড</a:t>
            </a:r>
            <a:endParaRPr lang="en-US" sz="6600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57400" y="514350"/>
            <a:ext cx="838200" cy="838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া</a:t>
            </a:r>
            <a:endParaRPr lang="en-US" sz="88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14600" y="514350"/>
            <a:ext cx="8382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solidFill>
                  <a:schemeClr val="tx1"/>
                </a:solidFill>
              </a:rPr>
              <a:t>ব</a:t>
            </a:r>
            <a:endParaRPr lang="en-US" sz="6600" b="1" dirty="0">
              <a:solidFill>
                <a:schemeClr val="tx1"/>
              </a:solidFill>
            </a:endParaRPr>
          </a:p>
        </p:txBody>
      </p:sp>
      <p:sp>
        <p:nvSpPr>
          <p:cNvPr id="9" name="Frame 8"/>
          <p:cNvSpPr/>
          <p:nvPr/>
        </p:nvSpPr>
        <p:spPr>
          <a:xfrm>
            <a:off x="1371600" y="361950"/>
            <a:ext cx="2209800" cy="1143000"/>
          </a:xfrm>
          <a:prstGeom prst="frame">
            <a:avLst>
              <a:gd name="adj1" fmla="val 6063"/>
            </a:avLst>
          </a:prstGeom>
          <a:solidFill>
            <a:srgbClr val="00FF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486400" y="514350"/>
            <a:ext cx="838200" cy="838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solidFill>
                  <a:schemeClr val="tx1"/>
                </a:solidFill>
              </a:rPr>
              <a:t>জ</a:t>
            </a:r>
            <a:endParaRPr lang="en-US" sz="6600" b="1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096000" y="514350"/>
            <a:ext cx="838200" cy="838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া</a:t>
            </a:r>
            <a:endParaRPr lang="en-US" sz="96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629400" y="514350"/>
            <a:ext cx="838200" cy="838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solidFill>
                  <a:schemeClr val="tx1"/>
                </a:solidFill>
              </a:rPr>
              <a:t>ম</a:t>
            </a:r>
            <a:endParaRPr lang="en-US" sz="6600" b="1" dirty="0">
              <a:solidFill>
                <a:schemeClr val="tx1"/>
              </a:solidFill>
            </a:endParaRPr>
          </a:p>
        </p:txBody>
      </p:sp>
      <p:sp>
        <p:nvSpPr>
          <p:cNvPr id="13" name="Frame 12"/>
          <p:cNvSpPr/>
          <p:nvPr/>
        </p:nvSpPr>
        <p:spPr>
          <a:xfrm>
            <a:off x="5257800" y="361950"/>
            <a:ext cx="2438400" cy="1143000"/>
          </a:xfrm>
          <a:prstGeom prst="frame">
            <a:avLst>
              <a:gd name="adj1" fmla="val 6134"/>
            </a:avLst>
          </a:prstGeom>
          <a:solidFill>
            <a:srgbClr val="FF99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447800" y="3943350"/>
            <a:ext cx="838200" cy="838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solidFill>
                  <a:schemeClr val="tx1"/>
                </a:solidFill>
              </a:rPr>
              <a:t>ঢ</a:t>
            </a:r>
            <a:endParaRPr lang="en-US" sz="6600" b="1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905000" y="3943350"/>
            <a:ext cx="838200" cy="838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া</a:t>
            </a:r>
            <a:endParaRPr lang="en-US" sz="96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514600" y="3943350"/>
            <a:ext cx="838200" cy="838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ক</a:t>
            </a:r>
            <a:endParaRPr lang="en-US" sz="6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Frame 16"/>
          <p:cNvSpPr/>
          <p:nvPr/>
        </p:nvSpPr>
        <p:spPr>
          <a:xfrm>
            <a:off x="1371600" y="3790950"/>
            <a:ext cx="2209800" cy="1143000"/>
          </a:xfrm>
          <a:prstGeom prst="frame">
            <a:avLst>
              <a:gd name="adj1" fmla="val 5494"/>
            </a:avLst>
          </a:prstGeom>
          <a:solidFill>
            <a:srgbClr val="FFFF00"/>
          </a:solid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705600" y="3943350"/>
            <a:ext cx="838200" cy="838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solidFill>
                  <a:schemeClr val="tx1"/>
                </a:solidFill>
              </a:rPr>
              <a:t>স</a:t>
            </a:r>
            <a:endParaRPr lang="en-US" sz="6600" b="1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172200" y="3943350"/>
            <a:ext cx="838200" cy="838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া</a:t>
            </a:r>
            <a:endParaRPr lang="en-US" sz="96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715000" y="3943350"/>
            <a:ext cx="838200" cy="838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solidFill>
                  <a:schemeClr val="tx1"/>
                </a:solidFill>
              </a:rPr>
              <a:t>ঘ</a:t>
            </a:r>
            <a:endParaRPr lang="en-US" sz="6600" b="1" dirty="0">
              <a:solidFill>
                <a:schemeClr val="tx1"/>
              </a:solidFill>
            </a:endParaRPr>
          </a:p>
        </p:txBody>
      </p:sp>
      <p:sp>
        <p:nvSpPr>
          <p:cNvPr id="21" name="Frame 20"/>
          <p:cNvSpPr/>
          <p:nvPr/>
        </p:nvSpPr>
        <p:spPr>
          <a:xfrm>
            <a:off x="5410200" y="3790950"/>
            <a:ext cx="2362200" cy="1143000"/>
          </a:xfrm>
          <a:prstGeom prst="frame">
            <a:avLst>
              <a:gd name="adj1" fmla="val 6589"/>
            </a:avLst>
          </a:prstGeom>
          <a:solidFill>
            <a:srgbClr val="7A87FE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524000" y="2190750"/>
            <a:ext cx="838200" cy="838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solidFill>
                  <a:schemeClr val="tx1"/>
                </a:solidFill>
              </a:rPr>
              <a:t>য়</a:t>
            </a:r>
            <a:endParaRPr lang="en-US" sz="6600" b="1" dirty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33400" y="2190750"/>
            <a:ext cx="838200" cy="838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solidFill>
                  <a:schemeClr val="tx1"/>
                </a:solidFill>
              </a:rPr>
              <a:t>য</a:t>
            </a:r>
            <a:endParaRPr lang="en-US" sz="6600" b="1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990600" y="2190750"/>
            <a:ext cx="838200" cy="838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া</a:t>
            </a:r>
            <a:endParaRPr lang="en-US" sz="96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696200" y="2114550"/>
            <a:ext cx="838200" cy="838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solidFill>
                  <a:schemeClr val="tx1"/>
                </a:solidFill>
              </a:rPr>
              <a:t>য়</a:t>
            </a:r>
            <a:endParaRPr lang="en-US" sz="6600" b="1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162800" y="2114550"/>
            <a:ext cx="838200" cy="838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া</a:t>
            </a:r>
            <a:endParaRPr lang="en-US" sz="88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705600" y="2114550"/>
            <a:ext cx="838200" cy="838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solidFill>
                  <a:schemeClr val="tx1"/>
                </a:solidFill>
              </a:rPr>
              <a:t>খ</a:t>
            </a:r>
            <a:endParaRPr lang="en-US" sz="6600" b="1" dirty="0">
              <a:solidFill>
                <a:schemeClr val="tx1"/>
              </a:solidFill>
            </a:endParaRPr>
          </a:p>
        </p:txBody>
      </p:sp>
      <p:sp>
        <p:nvSpPr>
          <p:cNvPr id="29" name="Frame 28"/>
          <p:cNvSpPr/>
          <p:nvPr/>
        </p:nvSpPr>
        <p:spPr>
          <a:xfrm>
            <a:off x="6629400" y="1962150"/>
            <a:ext cx="2209800" cy="1219200"/>
          </a:xfrm>
          <a:prstGeom prst="frame">
            <a:avLst>
              <a:gd name="adj1" fmla="val 7143"/>
            </a:avLst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Frame 29"/>
          <p:cNvSpPr/>
          <p:nvPr/>
        </p:nvSpPr>
        <p:spPr>
          <a:xfrm>
            <a:off x="304800" y="2038350"/>
            <a:ext cx="2209800" cy="1219200"/>
          </a:xfrm>
          <a:prstGeom prst="frame">
            <a:avLst>
              <a:gd name="adj1" fmla="val 7143"/>
            </a:avLst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Oval 30"/>
          <p:cNvSpPr/>
          <p:nvPr/>
        </p:nvSpPr>
        <p:spPr>
          <a:xfrm>
            <a:off x="3581400" y="1733550"/>
            <a:ext cx="1981200" cy="1752600"/>
          </a:xfrm>
          <a:prstGeom prst="ellipse">
            <a:avLst/>
          </a:prstGeom>
          <a:noFill/>
          <a:ln w="571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6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া</a:t>
            </a:r>
            <a:endParaRPr lang="en-US" sz="166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cxnSp>
        <p:nvCxnSpPr>
          <p:cNvPr id="35" name="Straight Arrow Connector 34"/>
          <p:cNvCxnSpPr>
            <a:endCxn id="9" idx="3"/>
          </p:cNvCxnSpPr>
          <p:nvPr/>
        </p:nvCxnSpPr>
        <p:spPr>
          <a:xfrm rot="16200000" flipV="1">
            <a:off x="3562350" y="952500"/>
            <a:ext cx="800100" cy="76200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31" idx="0"/>
          </p:cNvCxnSpPr>
          <p:nvPr/>
        </p:nvCxnSpPr>
        <p:spPr>
          <a:xfrm rot="5400000" flipH="1" flipV="1">
            <a:off x="4457700" y="933450"/>
            <a:ext cx="914400" cy="68580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5562600" y="2495550"/>
            <a:ext cx="914400" cy="1588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endCxn id="21" idx="1"/>
          </p:cNvCxnSpPr>
          <p:nvPr/>
        </p:nvCxnSpPr>
        <p:spPr>
          <a:xfrm rot="16200000" flipH="1">
            <a:off x="4629150" y="3581400"/>
            <a:ext cx="876300" cy="68580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rot="5400000">
            <a:off x="3543300" y="3524250"/>
            <a:ext cx="838200" cy="76200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rot="10800000">
            <a:off x="2438400" y="2571750"/>
            <a:ext cx="1219200" cy="1588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4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14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1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000"/>
                            </p:stCondLst>
                            <p:childTnLst>
                              <p:par>
                                <p:cTn id="14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8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1000"/>
                            </p:stCondLst>
                            <p:childTnLst>
                              <p:par>
                                <p:cTn id="168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 animBg="1"/>
      <p:bldP spid="10" grpId="0"/>
      <p:bldP spid="11" grpId="0"/>
      <p:bldP spid="12" grpId="0"/>
      <p:bldP spid="13" grpId="0" animBg="1"/>
      <p:bldP spid="14" grpId="0"/>
      <p:bldP spid="15" grpId="0"/>
      <p:bldP spid="16" grpId="0"/>
      <p:bldP spid="17" grpId="0" animBg="1"/>
      <p:bldP spid="18" grpId="0"/>
      <p:bldP spid="19" grpId="0"/>
      <p:bldP spid="20" grpId="0"/>
      <p:bldP spid="21" grpId="0" animBg="1"/>
      <p:bldP spid="23" grpId="0"/>
      <p:bldP spid="24" grpId="0"/>
      <p:bldP spid="25" grpId="1"/>
      <p:bldP spid="26" grpId="0"/>
      <p:bldP spid="27" grpId="0"/>
      <p:bldP spid="28" grpId="0"/>
      <p:bldP spid="29" grpId="0" animBg="1"/>
      <p:bldP spid="30" grpId="0" animBg="1"/>
      <p:bldP spid="3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r="-4000" b="-7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76600" y="1047750"/>
            <a:ext cx="4800600" cy="22098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rgbClr val="F616C6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0" b="1" dirty="0">
              <a:blipFill>
                <a:blip r:embed="rId3"/>
                <a:tile tx="0" ty="0" sx="100000" sy="100000" flip="none" algn="tl"/>
              </a:blipFill>
            </a:endParaRPr>
          </a:p>
        </p:txBody>
      </p:sp>
      <p:sp>
        <p:nvSpPr>
          <p:cNvPr id="3" name="Rectangle 2"/>
          <p:cNvSpPr/>
          <p:nvPr/>
        </p:nvSpPr>
        <p:spPr>
          <a:xfrm rot="20196360">
            <a:off x="7120826" y="3217549"/>
            <a:ext cx="216808" cy="17526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 rot="1214870">
            <a:off x="4038528" y="3238279"/>
            <a:ext cx="237540" cy="17526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3810000" y="3181350"/>
            <a:ext cx="1143000" cy="304800"/>
          </a:xfrm>
          <a:prstGeom prst="roundRect">
            <a:avLst>
              <a:gd name="adj" fmla="val 50000"/>
            </a:avLst>
          </a:prstGeom>
          <a:solidFill>
            <a:srgbClr val="00FF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6248400" y="3181350"/>
            <a:ext cx="1143000" cy="304800"/>
          </a:xfrm>
          <a:prstGeom prst="roundRect">
            <a:avLst>
              <a:gd name="adj" fmla="val 50000"/>
            </a:avLst>
          </a:prstGeom>
          <a:solidFill>
            <a:srgbClr val="00FF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114800" y="3257550"/>
            <a:ext cx="304800" cy="15240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800600" y="3257550"/>
            <a:ext cx="304800" cy="15240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7010400" y="3257550"/>
            <a:ext cx="304800" cy="15240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324600" y="3257550"/>
            <a:ext cx="304800" cy="15240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/>
          <p:cNvSpPr/>
          <p:nvPr/>
        </p:nvSpPr>
        <p:spPr>
          <a:xfrm>
            <a:off x="3200400" y="4400550"/>
            <a:ext cx="1600200" cy="742950"/>
          </a:xfrm>
          <a:prstGeom prst="triangle">
            <a:avLst/>
          </a:prstGeom>
          <a:solidFill>
            <a:srgbClr val="0099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Isosceles Triangle 12"/>
          <p:cNvSpPr/>
          <p:nvPr/>
        </p:nvSpPr>
        <p:spPr>
          <a:xfrm>
            <a:off x="6629400" y="4400550"/>
            <a:ext cx="1600200" cy="742950"/>
          </a:xfrm>
          <a:prstGeom prst="triangle">
            <a:avLst/>
          </a:prstGeom>
          <a:solidFill>
            <a:srgbClr val="0099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276600" y="1047750"/>
            <a:ext cx="4800600" cy="2209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bn-BD" sz="6000" b="1" dirty="0" smtClean="0">
                <a:blipFill>
                  <a:blip r:embed="rId3"/>
                  <a:tile tx="0" ty="0" sx="100000" sy="100000" flip="none" algn="tl"/>
                </a:blipFill>
              </a:rPr>
              <a:t>সরব পাঠ</a:t>
            </a:r>
            <a:endParaRPr lang="en-US" sz="6000" b="1" dirty="0" smtClean="0">
              <a:blipFill>
                <a:blip r:embed="rId3"/>
                <a:tile tx="0" ty="0" sx="100000" sy="100000" flip="none" algn="tl"/>
              </a:blipFill>
            </a:endParaRPr>
          </a:p>
          <a:p>
            <a:pPr algn="ctr"/>
            <a:endParaRPr lang="en-US" dirty="0"/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190825_21351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" y="742950"/>
            <a:ext cx="3886200" cy="19812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 descr="20190825_21353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24400" y="742950"/>
            <a:ext cx="3886200" cy="19812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Rectangle 4"/>
          <p:cNvSpPr/>
          <p:nvPr/>
        </p:nvSpPr>
        <p:spPr>
          <a:xfrm>
            <a:off x="609600" y="209550"/>
            <a:ext cx="2286000" cy="3810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400" b="1" spc="50" dirty="0" err="1" smtClean="0">
                <a:ln w="11430">
                  <a:solidFill>
                    <a:srgbClr val="FF000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nard MT Condensed" pitchFamily="18" charset="0"/>
              </a:rPr>
              <a:t>শোন</a:t>
            </a:r>
            <a:r>
              <a:rPr lang="en-US" sz="2400" b="1" spc="50" dirty="0" smtClean="0">
                <a:ln w="11430">
                  <a:solidFill>
                    <a:srgbClr val="FF000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nard MT Condensed" pitchFamily="18" charset="0"/>
              </a:rPr>
              <a:t> ও </a:t>
            </a:r>
            <a:r>
              <a:rPr lang="en-US" sz="2400" b="1" spc="50" dirty="0" err="1" smtClean="0">
                <a:ln w="11430">
                  <a:solidFill>
                    <a:srgbClr val="FF000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nard MT Condensed" pitchFamily="18" charset="0"/>
              </a:rPr>
              <a:t>বল</a:t>
            </a:r>
            <a:endParaRPr lang="en-US" sz="2400" b="1" spc="50" dirty="0">
              <a:ln w="11430">
                <a:solidFill>
                  <a:srgbClr val="FF0000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ernard MT Condensed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514600" y="2952750"/>
            <a:ext cx="4572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chemeClr val="tx1"/>
                </a:solidFill>
              </a:rPr>
              <a:t>ড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743200" y="2952750"/>
            <a:ext cx="3048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া</a:t>
            </a:r>
            <a:endParaRPr lang="en-US" sz="40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895600" y="2952750"/>
            <a:ext cx="4572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chemeClr val="tx1"/>
                </a:solidFill>
              </a:rPr>
              <a:t>ব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33400" y="2952750"/>
            <a:ext cx="4572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chemeClr val="tx1"/>
                </a:solidFill>
              </a:rPr>
              <a:t>ক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38200" y="2952750"/>
            <a:ext cx="3048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া</a:t>
            </a:r>
            <a:endParaRPr lang="en-US" sz="40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066800" y="3028950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chemeClr val="tx1"/>
                </a:solidFill>
              </a:rPr>
              <a:t>ক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295400" y="2952750"/>
            <a:ext cx="3048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া</a:t>
            </a:r>
            <a:endParaRPr lang="en-US" sz="40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524000" y="2952750"/>
            <a:ext cx="4572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chemeClr val="tx1"/>
                </a:solidFill>
              </a:rPr>
              <a:t>য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752600" y="2952750"/>
            <a:ext cx="3048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া</a:t>
            </a:r>
            <a:endParaRPr lang="en-US" sz="40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905000" y="2952750"/>
            <a:ext cx="3810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chemeClr val="tx1"/>
                </a:solidFill>
              </a:rPr>
              <a:t>য়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276600" y="2952750"/>
            <a:ext cx="4572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chemeClr val="tx1"/>
                </a:solidFill>
              </a:rPr>
              <a:t>খ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581400" y="2952750"/>
            <a:ext cx="3048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া</a:t>
            </a:r>
            <a:endParaRPr lang="en-US" sz="40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810000" y="3028950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chemeClr val="tx1"/>
                </a:solidFill>
              </a:rPr>
              <a:t>য়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791200" y="2952750"/>
            <a:ext cx="4572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chemeClr val="tx1"/>
                </a:solidFill>
              </a:rPr>
              <a:t>য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019800" y="2952750"/>
            <a:ext cx="3048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া</a:t>
            </a:r>
            <a:endParaRPr lang="en-US" sz="40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248400" y="3028950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chemeClr val="tx1"/>
                </a:solidFill>
              </a:rPr>
              <a:t>য়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7620000" y="2952750"/>
            <a:ext cx="4572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chemeClr val="tx1"/>
                </a:solidFill>
              </a:rPr>
              <a:t>খ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924800" y="2952750"/>
            <a:ext cx="3048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া</a:t>
            </a:r>
            <a:endParaRPr lang="en-US" sz="40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8077200" y="3028950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chemeClr val="tx1"/>
                </a:solidFill>
              </a:rPr>
              <a:t>য়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724400" y="2952750"/>
            <a:ext cx="4572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chemeClr val="tx1"/>
                </a:solidFill>
              </a:rPr>
              <a:t>খ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5029200" y="2952750"/>
            <a:ext cx="3048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া</a:t>
            </a:r>
            <a:endParaRPr lang="en-US" sz="40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5257800" y="3028950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chemeClr val="tx1"/>
                </a:solidFill>
              </a:rPr>
              <a:t>ল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6781800" y="2952750"/>
            <a:ext cx="4572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chemeClr val="tx1"/>
                </a:solidFill>
              </a:rPr>
              <a:t>জ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7086600" y="2952750"/>
            <a:ext cx="3048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া</a:t>
            </a:r>
            <a:endParaRPr lang="en-US" sz="40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7315200" y="3028950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chemeClr val="tx1"/>
                </a:solidFill>
              </a:rPr>
              <a:t>ম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5486400" y="2952750"/>
            <a:ext cx="3048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া</a:t>
            </a:r>
            <a:endParaRPr lang="en-US" sz="40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8" name="Rectangle 47"/>
          <p:cNvSpPr/>
          <p:nvPr/>
        </p:nvSpPr>
        <p:spPr>
          <a:xfrm flipH="1">
            <a:off x="6629400" y="2952750"/>
            <a:ext cx="45719" cy="3810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 flipH="1">
            <a:off x="8458200" y="2952750"/>
            <a:ext cx="45719" cy="3810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 flipH="1">
            <a:off x="4191000" y="2952750"/>
            <a:ext cx="45719" cy="3810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 flipH="1">
            <a:off x="2362200" y="2952750"/>
            <a:ext cx="45719" cy="3810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990600" y="3562350"/>
            <a:ext cx="7315200" cy="457200"/>
          </a:xfrm>
          <a:prstGeom prst="rect">
            <a:avLst/>
          </a:prstGeom>
          <a:solidFill>
            <a:srgbClr val="F4F85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rgbClr val="FF0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কাকা যায় । ডাব খায়।  খালা যায় জাম খায়।</a:t>
            </a:r>
            <a:endParaRPr lang="en-US" sz="2800" b="1" dirty="0">
              <a:solidFill>
                <a:srgbClr val="FF0000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990600" y="4095750"/>
            <a:ext cx="7315200" cy="4572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rgbClr val="FFFF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কাকা যায় । ডাব খায়।  খালা যায় জাম খায়।</a:t>
            </a:r>
            <a:endParaRPr lang="en-US" sz="2800" dirty="0">
              <a:solidFill>
                <a:srgbClr val="FFFF00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990600" y="4629150"/>
            <a:ext cx="7315200" cy="4572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rgbClr val="F616C6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কাকা যায় । ডাব খায়।  খালা যায় জাম খায়।</a:t>
            </a:r>
            <a:endParaRPr lang="en-US" sz="2800" b="1" dirty="0">
              <a:solidFill>
                <a:srgbClr val="F616C6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6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Left)">
                                      <p:cBhvr>
                                        <p:cTn id="20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6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ipe(right)">
                                      <p:cBhvr>
                                        <p:cTn id="21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6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ipe(right)">
                                      <p:cBhvr>
                                        <p:cTn id="22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 animBg="1"/>
      <p:bldP spid="49" grpId="0" animBg="1"/>
      <p:bldP spid="50" grpId="0" animBg="1"/>
      <p:bldP spid="51" grpId="0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67000" y="57150"/>
            <a:ext cx="3505200" cy="838200"/>
          </a:xfrm>
          <a:prstGeom prst="rect">
            <a:avLst/>
          </a:prstGeom>
          <a:solidFill>
            <a:srgbClr val="F616C6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rgbClr val="00FFFF"/>
                </a:solidFill>
              </a:rPr>
              <a:t>দলীয় কাজ</a:t>
            </a:r>
            <a:endParaRPr lang="en-US" sz="4800" b="1" dirty="0">
              <a:solidFill>
                <a:srgbClr val="00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4800" y="1352550"/>
            <a:ext cx="2514600" cy="3581400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048000" y="1352550"/>
            <a:ext cx="2895600" cy="35814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rgbClr val="00FFFF"/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096000" y="1276350"/>
            <a:ext cx="2895600" cy="358140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971550"/>
            <a:ext cx="15240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400" b="1" dirty="0" smtClean="0">
                <a:solidFill>
                  <a:schemeClr val="tx1"/>
                </a:solidFill>
              </a:rPr>
              <a:t>গোলাপ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858000" y="971550"/>
            <a:ext cx="15240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400" b="1" dirty="0" smtClean="0">
                <a:solidFill>
                  <a:schemeClr val="tx1"/>
                </a:solidFill>
              </a:rPr>
              <a:t>শাপলা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657600" y="971550"/>
            <a:ext cx="15240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400" b="1" dirty="0" smtClean="0">
                <a:solidFill>
                  <a:schemeClr val="tx1"/>
                </a:solidFill>
              </a:rPr>
              <a:t>বকুল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57200" y="1504950"/>
            <a:ext cx="2209800" cy="304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600" dirty="0" smtClean="0">
                <a:solidFill>
                  <a:schemeClr val="tx1"/>
                </a:solidFill>
              </a:rPr>
              <a:t>“</a:t>
            </a:r>
            <a:r>
              <a:rPr lang="bn-BD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া</a:t>
            </a:r>
            <a:r>
              <a:rPr lang="bn-BD" sz="1600" dirty="0" smtClean="0">
                <a:solidFill>
                  <a:schemeClr val="tx1"/>
                </a:solidFill>
              </a:rPr>
              <a:t>”</a:t>
            </a:r>
            <a:r>
              <a:rPr lang="bn-BD" sz="1050" b="1" dirty="0" smtClean="0">
                <a:solidFill>
                  <a:schemeClr val="tx1"/>
                </a:solidFill>
              </a:rPr>
              <a:t> </a:t>
            </a:r>
            <a:r>
              <a:rPr lang="bn-BD" sz="1400" b="1" dirty="0" smtClean="0">
                <a:solidFill>
                  <a:schemeClr val="tx1"/>
                </a:solidFill>
              </a:rPr>
              <a:t>বসিয়ে শব্দ তৈরি কর-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85800" y="1885950"/>
            <a:ext cx="1524000" cy="609600"/>
          </a:xfrm>
          <a:prstGeom prst="rect">
            <a:avLst/>
          </a:prstGeom>
          <a:noFill/>
          <a:ln>
            <a:solidFill>
              <a:srgbClr val="F616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ড  ব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85800" y="2647950"/>
            <a:ext cx="1524000" cy="609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FF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ঢ ক</a:t>
            </a:r>
            <a:endParaRPr lang="en-US" sz="4000" dirty="0">
              <a:solidFill>
                <a:srgbClr val="00FF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85800" y="3409950"/>
            <a:ext cx="1524000" cy="6096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ln w="17780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খ ল</a:t>
            </a:r>
            <a:endParaRPr lang="en-US" sz="4000" dirty="0">
              <a:ln w="17780" cmpd="sng">
                <a:solidFill>
                  <a:schemeClr val="accent2">
                    <a:lumMod val="40000"/>
                    <a:lumOff val="6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239000" y="2114550"/>
            <a:ext cx="1524000" cy="60960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8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জ ম</a:t>
            </a:r>
            <a:endParaRPr 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8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352800" y="1504950"/>
            <a:ext cx="2286000" cy="381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400" b="1" dirty="0" smtClean="0">
                <a:solidFill>
                  <a:schemeClr val="tx1"/>
                </a:solidFill>
              </a:rPr>
              <a:t>ছবি দেখে শব্দ তৈরি কর-</a:t>
            </a:r>
            <a:endParaRPr lang="en-US" sz="1400" b="1" dirty="0">
              <a:solidFill>
                <a:schemeClr val="tx1"/>
              </a:solidFill>
            </a:endParaRPr>
          </a:p>
        </p:txBody>
      </p:sp>
      <p:pic>
        <p:nvPicPr>
          <p:cNvPr id="20" name="Picture 19" descr="600020009451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29000" y="2114550"/>
            <a:ext cx="731520" cy="609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1" name="Rectangle 20"/>
          <p:cNvSpPr/>
          <p:nvPr/>
        </p:nvSpPr>
        <p:spPr>
          <a:xfrm>
            <a:off x="4495800" y="2647950"/>
            <a:ext cx="1066800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 descr="IR25xvh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29000" y="2952750"/>
            <a:ext cx="762000" cy="76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3" name="Rectangle 22"/>
          <p:cNvSpPr/>
          <p:nvPr/>
        </p:nvSpPr>
        <p:spPr>
          <a:xfrm>
            <a:off x="4495800" y="3592831"/>
            <a:ext cx="1066800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 descr="At first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429000" y="3943350"/>
            <a:ext cx="762000" cy="7326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5" name="Rectangle 24"/>
          <p:cNvSpPr/>
          <p:nvPr/>
        </p:nvSpPr>
        <p:spPr>
          <a:xfrm>
            <a:off x="4419600" y="4629150"/>
            <a:ext cx="1066800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6400800" y="1504950"/>
            <a:ext cx="2286000" cy="381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200" b="1" dirty="0" smtClean="0">
                <a:solidFill>
                  <a:schemeClr val="tx1"/>
                </a:solidFill>
              </a:rPr>
              <a:t>ছবির পাশে কারচিহ্ন বসাও</a:t>
            </a:r>
            <a:endParaRPr lang="en-US" sz="1200" b="1" dirty="0">
              <a:solidFill>
                <a:schemeClr val="tx1"/>
              </a:solidFill>
            </a:endParaRPr>
          </a:p>
        </p:txBody>
      </p:sp>
      <p:pic>
        <p:nvPicPr>
          <p:cNvPr id="27" name="Picture 26" descr="At first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24600" y="2038350"/>
            <a:ext cx="762000" cy="7326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9" name="Rectangle 28"/>
          <p:cNvSpPr/>
          <p:nvPr/>
        </p:nvSpPr>
        <p:spPr>
          <a:xfrm>
            <a:off x="685800" y="4248150"/>
            <a:ext cx="1524000" cy="60960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ln w="17780" cmpd="sng">
                  <a:solidFill>
                    <a:srgbClr val="F616C6"/>
                  </a:solidFill>
                  <a:prstDash val="solid"/>
                  <a:miter lim="800000"/>
                </a:ln>
                <a:solidFill>
                  <a:srgbClr val="F616C6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জ ম</a:t>
            </a:r>
            <a:endParaRPr lang="en-US" sz="4000" dirty="0">
              <a:ln w="17780" cmpd="sng">
                <a:solidFill>
                  <a:srgbClr val="F616C6"/>
                </a:solidFill>
                <a:prstDash val="solid"/>
                <a:miter lim="800000"/>
              </a:ln>
              <a:solidFill>
                <a:srgbClr val="F616C6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239000" y="3105150"/>
            <a:ext cx="1524000" cy="60960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ঢ ক</a:t>
            </a:r>
            <a:endParaRPr lang="en-US" sz="4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7315200" y="4019550"/>
            <a:ext cx="1524000" cy="60960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ড ব</a:t>
            </a:r>
            <a:endParaRPr 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2" name="Picture 31" descr="Dhak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324600" y="3105150"/>
            <a:ext cx="762000" cy="7619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3" name="Picture 32" descr="6000200094518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24600" y="4032250"/>
            <a:ext cx="807720" cy="6731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5" name="Rectangle 34"/>
          <p:cNvSpPr/>
          <p:nvPr/>
        </p:nvSpPr>
        <p:spPr>
          <a:xfrm>
            <a:off x="4267200" y="2114550"/>
            <a:ext cx="1524000" cy="60960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ln w="17780" cmpd="sng">
                  <a:solidFill>
                    <a:srgbClr val="F616C6"/>
                  </a:solidFill>
                  <a:prstDash val="solid"/>
                  <a:miter lim="800000"/>
                </a:ln>
                <a:solidFill>
                  <a:srgbClr val="F616C6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ডাব</a:t>
            </a:r>
            <a:endParaRPr lang="en-US" sz="4000" dirty="0">
              <a:ln w="17780" cmpd="sng">
                <a:solidFill>
                  <a:srgbClr val="F616C6"/>
                </a:solidFill>
                <a:prstDash val="solid"/>
                <a:miter lim="800000"/>
              </a:ln>
              <a:solidFill>
                <a:srgbClr val="F616C6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191000" y="4095750"/>
            <a:ext cx="1524000" cy="60960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4000" b="1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জাম</a:t>
            </a:r>
            <a:endParaRPr lang="en-US" sz="4000" b="1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267200" y="3105150"/>
            <a:ext cx="1524000" cy="60960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ঘাস</a:t>
            </a:r>
            <a:endParaRPr lang="en-US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143000" y="2724150"/>
            <a:ext cx="4572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া</a:t>
            </a:r>
            <a:endParaRPr lang="en-US" sz="54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752600" y="3486150"/>
            <a:ext cx="4572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া</a:t>
            </a:r>
            <a:endParaRPr lang="en-US" sz="54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219200" y="3486150"/>
            <a:ext cx="4572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া</a:t>
            </a:r>
            <a:endParaRPr lang="en-US" sz="54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7848600" y="2190750"/>
            <a:ext cx="4572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া</a:t>
            </a:r>
            <a:endParaRPr lang="en-US" sz="54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7848600" y="4095750"/>
            <a:ext cx="4572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া</a:t>
            </a:r>
            <a:endParaRPr lang="en-US" sz="54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7696200" y="3181350"/>
            <a:ext cx="4572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া</a:t>
            </a:r>
            <a:endParaRPr lang="en-US" sz="54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1295400" y="4324350"/>
            <a:ext cx="4572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া</a:t>
            </a:r>
            <a:endParaRPr lang="en-US" sz="54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1219200" y="1962150"/>
            <a:ext cx="4572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া</a:t>
            </a:r>
            <a:endParaRPr lang="en-US" sz="54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3" grpId="0" animBg="1"/>
      <p:bldP spid="25" grpId="0" animBg="1"/>
      <p:bldP spid="26" grpId="0" animBg="1"/>
      <p:bldP spid="29" grpId="0" animBg="1"/>
      <p:bldP spid="30" grpId="0" animBg="1"/>
      <p:bldP spid="31" grpId="0" animBg="1"/>
      <p:bldP spid="35" grpId="0" animBg="1"/>
      <p:bldP spid="36" grpId="0" animBg="1"/>
      <p:bldP spid="37" grpId="0" animBg="1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192455" y="124420"/>
            <a:ext cx="171232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bn-BD" sz="3200" b="1" cap="all" spc="0" dirty="0" smtClean="0">
                <a:ln w="0">
                  <a:solidFill>
                    <a:schemeClr val="tx1"/>
                  </a:solidFill>
                </a:ln>
                <a:solidFill>
                  <a:srgbClr val="008000"/>
                </a:solidFill>
                <a:effectLst>
                  <a:reflection blurRad="12700" stA="50000" endPos="50000" dist="5000" dir="5400000" sy="-100000" rotWithShape="0"/>
                </a:effectLst>
              </a:rPr>
              <a:t>মূল্যায়ন</a:t>
            </a:r>
            <a:endParaRPr lang="en-US" sz="3200" b="1" cap="all" spc="0" dirty="0">
              <a:ln w="0">
                <a:solidFill>
                  <a:schemeClr val="tx1"/>
                </a:solidFill>
              </a:ln>
              <a:solidFill>
                <a:srgbClr val="0080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742950"/>
            <a:ext cx="4724400" cy="381000"/>
          </a:xfrm>
          <a:prstGeom prst="rect">
            <a:avLst/>
          </a:prstGeom>
          <a:solidFill>
            <a:srgbClr val="00FFFF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b="1" dirty="0" smtClean="0">
                <a:solidFill>
                  <a:schemeClr val="tx1"/>
                </a:solidFill>
              </a:rPr>
              <a:t>নিচের শব্দগুলো উপরের ছবির পাশে বসাও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5" name="Picture 4" descr="60002000945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1581150"/>
            <a:ext cx="1828800" cy="1447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 descr="At firs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0" y="1581150"/>
            <a:ext cx="1676400" cy="1447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 descr="IR25xvh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57800" y="1581150"/>
            <a:ext cx="1752600" cy="1447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 descr="Dhak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467600" y="1581150"/>
            <a:ext cx="1447800" cy="1447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4648200" y="4095750"/>
            <a:ext cx="1295400" cy="76200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ln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616C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ঢাক</a:t>
            </a:r>
            <a:endParaRPr lang="en-US" sz="4400" b="1" dirty="0">
              <a:ln>
                <a:solidFill>
                  <a:schemeClr val="bg1">
                    <a:lumMod val="95000"/>
                  </a:schemeClr>
                </a:solidFill>
              </a:ln>
              <a:solidFill>
                <a:srgbClr val="F616C6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90600" y="4095750"/>
            <a:ext cx="1219200" cy="76200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ln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ঘাস</a:t>
            </a:r>
            <a:endParaRPr lang="en-US" sz="4400" b="1" dirty="0">
              <a:ln>
                <a:solidFill>
                  <a:schemeClr val="bg1">
                    <a:lumMod val="95000"/>
                  </a:schemeClr>
                </a:solidFill>
              </a:ln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819400" y="4095750"/>
            <a:ext cx="1219200" cy="76200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ln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ডাব</a:t>
            </a:r>
            <a:endParaRPr lang="en-US" sz="4400" b="1" dirty="0">
              <a:ln>
                <a:solidFill>
                  <a:schemeClr val="bg1">
                    <a:lumMod val="95000"/>
                  </a:schemeClr>
                </a:solidFill>
              </a:ln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477000" y="4095750"/>
            <a:ext cx="1447800" cy="76200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ln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জাম</a:t>
            </a:r>
            <a:endParaRPr lang="en-US" sz="4400" b="1" dirty="0">
              <a:ln>
                <a:solidFill>
                  <a:schemeClr val="bg1">
                    <a:lumMod val="95000"/>
                  </a:schemeClr>
                </a:solidFill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20295 -0.08202 0.4059 -0.16404 0.48698 -0.19673 " pathEditMode="relative" ptsTypes="aA">
                                      <p:cBhvr>
                                        <p:cTn id="4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33 4.78261E-6 C -0.09097 -0.08449 -0.1901 -0.16898 -0.22969 -0.2029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" y="-1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7 4.78261E-6 C 0.13368 -0.08295 0.27152 -0.1659 0.32673 -0.19889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" y="-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17 4.78261E-6 C -0.15069 -0.08388 -0.30556 -0.16744 -0.36736 -0.20074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6" y="-1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n 3"/>
          <p:cNvSpPr/>
          <p:nvPr/>
        </p:nvSpPr>
        <p:spPr>
          <a:xfrm rot="8319637">
            <a:off x="120822" y="76806"/>
            <a:ext cx="523657" cy="563397"/>
          </a:xfrm>
          <a:prstGeom prst="can">
            <a:avLst>
              <a:gd name="adj" fmla="val 69831"/>
            </a:avLst>
          </a:prstGeom>
          <a:solidFill>
            <a:schemeClr val="accent2"/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n 4"/>
          <p:cNvSpPr/>
          <p:nvPr/>
        </p:nvSpPr>
        <p:spPr>
          <a:xfrm rot="13815576">
            <a:off x="8527483" y="181933"/>
            <a:ext cx="560096" cy="607663"/>
          </a:xfrm>
          <a:prstGeom prst="ca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8977786">
            <a:off x="-128757" y="28464"/>
            <a:ext cx="646412" cy="3048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3984377">
            <a:off x="8603547" y="157865"/>
            <a:ext cx="650215" cy="41014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 rot="19140081">
            <a:off x="276539" y="341209"/>
            <a:ext cx="381000" cy="2286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3003706">
            <a:off x="8514968" y="485410"/>
            <a:ext cx="381000" cy="2286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Double Wave 24"/>
          <p:cNvSpPr/>
          <p:nvPr/>
        </p:nvSpPr>
        <p:spPr>
          <a:xfrm>
            <a:off x="228600" y="-209550"/>
            <a:ext cx="2133600" cy="495300"/>
          </a:xfrm>
          <a:prstGeom prst="doubleWave">
            <a:avLst>
              <a:gd name="adj1" fmla="val 12500"/>
              <a:gd name="adj2" fmla="val -394"/>
            </a:avLst>
          </a:prstGeom>
          <a:solidFill>
            <a:srgbClr val="BD079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Double Wave 27"/>
          <p:cNvSpPr/>
          <p:nvPr/>
        </p:nvSpPr>
        <p:spPr>
          <a:xfrm>
            <a:off x="2286000" y="-171450"/>
            <a:ext cx="2133600" cy="495300"/>
          </a:xfrm>
          <a:prstGeom prst="doubleWave">
            <a:avLst>
              <a:gd name="adj1" fmla="val 12500"/>
              <a:gd name="adj2" fmla="val -394"/>
            </a:avLst>
          </a:prstGeom>
          <a:solidFill>
            <a:srgbClr val="BD079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Double Wave 28"/>
          <p:cNvSpPr/>
          <p:nvPr/>
        </p:nvSpPr>
        <p:spPr>
          <a:xfrm>
            <a:off x="4343400" y="-133350"/>
            <a:ext cx="2286000" cy="495300"/>
          </a:xfrm>
          <a:prstGeom prst="doubleWave">
            <a:avLst>
              <a:gd name="adj1" fmla="val 12500"/>
              <a:gd name="adj2" fmla="val -394"/>
            </a:avLst>
          </a:prstGeom>
          <a:solidFill>
            <a:srgbClr val="BD079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Double Wave 29"/>
          <p:cNvSpPr/>
          <p:nvPr/>
        </p:nvSpPr>
        <p:spPr>
          <a:xfrm>
            <a:off x="6553200" y="-133350"/>
            <a:ext cx="2438400" cy="495300"/>
          </a:xfrm>
          <a:prstGeom prst="doubleWave">
            <a:avLst>
              <a:gd name="adj1" fmla="val 12500"/>
              <a:gd name="adj2" fmla="val -394"/>
            </a:avLst>
          </a:prstGeom>
          <a:solidFill>
            <a:srgbClr val="BD079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Double Wave 31"/>
          <p:cNvSpPr/>
          <p:nvPr/>
        </p:nvSpPr>
        <p:spPr>
          <a:xfrm rot="5400000">
            <a:off x="-1009650" y="1333500"/>
            <a:ext cx="2133600" cy="495300"/>
          </a:xfrm>
          <a:prstGeom prst="doubleWave">
            <a:avLst>
              <a:gd name="adj1" fmla="val 12500"/>
              <a:gd name="adj2" fmla="val -394"/>
            </a:avLst>
          </a:prstGeom>
          <a:solidFill>
            <a:srgbClr val="F616C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Double Wave 32"/>
          <p:cNvSpPr/>
          <p:nvPr/>
        </p:nvSpPr>
        <p:spPr>
          <a:xfrm rot="5400000">
            <a:off x="7981950" y="1562100"/>
            <a:ext cx="2133600" cy="495300"/>
          </a:xfrm>
          <a:prstGeom prst="doubleWave">
            <a:avLst>
              <a:gd name="adj1" fmla="val 12500"/>
              <a:gd name="adj2" fmla="val -394"/>
            </a:avLst>
          </a:prstGeom>
          <a:solidFill>
            <a:srgbClr val="F616C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Double Wave 33"/>
          <p:cNvSpPr/>
          <p:nvPr/>
        </p:nvSpPr>
        <p:spPr>
          <a:xfrm rot="5400000">
            <a:off x="-1009650" y="3467100"/>
            <a:ext cx="2133600" cy="495300"/>
          </a:xfrm>
          <a:prstGeom prst="doubleWave">
            <a:avLst>
              <a:gd name="adj1" fmla="val 12500"/>
              <a:gd name="adj2" fmla="val -394"/>
            </a:avLst>
          </a:prstGeom>
          <a:solidFill>
            <a:srgbClr val="F616C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Double Wave 34"/>
          <p:cNvSpPr/>
          <p:nvPr/>
        </p:nvSpPr>
        <p:spPr>
          <a:xfrm rot="5400000">
            <a:off x="7981950" y="3695700"/>
            <a:ext cx="2133600" cy="495300"/>
          </a:xfrm>
          <a:prstGeom prst="doubleWave">
            <a:avLst>
              <a:gd name="adj1" fmla="val 12500"/>
              <a:gd name="adj2" fmla="val -394"/>
            </a:avLst>
          </a:prstGeom>
          <a:solidFill>
            <a:srgbClr val="F616C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Double Wave 35"/>
          <p:cNvSpPr/>
          <p:nvPr/>
        </p:nvSpPr>
        <p:spPr>
          <a:xfrm>
            <a:off x="-152400" y="4781550"/>
            <a:ext cx="2133600" cy="495300"/>
          </a:xfrm>
          <a:prstGeom prst="doubleWave">
            <a:avLst>
              <a:gd name="adj1" fmla="val 12500"/>
              <a:gd name="adj2" fmla="val -394"/>
            </a:avLst>
          </a:prstGeom>
          <a:solidFill>
            <a:srgbClr val="BD079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Double Wave 36"/>
          <p:cNvSpPr/>
          <p:nvPr/>
        </p:nvSpPr>
        <p:spPr>
          <a:xfrm>
            <a:off x="1905000" y="4819650"/>
            <a:ext cx="2133600" cy="495300"/>
          </a:xfrm>
          <a:prstGeom prst="doubleWave">
            <a:avLst>
              <a:gd name="adj1" fmla="val 12500"/>
              <a:gd name="adj2" fmla="val -394"/>
            </a:avLst>
          </a:prstGeom>
          <a:solidFill>
            <a:srgbClr val="BD079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Double Wave 37"/>
          <p:cNvSpPr/>
          <p:nvPr/>
        </p:nvSpPr>
        <p:spPr>
          <a:xfrm>
            <a:off x="7086600" y="4857750"/>
            <a:ext cx="2133600" cy="495300"/>
          </a:xfrm>
          <a:prstGeom prst="doubleWave">
            <a:avLst>
              <a:gd name="adj1" fmla="val 12500"/>
              <a:gd name="adj2" fmla="val -394"/>
            </a:avLst>
          </a:prstGeom>
          <a:solidFill>
            <a:srgbClr val="F616C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Double Wave 38"/>
          <p:cNvSpPr/>
          <p:nvPr/>
        </p:nvSpPr>
        <p:spPr>
          <a:xfrm>
            <a:off x="3962400" y="4857750"/>
            <a:ext cx="2133600" cy="495300"/>
          </a:xfrm>
          <a:prstGeom prst="doubleWave">
            <a:avLst>
              <a:gd name="adj1" fmla="val 12500"/>
              <a:gd name="adj2" fmla="val -394"/>
            </a:avLst>
          </a:prstGeom>
          <a:solidFill>
            <a:srgbClr val="BD079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Double Wave 39"/>
          <p:cNvSpPr/>
          <p:nvPr/>
        </p:nvSpPr>
        <p:spPr>
          <a:xfrm>
            <a:off x="5486400" y="4857750"/>
            <a:ext cx="2133600" cy="495300"/>
          </a:xfrm>
          <a:prstGeom prst="doubleWave">
            <a:avLst>
              <a:gd name="adj1" fmla="val 12500"/>
              <a:gd name="adj2" fmla="val -394"/>
            </a:avLst>
          </a:prstGeom>
          <a:solidFill>
            <a:srgbClr val="F616C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990600" y="971550"/>
            <a:ext cx="4114800" cy="3733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4191000" y="971550"/>
            <a:ext cx="3962400" cy="3733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lowchart: Delay 44"/>
          <p:cNvSpPr/>
          <p:nvPr/>
        </p:nvSpPr>
        <p:spPr>
          <a:xfrm rot="19342746">
            <a:off x="5008164" y="1363901"/>
            <a:ext cx="4119491" cy="990600"/>
          </a:xfrm>
          <a:prstGeom prst="flowChartDelay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lowchart: Delay 45"/>
          <p:cNvSpPr/>
          <p:nvPr/>
        </p:nvSpPr>
        <p:spPr>
          <a:xfrm rot="13102562">
            <a:off x="-61" y="1319564"/>
            <a:ext cx="4257914" cy="990600"/>
          </a:xfrm>
          <a:prstGeom prst="flowChartDelay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2133600" y="1428750"/>
            <a:ext cx="5334000" cy="32004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349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57150" h="38100" prst="hardEdge"/>
            </a:sp3d>
          </a:bodyPr>
          <a:lstStyle/>
          <a:p>
            <a:pPr algn="ctr"/>
            <a:r>
              <a:rPr lang="bn-BD" sz="96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সমাপ্ত</a:t>
            </a:r>
            <a:endParaRPr lang="en-US" sz="9600" b="1" dirty="0">
              <a:ln>
                <a:solidFill>
                  <a:schemeClr val="tx1"/>
                </a:solidFill>
              </a:ln>
              <a:solidFill>
                <a:srgbClr val="FF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-array-of-1970719_960_7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4800" y="209550"/>
            <a:ext cx="9220200" cy="49339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Rectangle 2"/>
          <p:cNvSpPr/>
          <p:nvPr/>
        </p:nvSpPr>
        <p:spPr>
          <a:xfrm>
            <a:off x="1828800" y="1581150"/>
            <a:ext cx="4572000" cy="1219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b="1" dirty="0" smtClean="0">
                <a:ln>
                  <a:solidFill>
                    <a:schemeClr val="bg1"/>
                  </a:solidFill>
                </a:ln>
                <a:solidFill>
                  <a:srgbClr val="00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ধন্যবাদ</a:t>
            </a:r>
            <a:endParaRPr lang="en-US" sz="9600" b="1" dirty="0">
              <a:ln>
                <a:solidFill>
                  <a:schemeClr val="bg1"/>
                </a:solidFill>
              </a:ln>
              <a:solidFill>
                <a:srgbClr val="00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4" name="Picture 3" descr="animated-rose-image-0045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47750"/>
            <a:ext cx="1752600" cy="3810000"/>
          </a:xfrm>
          <a:prstGeom prst="rect">
            <a:avLst/>
          </a:prstGeom>
        </p:spPr>
      </p:pic>
      <p:pic>
        <p:nvPicPr>
          <p:cNvPr id="5" name="Picture 4" descr="animated-rose-image-0045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200150"/>
            <a:ext cx="1752600" cy="3810000"/>
          </a:xfrm>
          <a:prstGeom prst="rect">
            <a:avLst/>
          </a:prstGeom>
        </p:spPr>
      </p:pic>
      <p:pic>
        <p:nvPicPr>
          <p:cNvPr id="7" name="Picture 6" descr="animated-rose-image-0045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3333750"/>
            <a:ext cx="1447800" cy="2057399"/>
          </a:xfrm>
          <a:prstGeom prst="rect">
            <a:avLst/>
          </a:prstGeom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627</TotalTime>
  <Words>304</Words>
  <Application>Microsoft Office PowerPoint</Application>
  <PresentationFormat>On-screen Show (16:9)</PresentationFormat>
  <Paragraphs>127</Paragraphs>
  <Slides>20</Slides>
  <Notes>1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 শিক্ষক পরিচিতি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ASRAFUL</cp:lastModifiedBy>
  <cp:revision>66</cp:revision>
  <dcterms:created xsi:type="dcterms:W3CDTF">2006-08-16T00:00:00Z</dcterms:created>
  <dcterms:modified xsi:type="dcterms:W3CDTF">2019-10-18T18:23:38Z</dcterms:modified>
</cp:coreProperties>
</file>