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96" r:id="rId4"/>
    <p:sldId id="294" r:id="rId5"/>
    <p:sldId id="279" r:id="rId6"/>
    <p:sldId id="280" r:id="rId7"/>
    <p:sldId id="263" r:id="rId8"/>
    <p:sldId id="264" r:id="rId9"/>
    <p:sldId id="265" r:id="rId10"/>
    <p:sldId id="278" r:id="rId11"/>
    <p:sldId id="273" r:id="rId12"/>
    <p:sldId id="277" r:id="rId13"/>
    <p:sldId id="275" r:id="rId14"/>
    <p:sldId id="266" r:id="rId15"/>
    <p:sldId id="292" r:id="rId16"/>
    <p:sldId id="293" r:id="rId17"/>
    <p:sldId id="267" r:id="rId18"/>
    <p:sldId id="268" r:id="rId19"/>
    <p:sldId id="269" r:id="rId20"/>
    <p:sldId id="281" r:id="rId21"/>
    <p:sldId id="282" r:id="rId22"/>
    <p:sldId id="287" r:id="rId23"/>
    <p:sldId id="284" r:id="rId24"/>
    <p:sldId id="285" r:id="rId25"/>
    <p:sldId id="286" r:id="rId26"/>
    <p:sldId id="295" r:id="rId27"/>
    <p:sldId id="289" r:id="rId28"/>
    <p:sldId id="29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75" autoAdjust="0"/>
  </p:normalViewPr>
  <p:slideViewPr>
    <p:cSldViewPr>
      <p:cViewPr varScale="1">
        <p:scale>
          <a:sx n="77" d="100"/>
          <a:sy n="77" d="100"/>
        </p:scale>
        <p:origin x="11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627384-BEE4-4260-810F-81694FBA3998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A5559-2329-4924-BFA1-D04F1BB54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34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1A5559-2329-4924-BFA1-D04F1BB5414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2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3295650"/>
          </a:xfrm>
        </p:spPr>
        <p:txBody>
          <a:bodyPr>
            <a:normAutofit fontScale="90000"/>
          </a:bodyPr>
          <a:lstStyle/>
          <a:p>
            <a:r>
              <a:rPr lang="as-IN" dirty="0">
                <a:latin typeface="NikoshBAN" pitchFamily="2" charset="0"/>
                <a:cs typeface="NikoshBAN" pitchFamily="2" charset="0"/>
              </a:rPr>
              <a:t>মোঃসোহরাব হুসাইন</a:t>
            </a:r>
            <a:br>
              <a:rPr lang="as-IN" dirty="0">
                <a:latin typeface="NikoshBAN" pitchFamily="2" charset="0"/>
                <a:cs typeface="NikoshBAN" pitchFamily="2" charset="0"/>
              </a:rPr>
            </a:br>
            <a:r>
              <a:rPr lang="as-IN" dirty="0">
                <a:latin typeface="NikoshBAN" pitchFamily="2" charset="0"/>
                <a:cs typeface="NikoshBAN" pitchFamily="2" charset="0"/>
              </a:rPr>
              <a:t>সহকারি শিক্ষক (বিজ্ঞান)</a:t>
            </a:r>
            <a:br>
              <a:rPr lang="as-IN" dirty="0">
                <a:latin typeface="NikoshBAN" pitchFamily="2" charset="0"/>
                <a:cs typeface="NikoshBAN" pitchFamily="2" charset="0"/>
              </a:rPr>
            </a:br>
            <a:r>
              <a:rPr lang="as-IN" dirty="0">
                <a:latin typeface="NikoshBAN" pitchFamily="2" charset="0"/>
                <a:cs typeface="NikoshBAN" pitchFamily="2" charset="0"/>
              </a:rPr>
              <a:t>হাড়োকান্দি বলেশ্বরপুর মাধ্যমিক বিদ্যালয়</a:t>
            </a:r>
            <a:r>
              <a:rPr lang="as-IN" sz="6000" dirty="0">
                <a:latin typeface="NikoshBAN" pitchFamily="2" charset="0"/>
                <a:cs typeface="NikoshBAN" pitchFamily="2" charset="0"/>
              </a:rPr>
              <a:t/>
            </a:r>
            <a:br>
              <a:rPr lang="as-IN" sz="6000" dirty="0">
                <a:latin typeface="NikoshBAN" pitchFamily="2" charset="0"/>
                <a:cs typeface="NikoshBAN" pitchFamily="2" charset="0"/>
              </a:rPr>
            </a:b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সাধারণ বিজ্ঞান</a:t>
            </a:r>
          </a:p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অষ্টম শ্রেণি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1424-seeds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81000"/>
            <a:ext cx="2819400" cy="3022311"/>
          </a:xfrm>
          <a:prstGeom prst="rect">
            <a:avLst/>
          </a:prstGeom>
        </p:spPr>
      </p:pic>
      <p:pic>
        <p:nvPicPr>
          <p:cNvPr id="5" name="Picture 4" descr="seeds1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304800"/>
            <a:ext cx="2971800" cy="2971800"/>
          </a:xfrm>
          <a:prstGeom prst="rect">
            <a:avLst/>
          </a:prstGeom>
        </p:spPr>
      </p:pic>
      <p:pic>
        <p:nvPicPr>
          <p:cNvPr id="6" name="Picture 5" descr="more-coffee-seed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886200"/>
            <a:ext cx="3124200" cy="2514600"/>
          </a:xfrm>
          <a:prstGeom prst="rect">
            <a:avLst/>
          </a:prstGeom>
        </p:spPr>
      </p:pic>
      <p:pic>
        <p:nvPicPr>
          <p:cNvPr id="7" name="Picture 6" descr="seed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3733800"/>
            <a:ext cx="3733800" cy="2800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hlinkClick r:id="" action="ppaction://ole?verb=0"/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7784747"/>
              </p:ext>
            </p:extLst>
          </p:nvPr>
        </p:nvGraphicFramePr>
        <p:xfrm>
          <a:off x="4114800" y="3386138"/>
          <a:ext cx="914400" cy="71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Packager Shell Object" showAsIcon="1" r:id="rId3" imgW="914400" imgH="714240" progId="Package">
                  <p:embed/>
                </p:oleObj>
              </mc:Choice>
              <mc:Fallback>
                <p:oleObj name="Packager Shell Object" showAsIcon="1" r:id="rId3" imgW="914400" imgH="714240" progId="Package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86138"/>
                        <a:ext cx="914400" cy="714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দুটি ভিডিও চিত্র দেখ ও শোন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eeds_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80206"/>
            <a:ext cx="8153400" cy="60205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027077">
            <a:off x="156939" y="2027566"/>
            <a:ext cx="8960610" cy="32720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অঙ্কুরোদগম</a:t>
            </a:r>
            <a:endParaRPr lang="en-US" sz="1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046294">
            <a:off x="0" y="457200"/>
            <a:ext cx="8686800" cy="960438"/>
          </a:xfrm>
        </p:spPr>
        <p:txBody>
          <a:bodyPr>
            <a:noAutofit/>
          </a:bodyPr>
          <a:lstStyle/>
          <a:p>
            <a:pPr algn="l"/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7543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সুপ্ত অবস্থা থেকে ভ্রূনের এই জাগরনকে বলে</a:t>
            </a:r>
          </a:p>
          <a:p>
            <a:pPr>
              <a:buNone/>
            </a:pP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		</a:t>
            </a: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6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অঙ্কুরোদগম</a:t>
            </a:r>
            <a:r>
              <a:rPr lang="bn-BD" sz="4000" dirty="0" smtClean="0"/>
              <a:t> </a:t>
            </a:r>
          </a:p>
          <a:p>
            <a:pPr>
              <a:buNone/>
            </a:pP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4" name="Picture 3" descr="Trillium%20seeds%20germinat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650" y="1066800"/>
            <a:ext cx="6553200" cy="4343400"/>
          </a:xfrm>
          <a:prstGeom prst="rect">
            <a:avLst/>
          </a:prstGeom>
        </p:spPr>
      </p:pic>
      <p:pic>
        <p:nvPicPr>
          <p:cNvPr id="5" name="Picture 4" descr="seeds1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" y="1143000"/>
            <a:ext cx="23622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1"/>
            <a:ext cx="7772400" cy="1676399"/>
          </a:xfrm>
        </p:spPr>
        <p:txBody>
          <a:bodyPr>
            <a:norm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অঙ্কুরোদগমের প্রভাবক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162800" cy="1752600"/>
          </a:xfrm>
          <a:ln>
            <a:solidFill>
              <a:schemeClr val="tx1"/>
            </a:solidFill>
          </a:ln>
        </p:spPr>
        <p:txBody>
          <a:bodyPr/>
          <a:lstStyle/>
          <a:p>
            <a:pPr algn="l"/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বাহ্যিক                     ২। অভ্যন্তরীণ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3401"/>
            <a:ext cx="7467600" cy="1676399"/>
          </a:xfrm>
        </p:spPr>
        <p:txBody>
          <a:bodyPr/>
          <a:lstStyle/>
          <a:p>
            <a:pPr algn="l"/>
            <a:r>
              <a:rPr lang="bn-BD" b="1" u="sng" dirty="0" smtClean="0">
                <a:latin typeface="NikoshBAN" pitchFamily="2" charset="0"/>
                <a:cs typeface="NikoshBAN" pitchFamily="2" charset="0"/>
              </a:rPr>
              <a:t>১। বাহ্যিক</a:t>
            </a:r>
            <a:endParaRPr lang="en-US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2209800" cy="3962400"/>
          </a:xfrm>
        </p:spPr>
        <p:txBody>
          <a:bodyPr>
            <a:normAutofit/>
          </a:bodyPr>
          <a:lstStyle/>
          <a:p>
            <a:pPr algn="l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পানি</a:t>
            </a:r>
          </a:p>
          <a:p>
            <a:pPr algn="l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অক্সিজেন</a:t>
            </a:r>
          </a:p>
          <a:p>
            <a:pPr algn="l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তাপ</a:t>
            </a:r>
          </a:p>
          <a:p>
            <a:pPr algn="l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আলো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Action Button: Document 3">
            <a:hlinkClick r:id="rId2" action="ppaction://hlinksldjump" highlightClick="1"/>
          </p:cNvPr>
          <p:cNvSpPr/>
          <p:nvPr/>
        </p:nvSpPr>
        <p:spPr>
          <a:xfrm>
            <a:off x="7620000" y="457200"/>
            <a:ext cx="1524000" cy="838200"/>
          </a:xfrm>
          <a:prstGeom prst="actionButtonDocumen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পেছানো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an 4"/>
          <p:cNvSpPr/>
          <p:nvPr/>
        </p:nvSpPr>
        <p:spPr>
          <a:xfrm>
            <a:off x="5867400" y="1828800"/>
            <a:ext cx="1219200" cy="1143000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n 5"/>
          <p:cNvSpPr/>
          <p:nvPr/>
        </p:nvSpPr>
        <p:spPr>
          <a:xfrm>
            <a:off x="5867400" y="2286000"/>
            <a:ext cx="1219200" cy="685800"/>
          </a:xfrm>
          <a:prstGeom prst="can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514600" y="2590800"/>
            <a:ext cx="2971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819400" y="43434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heat-exhaustion-2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6206" y="3810000"/>
            <a:ext cx="1016795" cy="159367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019800" y="5562600"/>
            <a:ext cx="609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6096000" y="5409406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ardrop 15"/>
          <p:cNvSpPr/>
          <p:nvPr/>
        </p:nvSpPr>
        <p:spPr>
          <a:xfrm rot="18641529">
            <a:off x="5984224" y="4722877"/>
            <a:ext cx="685800" cy="609600"/>
          </a:xfrm>
          <a:prstGeom prst="teardrop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743200" y="5180012"/>
            <a:ext cx="3048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314700" y="3486150"/>
            <a:ext cx="2095500" cy="190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5334000" y="3028950"/>
            <a:ext cx="1600200" cy="990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</a:rPr>
              <a:t>O</a:t>
            </a:r>
            <a:r>
              <a:rPr lang="en-US" sz="6000" baseline="-25000" dirty="0" smtClean="0">
                <a:solidFill>
                  <a:srgbClr val="FF0000"/>
                </a:solidFill>
              </a:rPr>
              <a:t>2</a:t>
            </a:r>
            <a:endParaRPr lang="en-US" baseline="-25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219199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২। অভ্যন্তরীণ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371600"/>
            <a:ext cx="6400800" cy="4267200"/>
          </a:xfrm>
        </p:spPr>
        <p:txBody>
          <a:bodyPr/>
          <a:lstStyle/>
          <a:p>
            <a:pPr algn="l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খাদ্য</a:t>
            </a:r>
          </a:p>
          <a:p>
            <a:pPr algn="l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সুপ্ততা</a:t>
            </a:r>
          </a:p>
          <a:p>
            <a:pPr algn="l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বৃদ্ধি নিয়ন্ত্রক রাসায়নিক দ্রব্য ও </a:t>
            </a:r>
          </a:p>
          <a:p>
            <a:pPr algn="l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বীজের অঙ্কুরোদগমের  ক্ষমতা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বীজের অঙ্কুরোদগম পরীক্ষণ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2895600" y="1676400"/>
            <a:ext cx="3352800" cy="3352800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n 4"/>
          <p:cNvSpPr/>
          <p:nvPr/>
        </p:nvSpPr>
        <p:spPr>
          <a:xfrm>
            <a:off x="2895600" y="2895600"/>
            <a:ext cx="3352800" cy="2133600"/>
          </a:xfrm>
          <a:prstGeom prst="can">
            <a:avLst>
              <a:gd name="adj" fmla="val 34486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/>
        </p:nvSpPr>
        <p:spPr>
          <a:xfrm rot="2124620">
            <a:off x="4364358" y="275539"/>
            <a:ext cx="1303285" cy="5222727"/>
          </a:xfrm>
          <a:prstGeom prst="parallelogram">
            <a:avLst>
              <a:gd name="adj" fmla="val 597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/>
          <p:cNvSpPr/>
          <p:nvPr/>
        </p:nvSpPr>
        <p:spPr>
          <a:xfrm rot="1558616">
            <a:off x="3158771" y="3673575"/>
            <a:ext cx="1023656" cy="1318290"/>
          </a:xfrm>
          <a:prstGeom prst="parallelogram">
            <a:avLst>
              <a:gd name="adj" fmla="val 41198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2895600" y="1676400"/>
            <a:ext cx="3352800" cy="3352800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n 4"/>
          <p:cNvSpPr/>
          <p:nvPr/>
        </p:nvSpPr>
        <p:spPr>
          <a:xfrm>
            <a:off x="2895600" y="2743200"/>
            <a:ext cx="3352800" cy="2286000"/>
          </a:xfrm>
          <a:prstGeom prst="can">
            <a:avLst>
              <a:gd name="adj" fmla="val 34486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/>
        </p:nvSpPr>
        <p:spPr>
          <a:xfrm rot="2124620">
            <a:off x="4364358" y="275539"/>
            <a:ext cx="1303285" cy="5222727"/>
          </a:xfrm>
          <a:prstGeom prst="parallelogram">
            <a:avLst>
              <a:gd name="adj" fmla="val 59762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/>
          <p:cNvSpPr/>
          <p:nvPr/>
        </p:nvSpPr>
        <p:spPr>
          <a:xfrm rot="1558616">
            <a:off x="3158771" y="3673575"/>
            <a:ext cx="1023656" cy="1318290"/>
          </a:xfrm>
          <a:prstGeom prst="parallelogram">
            <a:avLst>
              <a:gd name="adj" fmla="val 41198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006448" y="4260268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214266" y="428105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153920" y="2126648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61738" y="214743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059382" y="320040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67200" y="3221182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8229600" y="2514600"/>
            <a:ext cx="3276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>
            <a:off x="8305800" y="3579814"/>
            <a:ext cx="46482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8305800" y="4722812"/>
            <a:ext cx="5638800" cy="15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-7.40741E-7 L -0.39583 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2.59259E-6 L -0.50417 -0.0108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2895600" y="1676400"/>
            <a:ext cx="3352800" cy="3352800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n 4"/>
          <p:cNvSpPr/>
          <p:nvPr/>
        </p:nvSpPr>
        <p:spPr>
          <a:xfrm>
            <a:off x="2895600" y="2590800"/>
            <a:ext cx="3352800" cy="2438400"/>
          </a:xfrm>
          <a:prstGeom prst="can">
            <a:avLst>
              <a:gd name="adj" fmla="val 34486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/>
        </p:nvSpPr>
        <p:spPr>
          <a:xfrm rot="2124620">
            <a:off x="4364358" y="275539"/>
            <a:ext cx="1303285" cy="5222727"/>
          </a:xfrm>
          <a:prstGeom prst="parallelogram">
            <a:avLst>
              <a:gd name="adj" fmla="val 59762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/>
          <p:cNvSpPr/>
          <p:nvPr/>
        </p:nvSpPr>
        <p:spPr>
          <a:xfrm rot="1558616">
            <a:off x="3158771" y="3673575"/>
            <a:ext cx="1023656" cy="1318290"/>
          </a:xfrm>
          <a:prstGeom prst="parallelogram">
            <a:avLst>
              <a:gd name="adj" fmla="val 41198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006448" y="4260268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214266" y="428105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153920" y="2126648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61738" y="214743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059382" y="320040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8229600" y="2514600"/>
            <a:ext cx="3276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>
            <a:off x="8305800" y="3579814"/>
            <a:ext cx="4648200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n 17"/>
          <p:cNvSpPr/>
          <p:nvPr/>
        </p:nvSpPr>
        <p:spPr>
          <a:xfrm>
            <a:off x="4343400" y="1828800"/>
            <a:ext cx="76200" cy="1600200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rot="10800000">
            <a:off x="8305800" y="4722812"/>
            <a:ext cx="5638800" cy="15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4267200" y="320040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an 18"/>
          <p:cNvSpPr/>
          <p:nvPr/>
        </p:nvSpPr>
        <p:spPr>
          <a:xfrm>
            <a:off x="4343400" y="3657600"/>
            <a:ext cx="45719" cy="381000"/>
          </a:xfrm>
          <a:prstGeom prst="ca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4193382" y="3686175"/>
            <a:ext cx="135731" cy="274638"/>
          </a:xfrm>
          <a:custGeom>
            <a:avLst/>
            <a:gdLst>
              <a:gd name="connsiteX0" fmla="*/ 135731 w 135731"/>
              <a:gd name="connsiteY0" fmla="*/ 0 h 274638"/>
              <a:gd name="connsiteX1" fmla="*/ 50006 w 135731"/>
              <a:gd name="connsiteY1" fmla="*/ 219075 h 274638"/>
              <a:gd name="connsiteX2" fmla="*/ 50006 w 135731"/>
              <a:gd name="connsiteY2" fmla="*/ 214313 h 274638"/>
              <a:gd name="connsiteX3" fmla="*/ 97631 w 135731"/>
              <a:gd name="connsiteY3" fmla="*/ 95250 h 274638"/>
              <a:gd name="connsiteX4" fmla="*/ 21431 w 135731"/>
              <a:gd name="connsiteY4" fmla="*/ 123825 h 274638"/>
              <a:gd name="connsiteX5" fmla="*/ 11906 w 135731"/>
              <a:gd name="connsiteY5" fmla="*/ 123825 h 274638"/>
              <a:gd name="connsiteX6" fmla="*/ 92868 w 135731"/>
              <a:gd name="connsiteY6" fmla="*/ 80963 h 274638"/>
              <a:gd name="connsiteX7" fmla="*/ 111918 w 135731"/>
              <a:gd name="connsiteY7" fmla="*/ 223838 h 274638"/>
              <a:gd name="connsiteX8" fmla="*/ 107156 w 135731"/>
              <a:gd name="connsiteY8" fmla="*/ 209550 h 274638"/>
              <a:gd name="connsiteX9" fmla="*/ 126206 w 135731"/>
              <a:gd name="connsiteY9" fmla="*/ 247650 h 274638"/>
              <a:gd name="connsiteX10" fmla="*/ 107156 w 135731"/>
              <a:gd name="connsiteY10" fmla="*/ 271463 h 274638"/>
              <a:gd name="connsiteX11" fmla="*/ 83343 w 135731"/>
              <a:gd name="connsiteY11" fmla="*/ 266700 h 274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5731" h="274638">
                <a:moveTo>
                  <a:pt x="135731" y="0"/>
                </a:moveTo>
                <a:cubicBezTo>
                  <a:pt x="107156" y="73025"/>
                  <a:pt x="64293" y="183356"/>
                  <a:pt x="50006" y="219075"/>
                </a:cubicBezTo>
                <a:cubicBezTo>
                  <a:pt x="35719" y="254794"/>
                  <a:pt x="42069" y="234951"/>
                  <a:pt x="50006" y="214313"/>
                </a:cubicBezTo>
                <a:cubicBezTo>
                  <a:pt x="57944" y="193676"/>
                  <a:pt x="102394" y="110331"/>
                  <a:pt x="97631" y="95250"/>
                </a:cubicBezTo>
                <a:cubicBezTo>
                  <a:pt x="92869" y="80169"/>
                  <a:pt x="35719" y="119062"/>
                  <a:pt x="21431" y="123825"/>
                </a:cubicBezTo>
                <a:cubicBezTo>
                  <a:pt x="7143" y="128588"/>
                  <a:pt x="0" y="130969"/>
                  <a:pt x="11906" y="123825"/>
                </a:cubicBezTo>
                <a:cubicBezTo>
                  <a:pt x="23812" y="116681"/>
                  <a:pt x="76199" y="64294"/>
                  <a:pt x="92868" y="80963"/>
                </a:cubicBezTo>
                <a:cubicBezTo>
                  <a:pt x="109537" y="97632"/>
                  <a:pt x="109537" y="202407"/>
                  <a:pt x="111918" y="223838"/>
                </a:cubicBezTo>
                <a:cubicBezTo>
                  <a:pt x="114299" y="245269"/>
                  <a:pt x="104775" y="205581"/>
                  <a:pt x="107156" y="209550"/>
                </a:cubicBezTo>
                <a:cubicBezTo>
                  <a:pt x="109537" y="213519"/>
                  <a:pt x="126206" y="237331"/>
                  <a:pt x="126206" y="247650"/>
                </a:cubicBezTo>
                <a:cubicBezTo>
                  <a:pt x="126206" y="257969"/>
                  <a:pt x="114300" y="268288"/>
                  <a:pt x="107156" y="271463"/>
                </a:cubicBezTo>
                <a:cubicBezTo>
                  <a:pt x="100012" y="274638"/>
                  <a:pt x="83343" y="266700"/>
                  <a:pt x="83343" y="266700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4391025" y="3767138"/>
            <a:ext cx="79375" cy="200025"/>
          </a:xfrm>
          <a:custGeom>
            <a:avLst/>
            <a:gdLst>
              <a:gd name="connsiteX0" fmla="*/ 0 w 79375"/>
              <a:gd name="connsiteY0" fmla="*/ 0 h 200025"/>
              <a:gd name="connsiteX1" fmla="*/ 71438 w 79375"/>
              <a:gd name="connsiteY1" fmla="*/ 142875 h 200025"/>
              <a:gd name="connsiteX2" fmla="*/ 47625 w 79375"/>
              <a:gd name="connsiteY2" fmla="*/ 104775 h 200025"/>
              <a:gd name="connsiteX3" fmla="*/ 33338 w 79375"/>
              <a:gd name="connsiteY3" fmla="*/ 90487 h 200025"/>
              <a:gd name="connsiteX4" fmla="*/ 33338 w 79375"/>
              <a:gd name="connsiteY4" fmla="*/ 85725 h 200025"/>
              <a:gd name="connsiteX5" fmla="*/ 42863 w 79375"/>
              <a:gd name="connsiteY5" fmla="*/ 20002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375" h="200025">
                <a:moveTo>
                  <a:pt x="0" y="0"/>
                </a:moveTo>
                <a:cubicBezTo>
                  <a:pt x="31750" y="62706"/>
                  <a:pt x="63501" y="125413"/>
                  <a:pt x="71438" y="142875"/>
                </a:cubicBezTo>
                <a:cubicBezTo>
                  <a:pt x="79375" y="160337"/>
                  <a:pt x="53975" y="113506"/>
                  <a:pt x="47625" y="104775"/>
                </a:cubicBezTo>
                <a:cubicBezTo>
                  <a:pt x="41275" y="96044"/>
                  <a:pt x="35719" y="93662"/>
                  <a:pt x="33338" y="90487"/>
                </a:cubicBezTo>
                <a:cubicBezTo>
                  <a:pt x="30957" y="87312"/>
                  <a:pt x="31751" y="67469"/>
                  <a:pt x="33338" y="85725"/>
                </a:cubicBezTo>
                <a:cubicBezTo>
                  <a:pt x="34926" y="103981"/>
                  <a:pt x="42863" y="200025"/>
                  <a:pt x="42863" y="200025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ardrop 22"/>
          <p:cNvSpPr/>
          <p:nvPr/>
        </p:nvSpPr>
        <p:spPr>
          <a:xfrm>
            <a:off x="4448178" y="1905000"/>
            <a:ext cx="457200" cy="381000"/>
          </a:xfrm>
          <a:prstGeom prst="teardrop">
            <a:avLst>
              <a:gd name="adj" fmla="val 129167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ardrop 23"/>
          <p:cNvSpPr/>
          <p:nvPr/>
        </p:nvSpPr>
        <p:spPr>
          <a:xfrm rot="15687114">
            <a:off x="3892429" y="2040314"/>
            <a:ext cx="457200" cy="381000"/>
          </a:xfrm>
          <a:prstGeom prst="teardrop">
            <a:avLst>
              <a:gd name="adj" fmla="val 127083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ardrop 25"/>
          <p:cNvSpPr/>
          <p:nvPr/>
        </p:nvSpPr>
        <p:spPr>
          <a:xfrm rot="17874636">
            <a:off x="4253474" y="1770542"/>
            <a:ext cx="304800" cy="152400"/>
          </a:xfrm>
          <a:prstGeom prst="teardrop">
            <a:avLst>
              <a:gd name="adj" fmla="val 153125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>
            <a:stCxn id="23" idx="3"/>
          </p:cNvCxnSpPr>
          <p:nvPr/>
        </p:nvCxnSpPr>
        <p:spPr>
          <a:xfrm rot="5400000">
            <a:off x="4401369" y="2248436"/>
            <a:ext cx="131996" cy="95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4401369" y="2228032"/>
            <a:ext cx="131996" cy="95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24" idx="3"/>
          </p:cNvCxnSpPr>
          <p:nvPr/>
        </p:nvCxnSpPr>
        <p:spPr>
          <a:xfrm>
            <a:off x="4278263" y="2370641"/>
            <a:ext cx="65137" cy="1439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281489" y="2338393"/>
            <a:ext cx="65137" cy="1439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an 32"/>
          <p:cNvSpPr/>
          <p:nvPr/>
        </p:nvSpPr>
        <p:spPr>
          <a:xfrm>
            <a:off x="3200400" y="4495800"/>
            <a:ext cx="45719" cy="304800"/>
          </a:xfrm>
          <a:prstGeom prst="ca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3248025" y="4605338"/>
            <a:ext cx="79375" cy="200025"/>
          </a:xfrm>
          <a:custGeom>
            <a:avLst/>
            <a:gdLst>
              <a:gd name="connsiteX0" fmla="*/ 0 w 79375"/>
              <a:gd name="connsiteY0" fmla="*/ 0 h 200025"/>
              <a:gd name="connsiteX1" fmla="*/ 71438 w 79375"/>
              <a:gd name="connsiteY1" fmla="*/ 142875 h 200025"/>
              <a:gd name="connsiteX2" fmla="*/ 47625 w 79375"/>
              <a:gd name="connsiteY2" fmla="*/ 104775 h 200025"/>
              <a:gd name="connsiteX3" fmla="*/ 33338 w 79375"/>
              <a:gd name="connsiteY3" fmla="*/ 90487 h 200025"/>
              <a:gd name="connsiteX4" fmla="*/ 33338 w 79375"/>
              <a:gd name="connsiteY4" fmla="*/ 85725 h 200025"/>
              <a:gd name="connsiteX5" fmla="*/ 42863 w 79375"/>
              <a:gd name="connsiteY5" fmla="*/ 20002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375" h="200025">
                <a:moveTo>
                  <a:pt x="0" y="0"/>
                </a:moveTo>
                <a:cubicBezTo>
                  <a:pt x="31750" y="62706"/>
                  <a:pt x="63501" y="125413"/>
                  <a:pt x="71438" y="142875"/>
                </a:cubicBezTo>
                <a:cubicBezTo>
                  <a:pt x="79375" y="160337"/>
                  <a:pt x="53975" y="113506"/>
                  <a:pt x="47625" y="104775"/>
                </a:cubicBezTo>
                <a:cubicBezTo>
                  <a:pt x="41275" y="96044"/>
                  <a:pt x="35719" y="93662"/>
                  <a:pt x="33338" y="90487"/>
                </a:cubicBezTo>
                <a:cubicBezTo>
                  <a:pt x="30957" y="87312"/>
                  <a:pt x="31751" y="67469"/>
                  <a:pt x="33338" y="85725"/>
                </a:cubicBezTo>
                <a:cubicBezTo>
                  <a:pt x="34926" y="103981"/>
                  <a:pt x="42863" y="200025"/>
                  <a:pt x="42863" y="200025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>
            <a:stCxn id="9" idx="1"/>
          </p:cNvCxnSpPr>
          <p:nvPr/>
        </p:nvCxnSpPr>
        <p:spPr>
          <a:xfrm rot="5400000" flipH="1" flipV="1">
            <a:off x="3156728" y="4163094"/>
            <a:ext cx="320565" cy="7157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 flipH="1" flipV="1">
            <a:off x="3171159" y="4163093"/>
            <a:ext cx="320565" cy="7157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ardrop 37"/>
          <p:cNvSpPr/>
          <p:nvPr/>
        </p:nvSpPr>
        <p:spPr>
          <a:xfrm>
            <a:off x="3281371" y="3871919"/>
            <a:ext cx="152400" cy="228600"/>
          </a:xfrm>
          <a:prstGeom prst="teardrop">
            <a:avLst>
              <a:gd name="adj" fmla="val 1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-7.40741E-7 L -0.39583 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045E-16 2.59259E-6 L -0.50417 -0.0108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2838450" y="1371600"/>
            <a:ext cx="3352800" cy="3352800"/>
          </a:xfrm>
          <a:prstGeom prst="can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n 4"/>
          <p:cNvSpPr/>
          <p:nvPr/>
        </p:nvSpPr>
        <p:spPr>
          <a:xfrm>
            <a:off x="2838450" y="2286000"/>
            <a:ext cx="3352800" cy="2438400"/>
          </a:xfrm>
          <a:prstGeom prst="can">
            <a:avLst>
              <a:gd name="adj" fmla="val 34486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arallelogram 28"/>
          <p:cNvSpPr/>
          <p:nvPr/>
        </p:nvSpPr>
        <p:spPr>
          <a:xfrm rot="2124620">
            <a:off x="4288159" y="-29261"/>
            <a:ext cx="1303285" cy="5222727"/>
          </a:xfrm>
          <a:prstGeom prst="parallelogram">
            <a:avLst>
              <a:gd name="adj" fmla="val 59762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142999"/>
          </a:xfrm>
        </p:spPr>
        <p:txBody>
          <a:bodyPr>
            <a:normAutofit fontScale="90000"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পর্যবেক্ষণ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724400"/>
            <a:ext cx="9144000" cy="1828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উপরের বীজে মোটেই অঙ্কুরোদগম হয়নি কিন্তু মাঝখানের বীজে স্বাভাবিক অঙ্কুরোদগম হয়েছে আর সবচেয়ে নিচের বীজে অঙ্কুরোদগম হয়েছে আংশিক।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Parallelogram 5"/>
          <p:cNvSpPr/>
          <p:nvPr/>
        </p:nvSpPr>
        <p:spPr>
          <a:xfrm rot="1558616">
            <a:off x="3160586" y="3113134"/>
            <a:ext cx="1023656" cy="1587532"/>
          </a:xfrm>
          <a:prstGeom prst="parallelogram">
            <a:avLst>
              <a:gd name="adj" fmla="val 41198"/>
            </a:avLst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949298" y="3955468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57116" y="397625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096770" y="1821848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304588" y="184263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002232" y="289560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an 11"/>
          <p:cNvSpPr/>
          <p:nvPr/>
        </p:nvSpPr>
        <p:spPr>
          <a:xfrm>
            <a:off x="4286250" y="1524000"/>
            <a:ext cx="76200" cy="1600200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210050" y="2895600"/>
            <a:ext cx="457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an 13"/>
          <p:cNvSpPr/>
          <p:nvPr/>
        </p:nvSpPr>
        <p:spPr>
          <a:xfrm>
            <a:off x="4286250" y="3352800"/>
            <a:ext cx="45719" cy="381000"/>
          </a:xfrm>
          <a:prstGeom prst="ca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4136232" y="3381375"/>
            <a:ext cx="135731" cy="274638"/>
          </a:xfrm>
          <a:custGeom>
            <a:avLst/>
            <a:gdLst>
              <a:gd name="connsiteX0" fmla="*/ 135731 w 135731"/>
              <a:gd name="connsiteY0" fmla="*/ 0 h 274638"/>
              <a:gd name="connsiteX1" fmla="*/ 50006 w 135731"/>
              <a:gd name="connsiteY1" fmla="*/ 219075 h 274638"/>
              <a:gd name="connsiteX2" fmla="*/ 50006 w 135731"/>
              <a:gd name="connsiteY2" fmla="*/ 214313 h 274638"/>
              <a:gd name="connsiteX3" fmla="*/ 97631 w 135731"/>
              <a:gd name="connsiteY3" fmla="*/ 95250 h 274638"/>
              <a:gd name="connsiteX4" fmla="*/ 21431 w 135731"/>
              <a:gd name="connsiteY4" fmla="*/ 123825 h 274638"/>
              <a:gd name="connsiteX5" fmla="*/ 11906 w 135731"/>
              <a:gd name="connsiteY5" fmla="*/ 123825 h 274638"/>
              <a:gd name="connsiteX6" fmla="*/ 92868 w 135731"/>
              <a:gd name="connsiteY6" fmla="*/ 80963 h 274638"/>
              <a:gd name="connsiteX7" fmla="*/ 111918 w 135731"/>
              <a:gd name="connsiteY7" fmla="*/ 223838 h 274638"/>
              <a:gd name="connsiteX8" fmla="*/ 107156 w 135731"/>
              <a:gd name="connsiteY8" fmla="*/ 209550 h 274638"/>
              <a:gd name="connsiteX9" fmla="*/ 126206 w 135731"/>
              <a:gd name="connsiteY9" fmla="*/ 247650 h 274638"/>
              <a:gd name="connsiteX10" fmla="*/ 107156 w 135731"/>
              <a:gd name="connsiteY10" fmla="*/ 271463 h 274638"/>
              <a:gd name="connsiteX11" fmla="*/ 83343 w 135731"/>
              <a:gd name="connsiteY11" fmla="*/ 266700 h 274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5731" h="274638">
                <a:moveTo>
                  <a:pt x="135731" y="0"/>
                </a:moveTo>
                <a:cubicBezTo>
                  <a:pt x="107156" y="73025"/>
                  <a:pt x="64293" y="183356"/>
                  <a:pt x="50006" y="219075"/>
                </a:cubicBezTo>
                <a:cubicBezTo>
                  <a:pt x="35719" y="254794"/>
                  <a:pt x="42069" y="234951"/>
                  <a:pt x="50006" y="214313"/>
                </a:cubicBezTo>
                <a:cubicBezTo>
                  <a:pt x="57944" y="193676"/>
                  <a:pt x="102394" y="110331"/>
                  <a:pt x="97631" y="95250"/>
                </a:cubicBezTo>
                <a:cubicBezTo>
                  <a:pt x="92869" y="80169"/>
                  <a:pt x="35719" y="119062"/>
                  <a:pt x="21431" y="123825"/>
                </a:cubicBezTo>
                <a:cubicBezTo>
                  <a:pt x="7143" y="128588"/>
                  <a:pt x="0" y="130969"/>
                  <a:pt x="11906" y="123825"/>
                </a:cubicBezTo>
                <a:cubicBezTo>
                  <a:pt x="23812" y="116681"/>
                  <a:pt x="76199" y="64294"/>
                  <a:pt x="92868" y="80963"/>
                </a:cubicBezTo>
                <a:cubicBezTo>
                  <a:pt x="109537" y="97632"/>
                  <a:pt x="109537" y="202407"/>
                  <a:pt x="111918" y="223838"/>
                </a:cubicBezTo>
                <a:cubicBezTo>
                  <a:pt x="114299" y="245269"/>
                  <a:pt x="104775" y="205581"/>
                  <a:pt x="107156" y="209550"/>
                </a:cubicBezTo>
                <a:cubicBezTo>
                  <a:pt x="109537" y="213519"/>
                  <a:pt x="126206" y="237331"/>
                  <a:pt x="126206" y="247650"/>
                </a:cubicBezTo>
                <a:cubicBezTo>
                  <a:pt x="126206" y="257969"/>
                  <a:pt x="114300" y="268288"/>
                  <a:pt x="107156" y="271463"/>
                </a:cubicBezTo>
                <a:cubicBezTo>
                  <a:pt x="100012" y="274638"/>
                  <a:pt x="83343" y="266700"/>
                  <a:pt x="83343" y="266700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333875" y="3462338"/>
            <a:ext cx="79375" cy="200025"/>
          </a:xfrm>
          <a:custGeom>
            <a:avLst/>
            <a:gdLst>
              <a:gd name="connsiteX0" fmla="*/ 0 w 79375"/>
              <a:gd name="connsiteY0" fmla="*/ 0 h 200025"/>
              <a:gd name="connsiteX1" fmla="*/ 71438 w 79375"/>
              <a:gd name="connsiteY1" fmla="*/ 142875 h 200025"/>
              <a:gd name="connsiteX2" fmla="*/ 47625 w 79375"/>
              <a:gd name="connsiteY2" fmla="*/ 104775 h 200025"/>
              <a:gd name="connsiteX3" fmla="*/ 33338 w 79375"/>
              <a:gd name="connsiteY3" fmla="*/ 90487 h 200025"/>
              <a:gd name="connsiteX4" fmla="*/ 33338 w 79375"/>
              <a:gd name="connsiteY4" fmla="*/ 85725 h 200025"/>
              <a:gd name="connsiteX5" fmla="*/ 42863 w 79375"/>
              <a:gd name="connsiteY5" fmla="*/ 20002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375" h="200025">
                <a:moveTo>
                  <a:pt x="0" y="0"/>
                </a:moveTo>
                <a:cubicBezTo>
                  <a:pt x="31750" y="62706"/>
                  <a:pt x="63501" y="125413"/>
                  <a:pt x="71438" y="142875"/>
                </a:cubicBezTo>
                <a:cubicBezTo>
                  <a:pt x="79375" y="160337"/>
                  <a:pt x="53975" y="113506"/>
                  <a:pt x="47625" y="104775"/>
                </a:cubicBezTo>
                <a:cubicBezTo>
                  <a:pt x="41275" y="96044"/>
                  <a:pt x="35719" y="93662"/>
                  <a:pt x="33338" y="90487"/>
                </a:cubicBezTo>
                <a:cubicBezTo>
                  <a:pt x="30957" y="87312"/>
                  <a:pt x="31751" y="67469"/>
                  <a:pt x="33338" y="85725"/>
                </a:cubicBezTo>
                <a:cubicBezTo>
                  <a:pt x="34926" y="103981"/>
                  <a:pt x="42863" y="200025"/>
                  <a:pt x="42863" y="200025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ardrop 16"/>
          <p:cNvSpPr/>
          <p:nvPr/>
        </p:nvSpPr>
        <p:spPr>
          <a:xfrm>
            <a:off x="4391028" y="1600200"/>
            <a:ext cx="457200" cy="381000"/>
          </a:xfrm>
          <a:prstGeom prst="teardrop">
            <a:avLst>
              <a:gd name="adj" fmla="val 129167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ardrop 17"/>
          <p:cNvSpPr/>
          <p:nvPr/>
        </p:nvSpPr>
        <p:spPr>
          <a:xfrm rot="15687114">
            <a:off x="3835279" y="1735514"/>
            <a:ext cx="457200" cy="381000"/>
          </a:xfrm>
          <a:prstGeom prst="teardrop">
            <a:avLst>
              <a:gd name="adj" fmla="val 127083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ardrop 18"/>
          <p:cNvSpPr/>
          <p:nvPr/>
        </p:nvSpPr>
        <p:spPr>
          <a:xfrm rot="17874636">
            <a:off x="4196324" y="1465742"/>
            <a:ext cx="304800" cy="152400"/>
          </a:xfrm>
          <a:prstGeom prst="teardrop">
            <a:avLst>
              <a:gd name="adj" fmla="val 153125"/>
            </a:avLst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>
            <a:stCxn id="17" idx="3"/>
          </p:cNvCxnSpPr>
          <p:nvPr/>
        </p:nvCxnSpPr>
        <p:spPr>
          <a:xfrm rot="5400000">
            <a:off x="4344219" y="1943636"/>
            <a:ext cx="131996" cy="95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>
            <a:off x="4344219" y="1923232"/>
            <a:ext cx="131996" cy="955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8" idx="3"/>
          </p:cNvCxnSpPr>
          <p:nvPr/>
        </p:nvCxnSpPr>
        <p:spPr>
          <a:xfrm>
            <a:off x="4221113" y="2065841"/>
            <a:ext cx="65137" cy="1439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224339" y="2033593"/>
            <a:ext cx="65137" cy="1439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n 23"/>
          <p:cNvSpPr/>
          <p:nvPr/>
        </p:nvSpPr>
        <p:spPr>
          <a:xfrm>
            <a:off x="3143250" y="4191000"/>
            <a:ext cx="45719" cy="304800"/>
          </a:xfrm>
          <a:prstGeom prst="ca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3190875" y="4300538"/>
            <a:ext cx="79375" cy="200025"/>
          </a:xfrm>
          <a:custGeom>
            <a:avLst/>
            <a:gdLst>
              <a:gd name="connsiteX0" fmla="*/ 0 w 79375"/>
              <a:gd name="connsiteY0" fmla="*/ 0 h 200025"/>
              <a:gd name="connsiteX1" fmla="*/ 71438 w 79375"/>
              <a:gd name="connsiteY1" fmla="*/ 142875 h 200025"/>
              <a:gd name="connsiteX2" fmla="*/ 47625 w 79375"/>
              <a:gd name="connsiteY2" fmla="*/ 104775 h 200025"/>
              <a:gd name="connsiteX3" fmla="*/ 33338 w 79375"/>
              <a:gd name="connsiteY3" fmla="*/ 90487 h 200025"/>
              <a:gd name="connsiteX4" fmla="*/ 33338 w 79375"/>
              <a:gd name="connsiteY4" fmla="*/ 85725 h 200025"/>
              <a:gd name="connsiteX5" fmla="*/ 42863 w 79375"/>
              <a:gd name="connsiteY5" fmla="*/ 20002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375" h="200025">
                <a:moveTo>
                  <a:pt x="0" y="0"/>
                </a:moveTo>
                <a:cubicBezTo>
                  <a:pt x="31750" y="62706"/>
                  <a:pt x="63501" y="125413"/>
                  <a:pt x="71438" y="142875"/>
                </a:cubicBezTo>
                <a:cubicBezTo>
                  <a:pt x="79375" y="160337"/>
                  <a:pt x="53975" y="113506"/>
                  <a:pt x="47625" y="104775"/>
                </a:cubicBezTo>
                <a:cubicBezTo>
                  <a:pt x="41275" y="96044"/>
                  <a:pt x="35719" y="93662"/>
                  <a:pt x="33338" y="90487"/>
                </a:cubicBezTo>
                <a:cubicBezTo>
                  <a:pt x="30957" y="87312"/>
                  <a:pt x="31751" y="67469"/>
                  <a:pt x="33338" y="85725"/>
                </a:cubicBezTo>
                <a:cubicBezTo>
                  <a:pt x="34926" y="103981"/>
                  <a:pt x="42863" y="200025"/>
                  <a:pt x="42863" y="200025"/>
                </a:cubicBez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stCxn id="8" idx="1"/>
          </p:cNvCxnSpPr>
          <p:nvPr/>
        </p:nvCxnSpPr>
        <p:spPr>
          <a:xfrm rot="5400000" flipH="1" flipV="1">
            <a:off x="3099578" y="3858294"/>
            <a:ext cx="320565" cy="7157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 flipH="1" flipV="1">
            <a:off x="3114009" y="3858293"/>
            <a:ext cx="320565" cy="7157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ardrop 27"/>
          <p:cNvSpPr/>
          <p:nvPr/>
        </p:nvSpPr>
        <p:spPr>
          <a:xfrm>
            <a:off x="3224221" y="3567119"/>
            <a:ext cx="152400" cy="228600"/>
          </a:xfrm>
          <a:prstGeom prst="teardrop">
            <a:avLst>
              <a:gd name="adj" fmla="val 1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8229600" cy="5897562"/>
          </a:xfrm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অঙ্কুরোদগম তিন প্রকার 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6600" dirty="0" smtClean="0">
                <a:latin typeface="NikoshBAN" pitchFamily="2" charset="0"/>
                <a:cs typeface="NikoshBAN" pitchFamily="2" charset="0"/>
              </a:rPr>
            </a:b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1.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মৃৎগত    </a:t>
            </a:r>
            <a:br>
              <a:rPr lang="bn-BD" sz="6600" dirty="0" smtClean="0">
                <a:latin typeface="NikoshBAN" pitchFamily="2" charset="0"/>
                <a:cs typeface="NikoshBAN" pitchFamily="2" charset="0"/>
              </a:rPr>
            </a:b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২.মৃৎভেদী</a:t>
            </a:r>
            <a:br>
              <a:rPr lang="bn-BD" sz="6600" dirty="0" smtClean="0">
                <a:latin typeface="NikoshBAN" pitchFamily="2" charset="0"/>
                <a:cs typeface="NikoshBAN" pitchFamily="2" charset="0"/>
              </a:rPr>
            </a:b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৩. জরায়ুজ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Action Button: Document 3">
            <a:hlinkClick r:id="rId2" action="ppaction://hlinksldjump" highlightClick="1"/>
          </p:cNvPr>
          <p:cNvSpPr/>
          <p:nvPr/>
        </p:nvSpPr>
        <p:spPr>
          <a:xfrm>
            <a:off x="7315200" y="2476500"/>
            <a:ext cx="914400" cy="762000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Document 4">
            <a:hlinkClick r:id="rId3" action="ppaction://hlinksldjump" highlightClick="1"/>
          </p:cNvPr>
          <p:cNvSpPr/>
          <p:nvPr/>
        </p:nvSpPr>
        <p:spPr>
          <a:xfrm>
            <a:off x="7315200" y="3505200"/>
            <a:ext cx="990600" cy="762000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Document 5">
            <a:hlinkClick r:id="rId4" action="ppaction://hlinksldjump" highlightClick="1"/>
          </p:cNvPr>
          <p:cNvSpPr/>
          <p:nvPr/>
        </p:nvSpPr>
        <p:spPr>
          <a:xfrm>
            <a:off x="7315200" y="4552950"/>
            <a:ext cx="1066800" cy="762000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tarting-seed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47800"/>
            <a:ext cx="8686800" cy="50292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457450" y="4057650"/>
            <a:ext cx="1600200" cy="1600200"/>
          </a:xfrm>
          <a:prstGeom prst="ellipse">
            <a:avLst/>
          </a:prstGeom>
          <a:noFill/>
          <a:ln w="76200" cmpd="dbl">
            <a:solidFill>
              <a:schemeClr val="tx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715000" y="2362200"/>
            <a:ext cx="1600200" cy="1600200"/>
          </a:xfrm>
          <a:prstGeom prst="ellipse">
            <a:avLst/>
          </a:prstGeom>
          <a:noFill/>
          <a:ln w="76200" cmpd="dbl">
            <a:solidFill>
              <a:schemeClr val="tx2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191000" y="3124200"/>
            <a:ext cx="1981200" cy="1371600"/>
          </a:xfrm>
          <a:prstGeom prst="straightConnector1">
            <a:avLst/>
          </a:prstGeom>
          <a:ln w="38100">
            <a:solidFill>
              <a:srgbClr val="FF0000"/>
            </a:solidFill>
            <a:prstDash val="lg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1667 0.11111 L 3.33333E-6 2.2222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0" y="-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533401"/>
            <a:ext cx="5105400" cy="1142999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অঙ্কুরোদগম এর শ্রেনিবিভাগ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2476500"/>
            <a:ext cx="251460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মৃৎগত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52800" y="2476500"/>
            <a:ext cx="251460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মৃৎভেদি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48400" y="2476500"/>
            <a:ext cx="2514600" cy="76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জরায়ুজ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0" y="1400175"/>
            <a:ext cx="5867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1029494" y="1896269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3923506" y="1896269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6895306" y="1896269"/>
            <a:ext cx="990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381000" y="3505200"/>
            <a:ext cx="2438400" cy="304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বীজপত্রাধিকান্ডমাটির উপরে কিন্তু  বীজপত্র মাটির নিচে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52800" y="3505200"/>
            <a:ext cx="2362200" cy="304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বীজপত্রাধিকান্ডমাটির উপরে এবং  বীজপত্র মাটির উপরে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24600" y="3505200"/>
            <a:ext cx="2362200" cy="304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উপকূল্পবর্তী এলাকায় এটা বেশি দেখা যায়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Picture 22" descr="Mangrov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3314700"/>
            <a:ext cx="2819400" cy="3505200"/>
          </a:xfrm>
          <a:prstGeom prst="rect">
            <a:avLst/>
          </a:prstGeom>
        </p:spPr>
      </p:pic>
      <p:pic>
        <p:nvPicPr>
          <p:cNvPr id="18436" name="Picture 4" descr="E:\samsuzzaman\zaman\seed germinting pic\38_10SeedGermination-dico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3419475"/>
            <a:ext cx="3048000" cy="3209925"/>
          </a:xfrm>
          <a:prstGeom prst="rect">
            <a:avLst/>
          </a:prstGeom>
          <a:noFill/>
        </p:spPr>
      </p:pic>
      <p:pic>
        <p:nvPicPr>
          <p:cNvPr id="18438" name="Picture 6" descr="E:\samsuzzaman\zaman\seed germinting pic\germinati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" y="3333750"/>
            <a:ext cx="2819401" cy="3429000"/>
          </a:xfrm>
          <a:prstGeom prst="rect">
            <a:avLst/>
          </a:prstGeom>
          <a:noFill/>
        </p:spPr>
      </p:pic>
      <p:sp>
        <p:nvSpPr>
          <p:cNvPr id="20" name="Oval 19"/>
          <p:cNvSpPr/>
          <p:nvPr/>
        </p:nvSpPr>
        <p:spPr>
          <a:xfrm>
            <a:off x="742950" y="4914900"/>
            <a:ext cx="1295400" cy="12954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829050" y="3924300"/>
            <a:ext cx="1447800" cy="14478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ardrop 21"/>
          <p:cNvSpPr/>
          <p:nvPr/>
        </p:nvSpPr>
        <p:spPr>
          <a:xfrm>
            <a:off x="7162800" y="3429000"/>
            <a:ext cx="533400" cy="609600"/>
          </a:xfrm>
          <a:prstGeom prst="teardrop">
            <a:avLst>
              <a:gd name="adj" fmla="val 192857"/>
            </a:avLst>
          </a:prstGeom>
          <a:noFill/>
          <a:ln w="57150">
            <a:solidFill>
              <a:srgbClr val="FF0000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repeatCount="indefinite" accel="50000" decel="50000" autoRev="1" fill="remov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3.33333E-6 L -0.00833 -0.45555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-2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repeatCount="indefinite" accel="50000" decel="50000" autoRev="1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-3.33333E-6 L -0.0125 -0.44444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-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0602 C 0.01389 -0.00833 0.03194 -0.02268 0.04792 -0.02731 C 0.06389 -0.03194 0.07917 -0.03333 0.09167 -0.02175 C 0.10417 -0.01018 0.11806 0.02454 0.12292 0.04213 C 0.12778 0.05973 0.12188 0.06065 0.12083 0.0838 C 0.11979 0.10695 0.12014 0.15834 0.11667 0.18102 C 0.11319 0.20371 0.10729 0.20047 0.1 0.21991 C 0.09271 0.23936 0.08021 0.27639 0.07292 0.29769 C 0.06563 0.31899 0.06111 0.3375 0.05625 0.34769 C 0.05139 0.35787 0.04583 0.35741 0.04375 0.3588 " pathEditMode="relative" rAng="0" ptsTypes="aaaaaaaaaA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0" y="1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repeatCount="indefinite" accel="50000" decel="50000" autoRev="1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33333E-6 -3.33333E-6 L 0.00417 -0.46666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2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0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1066799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অঙ্কুরোদগম এর গুরুত্ব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76400"/>
            <a:ext cx="7162800" cy="4114800"/>
          </a:xfrm>
        </p:spPr>
        <p:txBody>
          <a:bodyPr>
            <a:normAutofit/>
          </a:bodyPr>
          <a:lstStyle/>
          <a:p>
            <a:pPr algn="l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কৃষিকাজে</a:t>
            </a:r>
          </a:p>
          <a:p>
            <a:pPr algn="l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শস্যের উৎপাদন কমে যাবে</a:t>
            </a:r>
          </a:p>
          <a:p>
            <a:pPr algn="l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অঙ্কুরোদগম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 হার কম হলে বীজ বপন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</a:p>
          <a:p>
            <a:pPr algn="l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বেশি করতে হবে।</a:t>
            </a:r>
          </a:p>
          <a:p>
            <a:pPr algn="l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৪। তাই অঙ্কুরোদগম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 হার জানা জরুরী।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315200" cy="5486400"/>
          </a:xfrm>
        </p:spPr>
        <p:txBody>
          <a:bodyPr/>
          <a:lstStyle/>
          <a:p>
            <a:pPr algn="l"/>
            <a:r>
              <a:rPr lang="bn-BD" dirty="0" smtClean="0">
                <a:latin typeface="NikoshBAN" pitchFamily="2" charset="0"/>
                <a:cs typeface="NikoshBAN" pitchFamily="2" charset="0"/>
              </a:rPr>
              <a:t>মুখে মুখে বলি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১। অঙ্কুরোদগম কাকে বলে?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২। বাহ্যিক প্রভাবকগুলি কী কী?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৩। মৃৎভেদি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অঙ্কুরোদগম কাকে বলে?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1800" dirty="0" smtClean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4" name="Action Button: End 3">
            <a:hlinkClick r:id="" action="ppaction://hlinkshowjump?jump=nextslide" highlightClick="1"/>
          </p:cNvPr>
          <p:cNvSpPr/>
          <p:nvPr/>
        </p:nvSpPr>
        <p:spPr>
          <a:xfrm>
            <a:off x="7620000" y="2895600"/>
            <a:ext cx="1524000" cy="45720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</a:rPr>
              <a:t>   উঃ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Action Button: End 4">
            <a:hlinkClick r:id="rId2" action="ppaction://hlinksldjump" highlightClick="1"/>
          </p:cNvPr>
          <p:cNvSpPr/>
          <p:nvPr/>
        </p:nvSpPr>
        <p:spPr>
          <a:xfrm>
            <a:off x="7620000" y="3505200"/>
            <a:ext cx="1524000" cy="45720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FF0000"/>
                </a:solidFill>
              </a:rPr>
              <a:t>   </a:t>
            </a:r>
            <a:r>
              <a:rPr lang="bn-BD" sz="4800" dirty="0" smtClean="0">
                <a:solidFill>
                  <a:srgbClr val="FF0000"/>
                </a:solidFill>
              </a:rPr>
              <a:t>উঃ</a:t>
            </a:r>
            <a:endParaRPr lang="en-US" dirty="0"/>
          </a:p>
        </p:txBody>
      </p:sp>
      <p:sp>
        <p:nvSpPr>
          <p:cNvPr id="6" name="Action Button: End 5">
            <a:hlinkClick r:id="rId3" action="ppaction://hlinksldjump" highlightClick="1"/>
          </p:cNvPr>
          <p:cNvSpPr/>
          <p:nvPr/>
        </p:nvSpPr>
        <p:spPr>
          <a:xfrm>
            <a:off x="7620000" y="4114800"/>
            <a:ext cx="1524000" cy="45720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</a:rPr>
              <a:t>   উঃ</a:t>
            </a:r>
            <a:endParaRPr lang="en-US" dirty="0"/>
          </a:p>
        </p:txBody>
      </p:sp>
      <p:sp>
        <p:nvSpPr>
          <p:cNvPr id="7" name="Action Button: Document 6">
            <a:hlinkClick r:id="rId4" action="ppaction://hlinksldjump" highlightClick="1"/>
          </p:cNvPr>
          <p:cNvSpPr/>
          <p:nvPr/>
        </p:nvSpPr>
        <p:spPr>
          <a:xfrm>
            <a:off x="6019800" y="5943600"/>
            <a:ext cx="3048000" cy="685800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পরবর্তী স্লাইডে যাওয়া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6705600" cy="5486400"/>
          </a:xfrm>
          <a:solidFill>
            <a:srgbClr val="92D050"/>
          </a:solidFill>
        </p:spPr>
        <p:txBody>
          <a:bodyPr/>
          <a:lstStyle/>
          <a:p>
            <a:pPr algn="just"/>
            <a:r>
              <a:rPr lang="bn-BD" dirty="0" smtClean="0">
                <a:latin typeface="NikoshBAN" pitchFamily="2" charset="0"/>
                <a:cs typeface="NikoshBAN" pitchFamily="2" charset="0"/>
              </a:rPr>
              <a:t>বীজ প্রয়োজনীয় পানি, অক্সিজেন, উত্তাপ ও আলো পেলে সুপ্ত ভ্রূণ জেগে উঠে বাড়তে শুরু করে এবং এক সময় বীজত্বক ভেদ করে বাইরে বেরিয়ে আসে। সুপ্ত অবস্থা থেকে ভ্রূণের এ জাগরনকে অঙ্কুরোদ্গম বলে।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Back or Previous 2">
            <a:hlinkClick r:id="" action="ppaction://hlinkshowjump?jump=previousslide" highlightClick="1"/>
          </p:cNvPr>
          <p:cNvSpPr/>
          <p:nvPr/>
        </p:nvSpPr>
        <p:spPr>
          <a:xfrm>
            <a:off x="5562600" y="457200"/>
            <a:ext cx="3048000" cy="6858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ফিরে যাওয়া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848600" cy="5486400"/>
          </a:xfrm>
        </p:spPr>
        <p:txBody>
          <a:bodyPr/>
          <a:lstStyle/>
          <a:p>
            <a:pPr algn="just"/>
            <a:r>
              <a:rPr lang="bn-BD" dirty="0" smtClean="0">
                <a:latin typeface="NikoshBAN" pitchFamily="2" charset="0"/>
                <a:cs typeface="NikoshBAN" pitchFamily="2" charset="0"/>
              </a:rPr>
              <a:t>যে অঙ্কুরোদগম প্রক্রিয়ায় বীজপত্রাবকান্ডের দ্রুত বৃদ্ধির ফলে বীজপত্রের বীজত্বক ফেটে মাটি ভেদ করে ওপরে উঠে আসে তাকে মৃৎভেদি অঙ্কুরোদগম বলে (এপিজিয়াল জারমিনেশন)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ction Button: Beginning 2">
            <a:hlinkClick r:id="rId2" action="ppaction://hlinksldjump" highlightClick="1"/>
          </p:cNvPr>
          <p:cNvSpPr/>
          <p:nvPr/>
        </p:nvSpPr>
        <p:spPr>
          <a:xfrm>
            <a:off x="5334000" y="381000"/>
            <a:ext cx="3352800" cy="990600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ফিরে যাওয়া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E:\samsuzzaman\zaman\seed germinting pic\germinatio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3350" y="1219200"/>
            <a:ext cx="8839200" cy="452596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দলীয় কাজ (ক দল)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প্রকার অঙ্কুরোদগম ? যুক্তি দাও।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দলীয় কাজ (খ দল)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5791200"/>
            <a:ext cx="9144000" cy="1066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প্রকার অঙ্কুরোদগম ? যুক্তি দাও।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4" descr="E:\samsuzzaman\zaman\seed germinting pic\38_10SeedGermination-dico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50" y="1600200"/>
            <a:ext cx="8686800" cy="403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eeds_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250" y="1600201"/>
            <a:ext cx="8915399" cy="51816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590800" cy="1143000"/>
          </a:xfrm>
          <a:solidFill>
            <a:srgbClr val="92D050"/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কেন মৃতগত?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Action Button: Document 3">
            <a:hlinkClick r:id="rId3" action="ppaction://hlinksldjump" highlightClick="1"/>
          </p:cNvPr>
          <p:cNvSpPr/>
          <p:nvPr/>
        </p:nvSpPr>
        <p:spPr>
          <a:xfrm>
            <a:off x="8077200" y="57150"/>
            <a:ext cx="990600" cy="1143000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tarting-seed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6912" y="2124869"/>
            <a:ext cx="5210175" cy="32385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24200" cy="1143000"/>
          </a:xfrm>
          <a:solidFill>
            <a:srgbClr val="FF0000"/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কেন মৃতভেদী?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Action Button: Document 3">
            <a:hlinkClick r:id="rId3" action="ppaction://hlinksldjump" highlightClick="1"/>
          </p:cNvPr>
          <p:cNvSpPr/>
          <p:nvPr/>
        </p:nvSpPr>
        <p:spPr>
          <a:xfrm>
            <a:off x="7981950" y="38100"/>
            <a:ext cx="1066800" cy="1219200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ngrov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8875" y="2420144"/>
            <a:ext cx="4286250" cy="26479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72200" cy="1143000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কেনো জরায়ূজ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Action Button: Document 4">
            <a:hlinkClick r:id="rId3" action="ppaction://hlinksldjump" highlightClick="1"/>
          </p:cNvPr>
          <p:cNvSpPr/>
          <p:nvPr/>
        </p:nvSpPr>
        <p:spPr>
          <a:xfrm>
            <a:off x="7848600" y="457200"/>
            <a:ext cx="990600" cy="1066800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0000"/>
          </a:solidFill>
        </p:spPr>
        <p:txBody>
          <a:bodyPr/>
          <a:lstStyle/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১। অঙ্কুরোদগম কাকে বলে?</a:t>
            </a:r>
          </a:p>
          <a:p>
            <a:pPr>
              <a:buNone/>
            </a:pP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২। কৃষিকাজে অঙ্কুরোদগম এর হার জানা দরকার কেন? তোমার উত্তরের স্বপক্ষে যুক্তি দাও।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172200" y="2438400"/>
            <a:ext cx="381000" cy="45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6400800" y="2647950"/>
            <a:ext cx="2101850" cy="2095500"/>
          </a:xfrm>
          <a:custGeom>
            <a:avLst/>
            <a:gdLst>
              <a:gd name="connsiteX0" fmla="*/ 133350 w 2101850"/>
              <a:gd name="connsiteY0" fmla="*/ 419100 h 2095500"/>
              <a:gd name="connsiteX1" fmla="*/ 1638300 w 2101850"/>
              <a:gd name="connsiteY1" fmla="*/ 19050 h 2095500"/>
              <a:gd name="connsiteX2" fmla="*/ 2038350 w 2101850"/>
              <a:gd name="connsiteY2" fmla="*/ 304800 h 2095500"/>
              <a:gd name="connsiteX3" fmla="*/ 2019300 w 2101850"/>
              <a:gd name="connsiteY3" fmla="*/ 742950 h 2095500"/>
              <a:gd name="connsiteX4" fmla="*/ 1714500 w 2101850"/>
              <a:gd name="connsiteY4" fmla="*/ 876300 h 2095500"/>
              <a:gd name="connsiteX5" fmla="*/ 1771650 w 2101850"/>
              <a:gd name="connsiteY5" fmla="*/ 1028700 h 2095500"/>
              <a:gd name="connsiteX6" fmla="*/ 2057400 w 2101850"/>
              <a:gd name="connsiteY6" fmla="*/ 1200150 h 2095500"/>
              <a:gd name="connsiteX7" fmla="*/ 1752600 w 2101850"/>
              <a:gd name="connsiteY7" fmla="*/ 1504950 h 2095500"/>
              <a:gd name="connsiteX8" fmla="*/ 1809750 w 2101850"/>
              <a:gd name="connsiteY8" fmla="*/ 1714500 h 2095500"/>
              <a:gd name="connsiteX9" fmla="*/ 1657350 w 2101850"/>
              <a:gd name="connsiteY9" fmla="*/ 1943100 h 2095500"/>
              <a:gd name="connsiteX10" fmla="*/ 1276350 w 2101850"/>
              <a:gd name="connsiteY10" fmla="*/ 2076450 h 2095500"/>
              <a:gd name="connsiteX11" fmla="*/ 857250 w 2101850"/>
              <a:gd name="connsiteY11" fmla="*/ 2057400 h 2095500"/>
              <a:gd name="connsiteX12" fmla="*/ 571500 w 2101850"/>
              <a:gd name="connsiteY12" fmla="*/ 2019300 h 2095500"/>
              <a:gd name="connsiteX13" fmla="*/ 266700 w 2101850"/>
              <a:gd name="connsiteY13" fmla="*/ 1962150 h 2095500"/>
              <a:gd name="connsiteX14" fmla="*/ 114300 w 2101850"/>
              <a:gd name="connsiteY14" fmla="*/ 1905000 h 2095500"/>
              <a:gd name="connsiteX15" fmla="*/ 19050 w 2101850"/>
              <a:gd name="connsiteY15" fmla="*/ 1828800 h 2095500"/>
              <a:gd name="connsiteX16" fmla="*/ 0 w 2101850"/>
              <a:gd name="connsiteY16" fmla="*/ 180975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01850" h="2095500">
                <a:moveTo>
                  <a:pt x="133350" y="419100"/>
                </a:moveTo>
                <a:cubicBezTo>
                  <a:pt x="727075" y="228600"/>
                  <a:pt x="1320800" y="38100"/>
                  <a:pt x="1638300" y="19050"/>
                </a:cubicBezTo>
                <a:cubicBezTo>
                  <a:pt x="1955800" y="0"/>
                  <a:pt x="1974850" y="184150"/>
                  <a:pt x="2038350" y="304800"/>
                </a:cubicBezTo>
                <a:cubicBezTo>
                  <a:pt x="2101850" y="425450"/>
                  <a:pt x="2073275" y="647700"/>
                  <a:pt x="2019300" y="742950"/>
                </a:cubicBezTo>
                <a:cubicBezTo>
                  <a:pt x="1965325" y="838200"/>
                  <a:pt x="1755775" y="828675"/>
                  <a:pt x="1714500" y="876300"/>
                </a:cubicBezTo>
                <a:cubicBezTo>
                  <a:pt x="1673225" y="923925"/>
                  <a:pt x="1714500" y="974725"/>
                  <a:pt x="1771650" y="1028700"/>
                </a:cubicBezTo>
                <a:cubicBezTo>
                  <a:pt x="1828800" y="1082675"/>
                  <a:pt x="2060575" y="1120775"/>
                  <a:pt x="2057400" y="1200150"/>
                </a:cubicBezTo>
                <a:cubicBezTo>
                  <a:pt x="2054225" y="1279525"/>
                  <a:pt x="1793875" y="1419225"/>
                  <a:pt x="1752600" y="1504950"/>
                </a:cubicBezTo>
                <a:cubicBezTo>
                  <a:pt x="1711325" y="1590675"/>
                  <a:pt x="1825625" y="1641475"/>
                  <a:pt x="1809750" y="1714500"/>
                </a:cubicBezTo>
                <a:cubicBezTo>
                  <a:pt x="1793875" y="1787525"/>
                  <a:pt x="1746250" y="1882775"/>
                  <a:pt x="1657350" y="1943100"/>
                </a:cubicBezTo>
                <a:cubicBezTo>
                  <a:pt x="1568450" y="2003425"/>
                  <a:pt x="1409700" y="2057400"/>
                  <a:pt x="1276350" y="2076450"/>
                </a:cubicBezTo>
                <a:cubicBezTo>
                  <a:pt x="1143000" y="2095500"/>
                  <a:pt x="974725" y="2066925"/>
                  <a:pt x="857250" y="2057400"/>
                </a:cubicBezTo>
                <a:cubicBezTo>
                  <a:pt x="739775" y="2047875"/>
                  <a:pt x="669925" y="2035175"/>
                  <a:pt x="571500" y="2019300"/>
                </a:cubicBezTo>
                <a:cubicBezTo>
                  <a:pt x="473075" y="2003425"/>
                  <a:pt x="342900" y="1981200"/>
                  <a:pt x="266700" y="1962150"/>
                </a:cubicBezTo>
                <a:cubicBezTo>
                  <a:pt x="190500" y="1943100"/>
                  <a:pt x="155575" y="1927225"/>
                  <a:pt x="114300" y="1905000"/>
                </a:cubicBezTo>
                <a:cubicBezTo>
                  <a:pt x="73025" y="1882775"/>
                  <a:pt x="38100" y="1844675"/>
                  <a:pt x="19050" y="1828800"/>
                </a:cubicBezTo>
                <a:cubicBezTo>
                  <a:pt x="0" y="1812925"/>
                  <a:pt x="0" y="1811337"/>
                  <a:pt x="0" y="180975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 flipH="1">
            <a:off x="4191000" y="2667000"/>
            <a:ext cx="2114550" cy="2095500"/>
          </a:xfrm>
          <a:custGeom>
            <a:avLst/>
            <a:gdLst>
              <a:gd name="connsiteX0" fmla="*/ 133350 w 2101850"/>
              <a:gd name="connsiteY0" fmla="*/ 419100 h 2095500"/>
              <a:gd name="connsiteX1" fmla="*/ 1638300 w 2101850"/>
              <a:gd name="connsiteY1" fmla="*/ 19050 h 2095500"/>
              <a:gd name="connsiteX2" fmla="*/ 2038350 w 2101850"/>
              <a:gd name="connsiteY2" fmla="*/ 304800 h 2095500"/>
              <a:gd name="connsiteX3" fmla="*/ 2019300 w 2101850"/>
              <a:gd name="connsiteY3" fmla="*/ 742950 h 2095500"/>
              <a:gd name="connsiteX4" fmla="*/ 1714500 w 2101850"/>
              <a:gd name="connsiteY4" fmla="*/ 876300 h 2095500"/>
              <a:gd name="connsiteX5" fmla="*/ 1771650 w 2101850"/>
              <a:gd name="connsiteY5" fmla="*/ 1028700 h 2095500"/>
              <a:gd name="connsiteX6" fmla="*/ 2057400 w 2101850"/>
              <a:gd name="connsiteY6" fmla="*/ 1200150 h 2095500"/>
              <a:gd name="connsiteX7" fmla="*/ 1752600 w 2101850"/>
              <a:gd name="connsiteY7" fmla="*/ 1504950 h 2095500"/>
              <a:gd name="connsiteX8" fmla="*/ 1809750 w 2101850"/>
              <a:gd name="connsiteY8" fmla="*/ 1714500 h 2095500"/>
              <a:gd name="connsiteX9" fmla="*/ 1657350 w 2101850"/>
              <a:gd name="connsiteY9" fmla="*/ 1943100 h 2095500"/>
              <a:gd name="connsiteX10" fmla="*/ 1276350 w 2101850"/>
              <a:gd name="connsiteY10" fmla="*/ 2076450 h 2095500"/>
              <a:gd name="connsiteX11" fmla="*/ 857250 w 2101850"/>
              <a:gd name="connsiteY11" fmla="*/ 2057400 h 2095500"/>
              <a:gd name="connsiteX12" fmla="*/ 571500 w 2101850"/>
              <a:gd name="connsiteY12" fmla="*/ 2019300 h 2095500"/>
              <a:gd name="connsiteX13" fmla="*/ 266700 w 2101850"/>
              <a:gd name="connsiteY13" fmla="*/ 1962150 h 2095500"/>
              <a:gd name="connsiteX14" fmla="*/ 114300 w 2101850"/>
              <a:gd name="connsiteY14" fmla="*/ 1905000 h 2095500"/>
              <a:gd name="connsiteX15" fmla="*/ 19050 w 2101850"/>
              <a:gd name="connsiteY15" fmla="*/ 1828800 h 2095500"/>
              <a:gd name="connsiteX16" fmla="*/ 0 w 2101850"/>
              <a:gd name="connsiteY16" fmla="*/ 180975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01850" h="2095500">
                <a:moveTo>
                  <a:pt x="133350" y="419100"/>
                </a:moveTo>
                <a:cubicBezTo>
                  <a:pt x="727075" y="228600"/>
                  <a:pt x="1320800" y="38100"/>
                  <a:pt x="1638300" y="19050"/>
                </a:cubicBezTo>
                <a:cubicBezTo>
                  <a:pt x="1955800" y="0"/>
                  <a:pt x="1974850" y="184150"/>
                  <a:pt x="2038350" y="304800"/>
                </a:cubicBezTo>
                <a:cubicBezTo>
                  <a:pt x="2101850" y="425450"/>
                  <a:pt x="2073275" y="647700"/>
                  <a:pt x="2019300" y="742950"/>
                </a:cubicBezTo>
                <a:cubicBezTo>
                  <a:pt x="1965325" y="838200"/>
                  <a:pt x="1755775" y="828675"/>
                  <a:pt x="1714500" y="876300"/>
                </a:cubicBezTo>
                <a:cubicBezTo>
                  <a:pt x="1673225" y="923925"/>
                  <a:pt x="1714500" y="974725"/>
                  <a:pt x="1771650" y="1028700"/>
                </a:cubicBezTo>
                <a:cubicBezTo>
                  <a:pt x="1828800" y="1082675"/>
                  <a:pt x="2060575" y="1120775"/>
                  <a:pt x="2057400" y="1200150"/>
                </a:cubicBezTo>
                <a:cubicBezTo>
                  <a:pt x="2054225" y="1279525"/>
                  <a:pt x="1793875" y="1419225"/>
                  <a:pt x="1752600" y="1504950"/>
                </a:cubicBezTo>
                <a:cubicBezTo>
                  <a:pt x="1711325" y="1590675"/>
                  <a:pt x="1825625" y="1641475"/>
                  <a:pt x="1809750" y="1714500"/>
                </a:cubicBezTo>
                <a:cubicBezTo>
                  <a:pt x="1793875" y="1787525"/>
                  <a:pt x="1746250" y="1882775"/>
                  <a:pt x="1657350" y="1943100"/>
                </a:cubicBezTo>
                <a:cubicBezTo>
                  <a:pt x="1568450" y="2003425"/>
                  <a:pt x="1409700" y="2057400"/>
                  <a:pt x="1276350" y="2076450"/>
                </a:cubicBezTo>
                <a:cubicBezTo>
                  <a:pt x="1143000" y="2095500"/>
                  <a:pt x="974725" y="2066925"/>
                  <a:pt x="857250" y="2057400"/>
                </a:cubicBezTo>
                <a:cubicBezTo>
                  <a:pt x="739775" y="2047875"/>
                  <a:pt x="669925" y="2035175"/>
                  <a:pt x="571500" y="2019300"/>
                </a:cubicBezTo>
                <a:cubicBezTo>
                  <a:pt x="473075" y="2003425"/>
                  <a:pt x="342900" y="1981200"/>
                  <a:pt x="266700" y="1962150"/>
                </a:cubicBezTo>
                <a:cubicBezTo>
                  <a:pt x="190500" y="1943100"/>
                  <a:pt x="155575" y="1927225"/>
                  <a:pt x="114300" y="1905000"/>
                </a:cubicBezTo>
                <a:cubicBezTo>
                  <a:pt x="73025" y="1882775"/>
                  <a:pt x="38100" y="1844675"/>
                  <a:pt x="19050" y="1828800"/>
                </a:cubicBezTo>
                <a:cubicBezTo>
                  <a:pt x="0" y="1812925"/>
                  <a:pt x="0" y="1811337"/>
                  <a:pt x="0" y="180975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6419850" y="4708525"/>
            <a:ext cx="1809750" cy="1101725"/>
          </a:xfrm>
          <a:custGeom>
            <a:avLst/>
            <a:gdLst>
              <a:gd name="connsiteX0" fmla="*/ 38100 w 1787525"/>
              <a:gd name="connsiteY0" fmla="*/ 111125 h 1101725"/>
              <a:gd name="connsiteX1" fmla="*/ 1333500 w 1787525"/>
              <a:gd name="connsiteY1" fmla="*/ 15875 h 1101725"/>
              <a:gd name="connsiteX2" fmla="*/ 1714500 w 1787525"/>
              <a:gd name="connsiteY2" fmla="*/ 206375 h 1101725"/>
              <a:gd name="connsiteX3" fmla="*/ 1524000 w 1787525"/>
              <a:gd name="connsiteY3" fmla="*/ 415925 h 1101725"/>
              <a:gd name="connsiteX4" fmla="*/ 1543050 w 1787525"/>
              <a:gd name="connsiteY4" fmla="*/ 473075 h 1101725"/>
              <a:gd name="connsiteX5" fmla="*/ 1733550 w 1787525"/>
              <a:gd name="connsiteY5" fmla="*/ 606425 h 1101725"/>
              <a:gd name="connsiteX6" fmla="*/ 1714500 w 1787525"/>
              <a:gd name="connsiteY6" fmla="*/ 739775 h 1101725"/>
              <a:gd name="connsiteX7" fmla="*/ 1295400 w 1787525"/>
              <a:gd name="connsiteY7" fmla="*/ 796925 h 1101725"/>
              <a:gd name="connsiteX8" fmla="*/ 1066800 w 1787525"/>
              <a:gd name="connsiteY8" fmla="*/ 835025 h 1101725"/>
              <a:gd name="connsiteX9" fmla="*/ 1009650 w 1787525"/>
              <a:gd name="connsiteY9" fmla="*/ 1082675 h 1101725"/>
              <a:gd name="connsiteX10" fmla="*/ 590550 w 1787525"/>
              <a:gd name="connsiteY10" fmla="*/ 949325 h 1101725"/>
              <a:gd name="connsiteX11" fmla="*/ 419100 w 1787525"/>
              <a:gd name="connsiteY11" fmla="*/ 892175 h 1101725"/>
              <a:gd name="connsiteX12" fmla="*/ 209550 w 1787525"/>
              <a:gd name="connsiteY12" fmla="*/ 835025 h 1101725"/>
              <a:gd name="connsiteX13" fmla="*/ 114300 w 1787525"/>
              <a:gd name="connsiteY13" fmla="*/ 835025 h 1101725"/>
              <a:gd name="connsiteX14" fmla="*/ 76200 w 1787525"/>
              <a:gd name="connsiteY14" fmla="*/ 815975 h 1101725"/>
              <a:gd name="connsiteX15" fmla="*/ 0 w 1787525"/>
              <a:gd name="connsiteY15" fmla="*/ 796925 h 110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87525" h="1101725">
                <a:moveTo>
                  <a:pt x="38100" y="111125"/>
                </a:moveTo>
                <a:cubicBezTo>
                  <a:pt x="546100" y="55562"/>
                  <a:pt x="1054100" y="0"/>
                  <a:pt x="1333500" y="15875"/>
                </a:cubicBezTo>
                <a:cubicBezTo>
                  <a:pt x="1612900" y="31750"/>
                  <a:pt x="1682750" y="139700"/>
                  <a:pt x="1714500" y="206375"/>
                </a:cubicBezTo>
                <a:cubicBezTo>
                  <a:pt x="1746250" y="273050"/>
                  <a:pt x="1552575" y="371475"/>
                  <a:pt x="1524000" y="415925"/>
                </a:cubicBezTo>
                <a:cubicBezTo>
                  <a:pt x="1495425" y="460375"/>
                  <a:pt x="1508125" y="441325"/>
                  <a:pt x="1543050" y="473075"/>
                </a:cubicBezTo>
                <a:cubicBezTo>
                  <a:pt x="1577975" y="504825"/>
                  <a:pt x="1704975" y="561975"/>
                  <a:pt x="1733550" y="606425"/>
                </a:cubicBezTo>
                <a:cubicBezTo>
                  <a:pt x="1762125" y="650875"/>
                  <a:pt x="1787525" y="708025"/>
                  <a:pt x="1714500" y="739775"/>
                </a:cubicBezTo>
                <a:cubicBezTo>
                  <a:pt x="1641475" y="771525"/>
                  <a:pt x="1403350" y="781050"/>
                  <a:pt x="1295400" y="796925"/>
                </a:cubicBezTo>
                <a:cubicBezTo>
                  <a:pt x="1187450" y="812800"/>
                  <a:pt x="1114425" y="787400"/>
                  <a:pt x="1066800" y="835025"/>
                </a:cubicBezTo>
                <a:cubicBezTo>
                  <a:pt x="1019175" y="882650"/>
                  <a:pt x="1089025" y="1063625"/>
                  <a:pt x="1009650" y="1082675"/>
                </a:cubicBezTo>
                <a:cubicBezTo>
                  <a:pt x="930275" y="1101725"/>
                  <a:pt x="688975" y="981075"/>
                  <a:pt x="590550" y="949325"/>
                </a:cubicBezTo>
                <a:cubicBezTo>
                  <a:pt x="492125" y="917575"/>
                  <a:pt x="482600" y="911225"/>
                  <a:pt x="419100" y="892175"/>
                </a:cubicBezTo>
                <a:cubicBezTo>
                  <a:pt x="355600" y="873125"/>
                  <a:pt x="260350" y="844550"/>
                  <a:pt x="209550" y="835025"/>
                </a:cubicBezTo>
                <a:cubicBezTo>
                  <a:pt x="158750" y="825500"/>
                  <a:pt x="136525" y="838200"/>
                  <a:pt x="114300" y="835025"/>
                </a:cubicBezTo>
                <a:cubicBezTo>
                  <a:pt x="92075" y="831850"/>
                  <a:pt x="95250" y="822325"/>
                  <a:pt x="76200" y="815975"/>
                </a:cubicBezTo>
                <a:cubicBezTo>
                  <a:pt x="57150" y="809625"/>
                  <a:pt x="28575" y="803275"/>
                  <a:pt x="0" y="796925"/>
                </a:cubicBezTo>
              </a:path>
            </a:pathLst>
          </a:cu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4419600" y="4724400"/>
            <a:ext cx="1924050" cy="1101725"/>
          </a:xfrm>
          <a:custGeom>
            <a:avLst/>
            <a:gdLst>
              <a:gd name="connsiteX0" fmla="*/ 38100 w 1787525"/>
              <a:gd name="connsiteY0" fmla="*/ 111125 h 1101725"/>
              <a:gd name="connsiteX1" fmla="*/ 1333500 w 1787525"/>
              <a:gd name="connsiteY1" fmla="*/ 15875 h 1101725"/>
              <a:gd name="connsiteX2" fmla="*/ 1714500 w 1787525"/>
              <a:gd name="connsiteY2" fmla="*/ 206375 h 1101725"/>
              <a:gd name="connsiteX3" fmla="*/ 1524000 w 1787525"/>
              <a:gd name="connsiteY3" fmla="*/ 415925 h 1101725"/>
              <a:gd name="connsiteX4" fmla="*/ 1543050 w 1787525"/>
              <a:gd name="connsiteY4" fmla="*/ 473075 h 1101725"/>
              <a:gd name="connsiteX5" fmla="*/ 1733550 w 1787525"/>
              <a:gd name="connsiteY5" fmla="*/ 606425 h 1101725"/>
              <a:gd name="connsiteX6" fmla="*/ 1714500 w 1787525"/>
              <a:gd name="connsiteY6" fmla="*/ 739775 h 1101725"/>
              <a:gd name="connsiteX7" fmla="*/ 1295400 w 1787525"/>
              <a:gd name="connsiteY7" fmla="*/ 796925 h 1101725"/>
              <a:gd name="connsiteX8" fmla="*/ 1066800 w 1787525"/>
              <a:gd name="connsiteY8" fmla="*/ 835025 h 1101725"/>
              <a:gd name="connsiteX9" fmla="*/ 1009650 w 1787525"/>
              <a:gd name="connsiteY9" fmla="*/ 1082675 h 1101725"/>
              <a:gd name="connsiteX10" fmla="*/ 590550 w 1787525"/>
              <a:gd name="connsiteY10" fmla="*/ 949325 h 1101725"/>
              <a:gd name="connsiteX11" fmla="*/ 419100 w 1787525"/>
              <a:gd name="connsiteY11" fmla="*/ 892175 h 1101725"/>
              <a:gd name="connsiteX12" fmla="*/ 209550 w 1787525"/>
              <a:gd name="connsiteY12" fmla="*/ 835025 h 1101725"/>
              <a:gd name="connsiteX13" fmla="*/ 114300 w 1787525"/>
              <a:gd name="connsiteY13" fmla="*/ 835025 h 1101725"/>
              <a:gd name="connsiteX14" fmla="*/ 76200 w 1787525"/>
              <a:gd name="connsiteY14" fmla="*/ 815975 h 1101725"/>
              <a:gd name="connsiteX15" fmla="*/ 0 w 1787525"/>
              <a:gd name="connsiteY15" fmla="*/ 796925 h 1101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87525" h="1101725">
                <a:moveTo>
                  <a:pt x="38100" y="111125"/>
                </a:moveTo>
                <a:cubicBezTo>
                  <a:pt x="546100" y="55562"/>
                  <a:pt x="1054100" y="0"/>
                  <a:pt x="1333500" y="15875"/>
                </a:cubicBezTo>
                <a:cubicBezTo>
                  <a:pt x="1612900" y="31750"/>
                  <a:pt x="1682750" y="139700"/>
                  <a:pt x="1714500" y="206375"/>
                </a:cubicBezTo>
                <a:cubicBezTo>
                  <a:pt x="1746250" y="273050"/>
                  <a:pt x="1552575" y="371475"/>
                  <a:pt x="1524000" y="415925"/>
                </a:cubicBezTo>
                <a:cubicBezTo>
                  <a:pt x="1495425" y="460375"/>
                  <a:pt x="1508125" y="441325"/>
                  <a:pt x="1543050" y="473075"/>
                </a:cubicBezTo>
                <a:cubicBezTo>
                  <a:pt x="1577975" y="504825"/>
                  <a:pt x="1704975" y="561975"/>
                  <a:pt x="1733550" y="606425"/>
                </a:cubicBezTo>
                <a:cubicBezTo>
                  <a:pt x="1762125" y="650875"/>
                  <a:pt x="1787525" y="708025"/>
                  <a:pt x="1714500" y="739775"/>
                </a:cubicBezTo>
                <a:cubicBezTo>
                  <a:pt x="1641475" y="771525"/>
                  <a:pt x="1403350" y="781050"/>
                  <a:pt x="1295400" y="796925"/>
                </a:cubicBezTo>
                <a:cubicBezTo>
                  <a:pt x="1187450" y="812800"/>
                  <a:pt x="1114425" y="787400"/>
                  <a:pt x="1066800" y="835025"/>
                </a:cubicBezTo>
                <a:cubicBezTo>
                  <a:pt x="1019175" y="882650"/>
                  <a:pt x="1089025" y="1063625"/>
                  <a:pt x="1009650" y="1082675"/>
                </a:cubicBezTo>
                <a:cubicBezTo>
                  <a:pt x="930275" y="1101725"/>
                  <a:pt x="688975" y="981075"/>
                  <a:pt x="590550" y="949325"/>
                </a:cubicBezTo>
                <a:cubicBezTo>
                  <a:pt x="492125" y="917575"/>
                  <a:pt x="482600" y="911225"/>
                  <a:pt x="419100" y="892175"/>
                </a:cubicBezTo>
                <a:cubicBezTo>
                  <a:pt x="355600" y="873125"/>
                  <a:pt x="260350" y="844550"/>
                  <a:pt x="209550" y="835025"/>
                </a:cubicBezTo>
                <a:cubicBezTo>
                  <a:pt x="158750" y="825500"/>
                  <a:pt x="136525" y="838200"/>
                  <a:pt x="114300" y="835025"/>
                </a:cubicBezTo>
                <a:cubicBezTo>
                  <a:pt x="92075" y="831850"/>
                  <a:pt x="95250" y="822325"/>
                  <a:pt x="76200" y="815975"/>
                </a:cubicBezTo>
                <a:cubicBezTo>
                  <a:pt x="57150" y="809625"/>
                  <a:pt x="28575" y="803275"/>
                  <a:pt x="0" y="796925"/>
                </a:cubicBezTo>
              </a:path>
            </a:pathLst>
          </a:cu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800600" y="3048000"/>
            <a:ext cx="381000" cy="4572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705600" y="4876800"/>
            <a:ext cx="381000" cy="4572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638800" y="4953000"/>
            <a:ext cx="381000" cy="4572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391400" y="3048000"/>
            <a:ext cx="381000" cy="457200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029200" y="4876800"/>
            <a:ext cx="381000" cy="45720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/>
          <p:cNvSpPr/>
          <p:nvPr/>
        </p:nvSpPr>
        <p:spPr>
          <a:xfrm>
            <a:off x="5334000" y="4038600"/>
            <a:ext cx="381000" cy="457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7162800" y="3962400"/>
            <a:ext cx="381000" cy="457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315200" y="4876800"/>
            <a:ext cx="381000" cy="45720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400800" y="25146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172200" y="2514600"/>
            <a:ext cx="152400" cy="1524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/>
          <p:cNvSpPr/>
          <p:nvPr/>
        </p:nvSpPr>
        <p:spPr>
          <a:xfrm>
            <a:off x="4495800" y="1371600"/>
            <a:ext cx="1752600" cy="22098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/>
          <p:cNvSpPr/>
          <p:nvPr/>
        </p:nvSpPr>
        <p:spPr>
          <a:xfrm flipH="1">
            <a:off x="6477000" y="1371600"/>
            <a:ext cx="1828800" cy="22098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096000" y="2895600"/>
            <a:ext cx="533400" cy="17526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210300" y="4648200"/>
            <a:ext cx="304800" cy="9906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81000" y="533400"/>
            <a:ext cx="2286000" cy="9144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4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2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3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repeatCount="indefinite" autoRev="1" fill="hold" grpId="0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4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9" presetClass="path" presetSubtype="0" repeatCount="indefinite" autoRev="1" fill="remove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1562 -0.04422 L 0.62327 0.62245 " pathEditMode="relative" rAng="0" ptsTypes="AA">
                                      <p:cBhvr>
                                        <p:cTn id="44" dur="3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00" y="3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5" grpId="0" animBg="1"/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737</TotalTime>
  <Words>279</Words>
  <Application>Microsoft Office PowerPoint</Application>
  <PresentationFormat>On-screen Show (4:3)</PresentationFormat>
  <Paragraphs>67</Paragraphs>
  <Slides>28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Calibri</vt:lpstr>
      <vt:lpstr>Lucida Sans Unicode</vt:lpstr>
      <vt:lpstr>NikoshBAN</vt:lpstr>
      <vt:lpstr>Verdana</vt:lpstr>
      <vt:lpstr>Vrinda</vt:lpstr>
      <vt:lpstr>Wingdings 2</vt:lpstr>
      <vt:lpstr>Wingdings 3</vt:lpstr>
      <vt:lpstr>Concourse</vt:lpstr>
      <vt:lpstr>Packager Shell Object</vt:lpstr>
      <vt:lpstr>মোঃসোহরাব হুসাইন সহকারি শিক্ষক (বিজ্ঞান) হাড়োকান্দি বলেশ্বরপুর মাধ্যমিক বিদ্যালয় </vt:lpstr>
      <vt:lpstr>PowerPoint Presentation</vt:lpstr>
      <vt:lpstr>দুটি ভিডিও চিত্র দেখ ও শোন</vt:lpstr>
      <vt:lpstr>PowerPoint Presentation</vt:lpstr>
      <vt:lpstr>          আজকের পাঠ</vt:lpstr>
      <vt:lpstr>PowerPoint Presentation</vt:lpstr>
      <vt:lpstr>অঙ্কুরোদগমের প্রভাবক </vt:lpstr>
      <vt:lpstr>১। বাহ্যিক</vt:lpstr>
      <vt:lpstr>২। অভ্যন্তরীণ</vt:lpstr>
      <vt:lpstr>বীজের অঙ্কুরোদগম পরীক্ষণ</vt:lpstr>
      <vt:lpstr>PowerPoint Presentation</vt:lpstr>
      <vt:lpstr>PowerPoint Presentation</vt:lpstr>
      <vt:lpstr>PowerPoint Presentation</vt:lpstr>
      <vt:lpstr>পর্যবেক্ষণ</vt:lpstr>
      <vt:lpstr>অঙ্কুরোদগম তিন প্রকার  1.মৃৎগত     ২.মৃৎভেদী ৩. জরায়ুজ</vt:lpstr>
      <vt:lpstr>PowerPoint Presentation</vt:lpstr>
      <vt:lpstr>অঙ্কুরোদগম এর শ্রেনিবিভাগ</vt:lpstr>
      <vt:lpstr>অঙ্কুরোদগম এর গুরুত্ব</vt:lpstr>
      <vt:lpstr>মুখে মুখে বলি  ১। অঙ্কুরোদগম কাকে বলে? ২। বাহ্যিক প্রভাবকগুলি কী কী? ৩। মৃৎভেদি অঙ্কুরোদগম কাকে বলে? </vt:lpstr>
      <vt:lpstr>বীজ প্রয়োজনীয় পানি, অক্সিজেন, উত্তাপ ও আলো পেলে সুপ্ত ভ্রূণ জেগে উঠে বাড়তে শুরু করে এবং এক সময় বীজত্বক ভেদ করে বাইরে বেরিয়ে আসে। সুপ্ত অবস্থা থেকে ভ্রূণের এ জাগরনকে অঙ্কুরোদ্গম বলে।</vt:lpstr>
      <vt:lpstr>যে অঙ্কুরোদগম প্রক্রিয়ায় বীজপত্রাবকান্ডের দ্রুত বৃদ্ধির ফলে বীজপত্রের বীজত্বক ফেটে মাটি ভেদ করে ওপরে উঠে আসে তাকে মৃৎভেদি অঙ্কুরোদগম বলে (এপিজিয়াল জারমিনেশন) ।</vt:lpstr>
      <vt:lpstr>দলীয় কাজ (ক দল)</vt:lpstr>
      <vt:lpstr>দলীয় কাজ (খ দল)</vt:lpstr>
      <vt:lpstr>কেন মৃতগত?</vt:lpstr>
      <vt:lpstr> কেন মৃতভেদী?</vt:lpstr>
      <vt:lpstr>কেনো জরায়ূজ?</vt:lpstr>
      <vt:lpstr>বাড়ীর কাজ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মুহাম্মদ সামসুজ্জামান সিনিয়র শিক্ষক কাকলি উচ্চ বিদ্যালয়</dc:title>
  <dc:creator/>
  <cp:lastModifiedBy>ELITE</cp:lastModifiedBy>
  <cp:revision>131</cp:revision>
  <dcterms:created xsi:type="dcterms:W3CDTF">2006-08-16T00:00:00Z</dcterms:created>
  <dcterms:modified xsi:type="dcterms:W3CDTF">2019-10-24T01:09:40Z</dcterms:modified>
</cp:coreProperties>
</file>