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4" r:id="rId2"/>
    <p:sldId id="278" r:id="rId3"/>
    <p:sldId id="259" r:id="rId4"/>
    <p:sldId id="261" r:id="rId5"/>
    <p:sldId id="260" r:id="rId6"/>
    <p:sldId id="262" r:id="rId7"/>
    <p:sldId id="263" r:id="rId8"/>
    <p:sldId id="267" r:id="rId9"/>
    <p:sldId id="268" r:id="rId10"/>
    <p:sldId id="269" r:id="rId11"/>
    <p:sldId id="270" r:id="rId12"/>
    <p:sldId id="279" r:id="rId13"/>
    <p:sldId id="273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9819-1866-4337-A1F2-355D8B35088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D460-0962-4AC8-9A2F-156ABE99A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0" y="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762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ব্যবসায় অর্থায়ন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191000" y="6858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891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ব্যবসা প্রতিষ্ঠান তার তহবিল সংগ্রহ  ও বিনিয়োগের জন্য যে অর্থায়ন প্রক্রিয়া ব্যবহার করে তাকে ব্যবসায় অর্থায়ন বলে।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905000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একমালিকানা ব্যবসায় অর্থায়ন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124200"/>
            <a:ext cx="2667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অংশীদারি ব্যবসায় অর্থায়ন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267200"/>
            <a:ext cx="2971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যৌথ মূলধনি ব্যবসায় অর্থায়ন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u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744813"/>
            <a:ext cx="1600200" cy="1074587"/>
          </a:xfrm>
          <a:prstGeom prst="rect">
            <a:avLst/>
          </a:prstGeom>
        </p:spPr>
      </p:pic>
      <p:pic>
        <p:nvPicPr>
          <p:cNvPr id="9" name="Picture 8" descr="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895600"/>
            <a:ext cx="2133600" cy="1194816"/>
          </a:xfrm>
          <a:prstGeom prst="rect">
            <a:avLst/>
          </a:prstGeom>
        </p:spPr>
      </p:pic>
      <p:pic>
        <p:nvPicPr>
          <p:cNvPr id="11" name="Picture 10" descr="nn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3810000"/>
            <a:ext cx="1981200" cy="1219200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3352800" y="2133600"/>
            <a:ext cx="2819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124200" y="33528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276600" y="4419600"/>
            <a:ext cx="2895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77000" y="39624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শেয়ার বাজার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0400" y="5181600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ব্যাংক ও আর্থিক প্রতিষ্ঠান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76200" y="5943600"/>
            <a:ext cx="891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 ও আর্থিক প্রতিষ্ঠানের অর্থায়ন প্রক্রিয়া সাধারণত ব্যবসা প্রতিষ্ঠান থেকে একটু ভিন্ন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প্রকৃতির। এরা জনগণের কাছ থেকে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সুদের বিনিময়ে আমানত সংগ্রহ করে এবং মুনাফা অর্জনের নিমিত্তে বিনিময় করে।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4343400" y="57150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76200"/>
            <a:ext cx="8610600" cy="632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28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066800"/>
            <a:ext cx="8229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সুচিন্তিত ও সুদক্ষ অর্থায়ন ব্যবস্থাপনার ব্যবহারে ব্যবসা প্রতিষ্ঠানগোলোর ঝুঁকি হ্রাস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পায় এবং  মুনাফা বৃদ্ধি পায়।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ব্যবসায়িক মূলধন-সংকটঃ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অর্থায়ন  সংক্রান্ত ধারণা তাকে পরিকল্পনামাফিক  যথাসময়ে প্রয়োজনীয় পরিমানে অর্থ সংগ্রহ ও তার যথার্থ ব্যবহারে সহায়তা করে।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অনগ্রসর ব্যাংক ব্যবস্থাঃ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সঠিক আর্থিক পরিকল্পনা ও ব্যবস্থাপনা ব্যবসায়ীদের এ ধরনের সমস্যা পূর্বানুমান  করতে সাহায্য করে এবং যেসব পদ্ধতিতে তা মোকাবিলা করা যায় তার ধারণা দেয়।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স্বল্পশিক্ষিত উদ্যোক্তাঃ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অর্থায়ন ব্যবস্থাপনাবিষয়ক জ্ঞান থাকলে  সহজেই একজন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ব্যবসায়ী পরিকল্পনামাফিক  স্বল্পমূল্যে প্রয়োজনীয় পরিমান অর্থ সংস্থান করে তার সঠিক বিনিয়োগের মাধ্যমে ব্যবসা পরিচালনা করে পর্যাপ্ত মুনাফা অর্জন করতে পারে।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উৎপাদনমুখী বিনিয়োগ ও জাতীয় আয়ঃ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একটি সফল বিনিয়োগ জাতীয় আয় বৃদ্ধিতে প্রত্যক্ষ ভূমিকা রাখে। অর্থায়নবিষয়ক জ্ঞানের প্রয়োগে একজন ব্যবসায়ী বিনিয়োগের বিভিন্ন প্রকল্পগোলোর মধ্যে ভবিষ্যৎ আয়-ব্যয়ের সম্ভাব্যতা বিশ্লেষণ করে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সবচেয়ে লাভজনক প্রকল্পটি বেছে নিতে পারে।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3581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কারবারি অর্থায়নের গুরুত্ব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rocess 7"/>
          <p:cNvSpPr/>
          <p:nvPr/>
        </p:nvSpPr>
        <p:spPr>
          <a:xfrm>
            <a:off x="1143000" y="762000"/>
            <a:ext cx="7467600" cy="5029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১। অর্থায়ন কী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NikoshBAN"/>
                <a:cs typeface="NikoshBAN"/>
              </a:rPr>
              <a:t>?</a:t>
            </a:r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/>
                <a:cs typeface="NikoshBAN"/>
              </a:rPr>
              <a:t/>
            </a:r>
            <a:b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/>
                <a:cs typeface="NikoshBAN"/>
              </a:rPr>
            </a:br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/>
                <a:cs typeface="NikoshBAN"/>
              </a:rPr>
              <a:t>২। অর্থায়নের সবচেয়ে গোরুত্বপূর্ণ ধরণ কোনটি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NikoshBAN"/>
                <a:cs typeface="NikoshBAN"/>
              </a:rPr>
              <a:t> ? </a:t>
            </a:r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/>
                <a:cs typeface="NikoshBAN"/>
              </a:rPr>
              <a:t/>
            </a:r>
            <a:b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/>
                <a:cs typeface="NikoshBAN"/>
              </a:rPr>
            </a:br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/>
                <a:cs typeface="NikoshBAN"/>
              </a:rPr>
              <a:t>৩। আন্তর্জাতিক অর্থায়নের কাজ কী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NikoshBAN"/>
                <a:cs typeface="NikoshBAN"/>
              </a:rPr>
              <a:t>?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5600" y="76200"/>
            <a:ext cx="2895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228600" y="990600"/>
            <a:ext cx="556260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কোম্পানি কীভাবে তার প্রয়োজনীয় মূলধন  সংগ্রহ করে</a:t>
            </a:r>
            <a:r>
              <a:rPr lang="en-US" sz="2400" dirty="0" smtClean="0">
                <a:latin typeface="NikoshBAN"/>
                <a:cs typeface="NikoshBAN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6172200" y="1066800"/>
            <a:ext cx="2438400" cy="762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শেয়ের বিক্রির মাধ্যমে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228600" y="2133600"/>
            <a:ext cx="52578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সরকারি অর্থায়নের মূল লক্ষ্য কী</a:t>
            </a:r>
            <a:r>
              <a:rPr lang="en-US" sz="2400" dirty="0" smtClean="0">
                <a:latin typeface="NikoshBAN"/>
                <a:cs typeface="NikoshBAN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6172200" y="2133600"/>
            <a:ext cx="2438400" cy="685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সমাজকল্যাণ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28600" y="2971800"/>
            <a:ext cx="5105400" cy="685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কারবারি প্রতিষ্ঠানসমুহকে কয়ভাগে ভাগ করা যায়</a:t>
            </a:r>
            <a:r>
              <a:rPr lang="en-US" sz="2400" dirty="0" smtClean="0">
                <a:latin typeface="NikoshBAN"/>
                <a:cs typeface="NikoshBAN"/>
              </a:rPr>
              <a:t>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6172200" y="3048000"/>
            <a:ext cx="2438400" cy="609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তিন ভাগে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228600" y="3810000"/>
            <a:ext cx="502920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বাংলাদেশের প্রধান প্রধান  আমদানি পণ্যগোলোর নাম কী</a:t>
            </a:r>
            <a:r>
              <a:rPr lang="en-US" sz="2400" dirty="0" smtClean="0">
                <a:latin typeface="NikoshBAN"/>
                <a:cs typeface="NikoshBAN"/>
              </a:rPr>
              <a:t>?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 Single Corner Rectangle 13"/>
          <p:cNvSpPr/>
          <p:nvPr/>
        </p:nvSpPr>
        <p:spPr>
          <a:xfrm>
            <a:off x="6096000" y="3962400"/>
            <a:ext cx="2667000" cy="762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খাদ্যসামগ্রী,কাঁচামাল, মেশিনারিজ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228600" y="4876800"/>
            <a:ext cx="373380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বাণিজ্য ঘাটতি কী</a:t>
            </a:r>
            <a:r>
              <a:rPr lang="en-US" sz="2400" dirty="0" smtClean="0">
                <a:latin typeface="NikoshBAN"/>
                <a:cs typeface="NikoshBAN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4267200" y="4953000"/>
            <a:ext cx="4648200" cy="8382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রপ্তানি হতে আমদানি বেশি হলে বাণিজ্য ঘাটতি হয়।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381000" y="6019800"/>
            <a:ext cx="35814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PPP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-এর পূর্ণ রূপ কী</a:t>
            </a:r>
            <a:r>
              <a:rPr lang="en-US" sz="2400" dirty="0" smtClean="0">
                <a:latin typeface="NikoshBAN"/>
                <a:cs typeface="NikoshBAN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 Single Corner Rectangle 17"/>
          <p:cNvSpPr/>
          <p:nvPr/>
        </p:nvSpPr>
        <p:spPr>
          <a:xfrm>
            <a:off x="4267200" y="6096000"/>
            <a:ext cx="38862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Public Private Partnership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381000" y="1219200"/>
            <a:ext cx="8610600" cy="4419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বাড়ীর কাজ-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কারবারি অর্থায়নের গোরুত্ব বর্ণানা কর।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676400" y="304800"/>
            <a:ext cx="6477000" cy="6248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 descr="mm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76200" y="914400"/>
            <a:ext cx="3556000" cy="2667000"/>
          </a:xfrm>
        </p:spPr>
      </p:pic>
      <p:sp>
        <p:nvSpPr>
          <p:cNvPr id="7" name="Content Placeholder 4"/>
          <p:cNvSpPr>
            <a:spLocks noGrp="1"/>
          </p:cNvSpPr>
          <p:nvPr>
            <p:ph type="body" sz="half" idx="4294967295"/>
          </p:nvPr>
        </p:nvSpPr>
        <p:spPr>
          <a:xfrm>
            <a:off x="152400" y="3733800"/>
            <a:ext cx="3541713" cy="2895600"/>
          </a:xfrm>
          <a:solidFill>
            <a:schemeClr val="accent2"/>
          </a:solidFill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endParaRPr lang="bn-BD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11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মোঃমতিউর রহমান</a:t>
            </a:r>
          </a:p>
          <a:p>
            <a:pPr algn="ctr">
              <a:buNone/>
            </a:pPr>
            <a:r>
              <a:rPr lang="bn-BD" sz="11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en-US" sz="1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ICT)</a:t>
            </a:r>
            <a:endParaRPr lang="bn-BD" sz="112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11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পুরুড়া উচ্চ বিদ্যালয়,</a:t>
            </a:r>
          </a:p>
          <a:p>
            <a:pPr algn="ctr">
              <a:buNone/>
            </a:pPr>
            <a:r>
              <a:rPr lang="bn-BD" sz="11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তাড়াইল, কিশোরগঞ্জ।</a:t>
            </a:r>
          </a:p>
          <a:p>
            <a:pPr algn="ctr">
              <a:buNone/>
            </a:pPr>
            <a:r>
              <a:rPr lang="bn-BD" sz="11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ই-মেইল-</a:t>
            </a:r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matiurkn@gmail.com</a:t>
            </a:r>
            <a:endParaRPr lang="en-US" sz="11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948113"/>
            <a:ext cx="3657600" cy="2252287"/>
          </a:xfrm>
          <a:prstGeom prst="rect">
            <a:avLst/>
          </a:prstGeom>
        </p:spPr>
      </p:pic>
      <p:sp>
        <p:nvSpPr>
          <p:cNvPr id="9" name="Flowchart: Decision 8"/>
          <p:cNvSpPr/>
          <p:nvPr/>
        </p:nvSpPr>
        <p:spPr>
          <a:xfrm>
            <a:off x="152400" y="76200"/>
            <a:ext cx="3581400" cy="762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Flowchart: Decision 12"/>
          <p:cNvSpPr/>
          <p:nvPr/>
        </p:nvSpPr>
        <p:spPr>
          <a:xfrm>
            <a:off x="4724400" y="0"/>
            <a:ext cx="3886200" cy="838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BD" sz="32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3657600"/>
            <a:ext cx="44958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শ্রেণী-দশম</a:t>
            </a:r>
          </a:p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বিষয়-ফিন্যান্স ও ব্যাংকিং</a:t>
            </a:r>
          </a:p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অধ্যায়-প্রথম </a:t>
            </a:r>
          </a:p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(পাঠ ১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ˑ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১,১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ˑ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২,১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ˑ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৩)</a:t>
            </a:r>
          </a:p>
          <a:p>
            <a:pPr algn="ctr"/>
            <a:r>
              <a:rPr lang="bn-BD" sz="36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সময়-৪৫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1143000" y="304800"/>
            <a:ext cx="6705600" cy="7620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 ছবিগুলো লক্ষ্য কর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1" y="1371601"/>
            <a:ext cx="4111388" cy="2598707"/>
          </a:xfrm>
          <a:prstGeom prst="rect">
            <a:avLst/>
          </a:prstGeom>
        </p:spPr>
      </p:pic>
      <p:pic>
        <p:nvPicPr>
          <p:cNvPr id="9" name="Picture 8" descr="d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" y="1371600"/>
            <a:ext cx="4339772" cy="25908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457200" y="4800600"/>
            <a:ext cx="8458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প্রতিটি প্রাতিষ্ঠানই একেকটি অর্থায়ন  প্রক্রিয়ার সাথে জড়িত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1" y="381000"/>
            <a:ext cx="6476999" cy="990600"/>
          </a:xfrm>
        </p:spPr>
        <p:txBody>
          <a:bodyPr>
            <a:no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আজকের পাঠের বিষয় হচ্ছে-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41" y="1523999"/>
            <a:ext cx="8631516" cy="4679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2590800" cy="758952"/>
          </a:xfrm>
        </p:spPr>
        <p:txBody>
          <a:bodyPr>
            <a:noAutofit/>
          </a:bodyPr>
          <a:lstStyle/>
          <a:p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শিখন ফল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7772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অর্থায়নের সংজ্ঞা বর্ণনা করতে পারবে।</a:t>
            </a:r>
            <a:b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অর্থায়নের শ্রেণীবিভাগ বিশ্লেষণ করতে পারবে।</a:t>
            </a:r>
            <a:b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অর্থায়নের গুরুত্ব ব্যাখ্যা করতে পারবে।</a:t>
            </a:r>
            <a:b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124200"/>
            <a:ext cx="8458200" cy="3124200"/>
          </a:xfrm>
          <a:prstGeom prst="rect">
            <a:avLst/>
          </a:prstGeom>
        </p:spPr>
      </p:pic>
      <p:pic>
        <p:nvPicPr>
          <p:cNvPr id="7" name="Picture 6" descr="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5334000" cy="2346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24200" y="1752600"/>
            <a:ext cx="3048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অর্থায়নের শ্রেণিবিভাগ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343400" y="23622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2743200"/>
            <a:ext cx="7086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914400" y="2895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057400" y="2895600"/>
            <a:ext cx="3810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581400" y="2895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953000" y="2895600"/>
            <a:ext cx="4572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553200" y="2895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32766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পারিবারিক অর্থায়ন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71800" y="32766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আন্তর্জাতিক অর্থায়ন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43600" y="32766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ব্যবসায় অর্থায়ন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5400" y="44958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সারকারি অর্থায়ন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14800" y="4419600"/>
            <a:ext cx="2209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অব্যবসায়ী প্রতিষ্ঠানের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অর্থায়ান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" y="152400"/>
            <a:ext cx="8153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এবার আমরা অর্থায়নের শ্রেণীবিভাগ নিয়ে আলোচনা করব। যদিও আমাদের পাঠের মূল বিষয় কারবারি অর্থায়ন।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7772400" y="2895600"/>
            <a:ext cx="3810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086600" y="43434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ব্যাংক ও  আর্থিক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19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3505200" y="76200"/>
            <a:ext cx="2362200" cy="533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পারিবারিক অর্থায়ন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09600"/>
            <a:ext cx="8534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পারিবারিক অর্থায়ন পরিবারের আয়ের উ</a:t>
            </a:r>
            <a:r>
              <a:rPr lang="en-US" sz="2400" dirty="0" smtClean="0">
                <a:latin typeface="NikoshBAN"/>
                <a:cs typeface="NikoshBAN"/>
              </a:rPr>
              <a:t>ৎ</a:t>
            </a:r>
            <a:r>
              <a:rPr lang="bn-BD" sz="2400" dirty="0" smtClean="0">
                <a:latin typeface="NikoshBAN"/>
                <a:cs typeface="NikoshBAN"/>
              </a:rPr>
              <a:t>স ও পরিমান নির্ধারণ করে। পরিবারের আয় কিভাবে ব্যয় করলে  পরিবারের সদস্যদের সর্বাঙ্গীন মঙ্গল হয় তা নির্ধারণ করা হয়।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3276600" y="1524000"/>
            <a:ext cx="2362200" cy="685800"/>
          </a:xfrm>
          <a:prstGeom prst="downArrowCallout">
            <a:avLst>
              <a:gd name="adj1" fmla="val 31154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সারকারি অর্থায়ন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209800"/>
            <a:ext cx="89916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প্রতিটি সরকারের 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অর্থ ব্যবস্থাপনা আছে। সরকারের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প্রেক্ষাপটে তার বার্ষিক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ব্যয় কোন 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খাতে কী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পরিমানে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হবে 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সেই অর্থ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কোন কোন উ</a:t>
            </a:r>
            <a:r>
              <a:rPr lang="en-US" sz="2000" dirty="0" smtClean="0">
                <a:latin typeface="NikoshBAN"/>
                <a:cs typeface="NikoshBAN"/>
              </a:rPr>
              <a:t>ৎ</a:t>
            </a:r>
            <a:r>
              <a:rPr lang="bn-BD" sz="2000" dirty="0" smtClean="0">
                <a:latin typeface="NikoshBAN"/>
                <a:cs typeface="NikoshBAN"/>
              </a:rPr>
              <a:t>স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/>
                <a:cs typeface="NikoshBAN"/>
              </a:rPr>
              <a:t>থেকে </a:t>
            </a:r>
            <a:r>
              <a:rPr lang="en-US" sz="2000" dirty="0" smtClean="0">
                <a:latin typeface="NikoshBAN"/>
                <a:cs typeface="NikoshBAN"/>
              </a:rPr>
              <a:t> </a:t>
            </a:r>
            <a:r>
              <a:rPr lang="bn-BD" sz="2000" dirty="0" smtClean="0">
                <a:latin typeface="NikoshBAN"/>
                <a:cs typeface="NikoshBAN"/>
              </a:rPr>
              <a:t>সংগ্রহ করা</a:t>
            </a:r>
            <a:r>
              <a:rPr lang="en-US" sz="2000" dirty="0" smtClean="0">
                <a:latin typeface="NikoshBAN"/>
                <a:cs typeface="NikoshBAN"/>
              </a:rPr>
              <a:t> </a:t>
            </a:r>
            <a:r>
              <a:rPr lang="bn-BD" sz="2000" dirty="0" smtClean="0">
                <a:latin typeface="NikoshBAN"/>
                <a:cs typeface="NikoshBAN"/>
              </a:rPr>
              <a:t>যাবে</a:t>
            </a:r>
            <a:r>
              <a:rPr lang="en-US" sz="2000" dirty="0" smtClean="0">
                <a:latin typeface="NikoshBAN"/>
                <a:cs typeface="NikoshBAN"/>
              </a:rPr>
              <a:t> </a:t>
            </a:r>
            <a:r>
              <a:rPr lang="bn-BD" sz="2000" dirty="0" smtClean="0">
                <a:latin typeface="NikoshBAN"/>
                <a:cs typeface="NikoshBAN"/>
              </a:rPr>
              <a:t>, তা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সরকারি অর্থায়নে আলোচনা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করা হয়।</a:t>
            </a:r>
          </a:p>
          <a:p>
            <a:pPr>
              <a:buFont typeface="Wingdings" pitchFamily="2" charset="2"/>
              <a:buChar char="§"/>
            </a:pPr>
            <a:endParaRPr lang="bn-BD" sz="1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সরকারি অর্থায়নের  মূল লক্ষ্য সমাজ কল্যাণ।</a:t>
            </a:r>
          </a:p>
          <a:p>
            <a:endParaRPr lang="bn-BD" sz="1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অনেক সময় সরকারের সামাজিক ও রাষ্ট্রীয় নিরাপত্তাজনিত ব্যয়ের জন্য অর্থের সংকট সৃষ্টি হতে পারে।ফলে অনেক সময় সরকার বিভিন্ন উ</a:t>
            </a:r>
            <a:r>
              <a:rPr lang="en-US" sz="2000" dirty="0" smtClean="0">
                <a:latin typeface="NikoshBAN"/>
                <a:cs typeface="NikoshBAN"/>
              </a:rPr>
              <a:t>ৎ</a:t>
            </a:r>
            <a:r>
              <a:rPr lang="bn-BD" sz="2000" dirty="0" smtClean="0">
                <a:latin typeface="NikoshBAN"/>
                <a:cs typeface="NikoshBAN"/>
              </a:rPr>
              <a:t>স  থেকে বৈদেশিক ঋণ গ্রহব করে। যেমনঃ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ADB (Asian Development Bank),</a:t>
            </a:r>
            <a:r>
              <a:rPr lang="bn-B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বিশ্বব্যাংক,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IDB (Islamic Development Bank)</a:t>
            </a:r>
            <a:endParaRPr lang="bn-BD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n-BD" sz="2000" dirty="0" smtClean="0">
              <a:latin typeface="Times New Roman" pitchFamily="18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BD" sz="2000" dirty="0" smtClean="0">
                <a:latin typeface="Times New Roman" pitchFamily="18" charset="0"/>
                <a:cs typeface="NikoshBAN" pitchFamily="2" charset="0"/>
              </a:rPr>
              <a:t> বর্তমানে বিশ্বব্যাপী এবং আমাদের দেশে সরকারি ও বেসরকারি সহযোগিতার মাধ্যমে বৃহ</a:t>
            </a:r>
            <a:r>
              <a:rPr lang="en-US" sz="2000" dirty="0" smtClean="0">
                <a:latin typeface="NikoshBAN"/>
                <a:cs typeface="NikoshBAN"/>
              </a:rPr>
              <a:t>ৎ</a:t>
            </a:r>
            <a:r>
              <a:rPr lang="bn-BD" sz="2000" dirty="0" smtClean="0">
                <a:latin typeface="NikoshBAN"/>
                <a:cs typeface="NikoshBAN"/>
              </a:rPr>
              <a:t> প্রকল্পগোলোর অর্থায়ন করা হয়ে থাকে । এ ধরনের অর্থায়ন প্রকল্পকে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PPT (Public Private  Partnership )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বলা হয়ে থাকে।</a:t>
            </a:r>
          </a:p>
          <a:p>
            <a:endParaRPr lang="bn-BD" dirty="0" smtClean="0">
              <a:latin typeface="Times New Roman" pitchFamily="18" charset="0"/>
              <a:cs typeface="NikoshBAN" pitchFamily="2" charset="0"/>
            </a:endParaRPr>
          </a:p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3124200" y="76200"/>
            <a:ext cx="2438400" cy="7620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838200"/>
            <a:ext cx="8686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আন্তর্জাতিক অর্থায়নে আমদানি ও রপ্তানি খাতসমুহ  নিয়ে আলোচনা করা হয়।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বাংলাদেশ প্রধানত  আমদানিনির্ভর দেশ</a:t>
            </a:r>
            <a:r>
              <a:rPr lang="bn-BD" sz="2000" dirty="0" smtClean="0">
                <a:latin typeface="NikoshBAN"/>
                <a:cs typeface="NikoshBAN"/>
              </a:rPr>
              <a:t>।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বাংলাদেশের প্রধান প্রধান  আমদানি পণ্য- খাদ্যসামগ্রী,কাঁচামাল, মেশিনারিজ, ঔষধ, পেট্রোলিয়াম ইত্যাদি।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বাংলাদেশের প্রধান প্রধান  রপ্তানি পণ্য- পাট ও পাটজাতদ্রব্য, তৈরি পোশাক, কৃষিজাত দ্রব্য ইত্যাদি।</a:t>
            </a:r>
          </a:p>
          <a:p>
            <a:pPr>
              <a:buFont typeface="Wingdings" pitchFamily="2" charset="2"/>
              <a:buChar char="v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743200"/>
            <a:ext cx="3581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অব্যবসায়ী প্রতিষ্ঠানের অর্থায়ান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04800" y="5638800"/>
            <a:ext cx="8229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অব্যবসায়ী প্রতিষ্ঠানের অর্থের উৎস চিহ্নিতকরণ এবং উদ্দেশ্য অর্জনে এর যথাযথ ব্যবহার নিশ্চিত  করাই  অব্যবসায়ী প্রতিষ্ঠানের অর্থায়নের মূল উদ্দেশ্য।    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tt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043" y="3733800"/>
            <a:ext cx="2712357" cy="1524000"/>
          </a:xfrm>
          <a:prstGeom prst="rect">
            <a:avLst/>
          </a:prstGeom>
        </p:spPr>
      </p:pic>
      <p:pic>
        <p:nvPicPr>
          <p:cNvPr id="11" name="Picture 10" descr="mmm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3733800"/>
            <a:ext cx="3129643" cy="1752600"/>
          </a:xfrm>
          <a:prstGeom prst="rect">
            <a:avLst/>
          </a:prstGeom>
        </p:spPr>
      </p:pic>
      <p:pic>
        <p:nvPicPr>
          <p:cNvPr id="15" name="Picture 14" descr="rrr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2350" y="3730280"/>
            <a:ext cx="2533650" cy="1679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1292</TotalTime>
  <Words>597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আজকের পাঠের বিষয় হচ্ছে- </vt:lpstr>
      <vt:lpstr>  শিখন ফল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hanif</dc:creator>
  <cp:lastModifiedBy>hanif</cp:lastModifiedBy>
  <cp:revision>157</cp:revision>
  <dcterms:created xsi:type="dcterms:W3CDTF">2019-10-14T12:29:17Z</dcterms:created>
  <dcterms:modified xsi:type="dcterms:W3CDTF">2019-10-23T12:25:36Z</dcterms:modified>
</cp:coreProperties>
</file>