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79" r:id="rId4"/>
    <p:sldId id="310" r:id="rId5"/>
    <p:sldId id="311" r:id="rId6"/>
    <p:sldId id="274" r:id="rId7"/>
    <p:sldId id="278" r:id="rId8"/>
    <p:sldId id="280" r:id="rId9"/>
    <p:sldId id="281" r:id="rId10"/>
    <p:sldId id="315" r:id="rId11"/>
    <p:sldId id="283" r:id="rId12"/>
    <p:sldId id="284" r:id="rId13"/>
    <p:sldId id="313" r:id="rId14"/>
    <p:sldId id="317" r:id="rId15"/>
    <p:sldId id="282" r:id="rId16"/>
    <p:sldId id="308" r:id="rId17"/>
    <p:sldId id="314" r:id="rId18"/>
    <p:sldId id="309" r:id="rId19"/>
    <p:sldId id="312" r:id="rId20"/>
    <p:sldId id="288" r:id="rId21"/>
    <p:sldId id="316" r:id="rId22"/>
    <p:sldId id="289" r:id="rId23"/>
    <p:sldId id="268" r:id="rId24"/>
    <p:sldId id="271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E24E"/>
    <a:srgbClr val="FF3399"/>
    <a:srgbClr val="3913DD"/>
    <a:srgbClr val="2A12FF"/>
    <a:srgbClr val="F62010"/>
    <a:srgbClr val="D8F13F"/>
    <a:srgbClr val="42EB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>
        <p:scale>
          <a:sx n="75" d="100"/>
          <a:sy n="75" d="100"/>
        </p:scale>
        <p:origin x="-234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24"/>
    </p:cViewPr>
  </p:sorterViewPr>
  <p:notesViewPr>
    <p:cSldViewPr snapToGrid="0">
      <p:cViewPr varScale="1">
        <p:scale>
          <a:sx n="57" d="100"/>
          <a:sy n="57" d="100"/>
        </p:scale>
        <p:origin x="2808" y="4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BF779-8DB8-4E14-9190-8BF3A8FC210D}" type="datetimeFigureOut">
              <a:rPr lang="en-US" smtClean="0"/>
              <a:t>10/23/2019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EB002B-349B-4AB2-9A62-6253452241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2854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42AAC3-A96D-44D6-95A4-39BE0C487762}" type="datetimeFigureOut">
              <a:rPr lang="en-US" smtClean="0"/>
              <a:t>10/23/2019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7881EF-58CA-4B25-9C7E-EA2D8C8D6E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012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t>10/23/2019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47018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t>10/23/2019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56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t>10/23/2019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645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t>10/23/2019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16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t>10/23/2019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089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t>10/23/2019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965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t>10/23/2019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02495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t>10/23/2019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913008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t>10/23/2019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850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t>10/23/2019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923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t>10/23/2019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695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ABD5AD-FAEC-4A5D-BF81-767E76CF8C53}" type="datetimeFigureOut">
              <a:rPr lang="en-US" smtClean="0"/>
              <a:t>10/23/2019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5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F2367E3-9612-4247-8749-E6C0C2C7CA35}"/>
              </a:ext>
            </a:extLst>
          </p:cNvPr>
          <p:cNvSpPr txBox="1"/>
          <p:nvPr/>
        </p:nvSpPr>
        <p:spPr>
          <a:xfrm>
            <a:off x="2930256" y="2057887"/>
            <a:ext cx="5889356" cy="264687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sz="16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bn-IN" sz="1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914541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701204" y="1121290"/>
            <a:ext cx="4090496" cy="4031873"/>
          </a:xfrm>
          <a:prstGeom prst="rect">
            <a:avLst/>
          </a:prstGeom>
          <a:solidFill>
            <a:srgbClr val="CDE24E"/>
          </a:solidFill>
        </p:spPr>
        <p:txBody>
          <a:bodyPr wrap="square" rtlCol="0">
            <a:spAutoFit/>
          </a:bodyPr>
          <a:lstStyle/>
          <a:p>
            <a:r>
              <a:rPr lang="en-US" sz="6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6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6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দশম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অষ্টম </a:t>
            </a:r>
          </a:p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অনুশীলনীঃ ৮ </a:t>
            </a: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বস্তুঃ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পরিবৃত্ত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৫০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২৩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10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/২০১৯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ইং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61B756E-DF0C-4A10-A57B-0A063DC64B9A}"/>
              </a:ext>
            </a:extLst>
          </p:cNvPr>
          <p:cNvSpPr/>
          <p:nvPr/>
        </p:nvSpPr>
        <p:spPr>
          <a:xfrm>
            <a:off x="546100" y="1857890"/>
            <a:ext cx="4521200" cy="273921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চি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মোঃ মুনীর আহম্মেদ।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বি,বি,আফছার আলী মাঃ বিঃ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মোরেলগঞ্জ, বাগেরহাট।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136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udiam.png">
            <a:extLst>
              <a:ext uri="{FF2B5EF4-FFF2-40B4-BE49-F238E27FC236}">
                <a16:creationId xmlns:a16="http://schemas.microsoft.com/office/drawing/2014/main" xmlns="" id="{55022718-B4F2-4488-BA8F-8DA71D98F3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0133" t="25261" r="25401" b="13716"/>
          <a:stretch>
            <a:fillRect/>
          </a:stretch>
        </p:blipFill>
        <p:spPr>
          <a:xfrm>
            <a:off x="919368" y="833731"/>
            <a:ext cx="10591219" cy="51562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18AD91C-E43F-4316-A36C-E21DA11E11A6}"/>
              </a:ext>
            </a:extLst>
          </p:cNvPr>
          <p:cNvSpPr txBox="1"/>
          <p:nvPr/>
        </p:nvSpPr>
        <p:spPr>
          <a:xfrm>
            <a:off x="596349" y="0"/>
            <a:ext cx="10429460" cy="70788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নীচের চিত্রটি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লক্ষ্য করঃ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735DD88-384C-4DA7-91B1-0F8B62C75AA0}"/>
              </a:ext>
            </a:extLst>
          </p:cNvPr>
          <p:cNvSpPr txBox="1"/>
          <p:nvPr/>
        </p:nvSpPr>
        <p:spPr>
          <a:xfrm>
            <a:off x="3283225" y="3296479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খেলার মাঠ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C76D15B-8878-4B6B-A538-1F6B014CFBB2}"/>
              </a:ext>
            </a:extLst>
          </p:cNvPr>
          <p:cNvSpPr txBox="1"/>
          <p:nvPr/>
        </p:nvSpPr>
        <p:spPr>
          <a:xfrm>
            <a:off x="1626704" y="6085823"/>
            <a:ext cx="7967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মাঠের আকৃতি কেমন?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702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D56111D-F057-4BA1-9E50-5C1144B6261D}"/>
              </a:ext>
            </a:extLst>
          </p:cNvPr>
          <p:cNvSpPr/>
          <p:nvPr/>
        </p:nvSpPr>
        <p:spPr>
          <a:xfrm>
            <a:off x="1457739" y="1815548"/>
            <a:ext cx="3949148" cy="3591339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6F527D6-4A5A-4165-8334-2C98983CCD67}"/>
              </a:ext>
            </a:extLst>
          </p:cNvPr>
          <p:cNvSpPr/>
          <p:nvPr/>
        </p:nvSpPr>
        <p:spPr>
          <a:xfrm>
            <a:off x="6632712" y="1815547"/>
            <a:ext cx="4525617" cy="4426227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B1AE2A7-6C1F-4129-8CF1-64E3D2F6B2CD}"/>
              </a:ext>
            </a:extLst>
          </p:cNvPr>
          <p:cNvSpPr txBox="1"/>
          <p:nvPr/>
        </p:nvSpPr>
        <p:spPr>
          <a:xfrm>
            <a:off x="808383" y="344557"/>
            <a:ext cx="10668000" cy="101566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 গূলো লক্ষ্য করঃ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22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Connector 1">
            <a:extLst>
              <a:ext uri="{FF2B5EF4-FFF2-40B4-BE49-F238E27FC236}">
                <a16:creationId xmlns:a16="http://schemas.microsoft.com/office/drawing/2014/main" xmlns="" id="{1E1591CB-940D-4EA4-8CFF-C4E88B15B39B}"/>
              </a:ext>
            </a:extLst>
          </p:cNvPr>
          <p:cNvSpPr/>
          <p:nvPr/>
        </p:nvSpPr>
        <p:spPr>
          <a:xfrm>
            <a:off x="1722783" y="1810579"/>
            <a:ext cx="4068417" cy="4174434"/>
          </a:xfrm>
          <a:prstGeom prst="flowChartConnector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lowchart: Connector 2">
            <a:extLst>
              <a:ext uri="{FF2B5EF4-FFF2-40B4-BE49-F238E27FC236}">
                <a16:creationId xmlns:a16="http://schemas.microsoft.com/office/drawing/2014/main" xmlns="" id="{A1BBCDF4-8C95-4DB5-BF15-47DE4EC3FD66}"/>
              </a:ext>
            </a:extLst>
          </p:cNvPr>
          <p:cNvSpPr/>
          <p:nvPr/>
        </p:nvSpPr>
        <p:spPr>
          <a:xfrm>
            <a:off x="6248402" y="1341783"/>
            <a:ext cx="5161720" cy="5112026"/>
          </a:xfrm>
          <a:prstGeom prst="flowChartConnector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AC5E832-1D6C-41A6-B075-2BA3765CE329}"/>
              </a:ext>
            </a:extLst>
          </p:cNvPr>
          <p:cNvSpPr txBox="1"/>
          <p:nvPr/>
        </p:nvSpPr>
        <p:spPr>
          <a:xfrm>
            <a:off x="457200" y="106018"/>
            <a:ext cx="10668000" cy="101566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 গূলো লক্ষ্য করঃ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47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xmlns="" id="{33948709-3F14-42CE-A34E-DF0731755EB2}"/>
              </a:ext>
            </a:extLst>
          </p:cNvPr>
          <p:cNvSpPr/>
          <p:nvPr/>
        </p:nvSpPr>
        <p:spPr>
          <a:xfrm>
            <a:off x="2623931" y="1401129"/>
            <a:ext cx="5512905" cy="5105841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EE15596-4765-473B-9567-F9D29F20F921}"/>
              </a:ext>
            </a:extLst>
          </p:cNvPr>
          <p:cNvSpPr/>
          <p:nvPr/>
        </p:nvSpPr>
        <p:spPr>
          <a:xfrm>
            <a:off x="3559219" y="2055507"/>
            <a:ext cx="3750590" cy="3797084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xmlns="" id="{D483723B-C1EF-4B65-9121-4C776053C340}"/>
              </a:ext>
            </a:extLst>
          </p:cNvPr>
          <p:cNvSpPr/>
          <p:nvPr/>
        </p:nvSpPr>
        <p:spPr>
          <a:xfrm>
            <a:off x="3559219" y="2055507"/>
            <a:ext cx="3750590" cy="3797085"/>
          </a:xfrm>
          <a:prstGeom prst="flowChartConnector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1C7E478-B3E7-444B-80A4-16EA83D8CD44}"/>
              </a:ext>
            </a:extLst>
          </p:cNvPr>
          <p:cNvSpPr txBox="1"/>
          <p:nvPr/>
        </p:nvSpPr>
        <p:spPr>
          <a:xfrm>
            <a:off x="636105" y="11256"/>
            <a:ext cx="10668000" cy="101566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চিত্রটি  লক্ষ্য করঃ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6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7" grpId="1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>
            <a:extLst>
              <a:ext uri="{FF2B5EF4-FFF2-40B4-BE49-F238E27FC236}">
                <a16:creationId xmlns:a16="http://schemas.microsoft.com/office/drawing/2014/main" xmlns="" id="{A1F1BA9F-D2E3-4F69-B4A2-7F71FF979588}"/>
              </a:ext>
            </a:extLst>
          </p:cNvPr>
          <p:cNvSpPr/>
          <p:nvPr/>
        </p:nvSpPr>
        <p:spPr>
          <a:xfrm>
            <a:off x="3962399" y="1527848"/>
            <a:ext cx="4267201" cy="3998309"/>
          </a:xfrm>
          <a:prstGeom prst="triangl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xmlns="" id="{9A965C83-A730-4385-B8A6-C3516D68CE57}"/>
              </a:ext>
            </a:extLst>
          </p:cNvPr>
          <p:cNvSpPr/>
          <p:nvPr/>
        </p:nvSpPr>
        <p:spPr>
          <a:xfrm>
            <a:off x="3480529" y="1527848"/>
            <a:ext cx="5230942" cy="4990130"/>
          </a:xfrm>
          <a:prstGeom prst="flowChartConnector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CEDB4FB-EC3C-4DC4-946F-0BFC9638FF35}"/>
              </a:ext>
            </a:extLst>
          </p:cNvPr>
          <p:cNvSpPr txBox="1"/>
          <p:nvPr/>
        </p:nvSpPr>
        <p:spPr>
          <a:xfrm>
            <a:off x="533754" y="154492"/>
            <a:ext cx="10668000" cy="101566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চিত্রটি  লক্ষ্য করঃ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33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605DD21-FE82-4DA8-804C-1368E328694B}"/>
              </a:ext>
            </a:extLst>
          </p:cNvPr>
          <p:cNvSpPr/>
          <p:nvPr/>
        </p:nvSpPr>
        <p:spPr>
          <a:xfrm>
            <a:off x="3346172" y="891208"/>
            <a:ext cx="4572000" cy="4890052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EC653E30-17E4-4E55-A8B9-DD7F321B540A}"/>
              </a:ext>
            </a:extLst>
          </p:cNvPr>
          <p:cNvSpPr/>
          <p:nvPr/>
        </p:nvSpPr>
        <p:spPr>
          <a:xfrm>
            <a:off x="2239615" y="106015"/>
            <a:ext cx="6785113" cy="6460437"/>
          </a:xfrm>
          <a:prstGeom prst="ellipse">
            <a:avLst/>
          </a:prstGeom>
          <a:noFill/>
          <a:ln w="762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13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11500" dirty="0">
                <a:latin typeface="NikoshBAN" panose="02000000000000000000" pitchFamily="2" charset="0"/>
                <a:cs typeface="NikoshBAN" panose="02000000000000000000" pitchFamily="2" charset="0"/>
              </a:rPr>
              <a:t>পরিবৃত্ত</a:t>
            </a:r>
            <a:r>
              <a:rPr lang="bn-IN" sz="13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1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4264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A419F16-5340-494A-AF72-79E67580A160}"/>
              </a:ext>
            </a:extLst>
          </p:cNvPr>
          <p:cNvSpPr txBox="1"/>
          <p:nvPr/>
        </p:nvSpPr>
        <p:spPr>
          <a:xfrm>
            <a:off x="132522" y="1470992"/>
            <a:ext cx="11900452" cy="480131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bn-IN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------- </a:t>
            </a:r>
            <a:endParaRPr lang="bn-BD" sz="6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sz="6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১। </a:t>
            </a:r>
            <a:r>
              <a:rPr lang="bn-BD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ত্রিভুজ</a:t>
            </a:r>
            <a:r>
              <a:rPr lang="bn-IN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 ও চতুর্ভূজ </a:t>
            </a:r>
            <a:r>
              <a:rPr lang="bn-BD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 আঁকতে পারবে</a:t>
            </a:r>
            <a:r>
              <a:rPr lang="bn-IN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 ।  </a:t>
            </a:r>
            <a:endParaRPr lang="bn-BD" sz="6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  <a:sym typeface="Wingdings"/>
            </a:endParaRPr>
          </a:p>
          <a:p>
            <a:r>
              <a:rPr lang="bn-IN" sz="6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২। </a:t>
            </a:r>
            <a:r>
              <a:rPr lang="bn-BD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ত্রিভুজে</a:t>
            </a:r>
            <a:r>
              <a:rPr lang="bn-IN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র  পরিবৃত্ত </a:t>
            </a:r>
            <a:r>
              <a:rPr lang="bn-BD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আঁকতে পারবে</a:t>
            </a:r>
            <a:r>
              <a:rPr lang="bn-IN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 ও ব্যাখ্যা করতে পারবে । </a:t>
            </a:r>
            <a:endParaRPr lang="bn-BD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  <a:sym typeface="Wingdings"/>
            </a:endParaRPr>
          </a:p>
          <a:p>
            <a:r>
              <a:rPr lang="bn-IN" sz="6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৩। </a:t>
            </a:r>
            <a:r>
              <a:rPr lang="bn-BD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বর্গের পরিবৃত্ত আঁকতে পারবে</a:t>
            </a:r>
            <a:r>
              <a:rPr lang="bn-IN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 ও  ব্যাখ্যা করতে পারবে ।</a:t>
            </a:r>
          </a:p>
          <a:p>
            <a:r>
              <a:rPr lang="bn-IN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 ৪। আয়ত্তক্ষেত্রের পরিবৃত্ত আঁকতে পারবে । 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42597F9-08F6-4DAB-BB88-85F7DC9F1720}"/>
              </a:ext>
            </a:extLst>
          </p:cNvPr>
          <p:cNvSpPr txBox="1"/>
          <p:nvPr/>
        </p:nvSpPr>
        <p:spPr>
          <a:xfrm>
            <a:off x="417444" y="77862"/>
            <a:ext cx="10933044" cy="1015663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শিখনফল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938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udiam.png">
            <a:extLst>
              <a:ext uri="{FF2B5EF4-FFF2-40B4-BE49-F238E27FC236}">
                <a16:creationId xmlns:a16="http://schemas.microsoft.com/office/drawing/2014/main" xmlns="" id="{232F334D-94AF-457C-9F98-76EBB31309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133" t="25261" r="25401" b="13716"/>
          <a:stretch>
            <a:fillRect/>
          </a:stretch>
        </p:blipFill>
        <p:spPr>
          <a:xfrm>
            <a:off x="719267" y="1448300"/>
            <a:ext cx="10753465" cy="52352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913037A-45C3-43BA-8F1B-EC2C9C6F2A61}"/>
              </a:ext>
            </a:extLst>
          </p:cNvPr>
          <p:cNvSpPr txBox="1"/>
          <p:nvPr/>
        </p:nvSpPr>
        <p:spPr>
          <a:xfrm>
            <a:off x="3355796" y="3681198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খেলার মাঠ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83955DA-8BD6-4557-A909-9337E7BB1471}"/>
              </a:ext>
            </a:extLst>
          </p:cNvPr>
          <p:cNvSpPr txBox="1"/>
          <p:nvPr/>
        </p:nvSpPr>
        <p:spPr>
          <a:xfrm>
            <a:off x="362857" y="0"/>
            <a:ext cx="11408229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dirty="0">
                <a:latin typeface="NikoshBAN" pitchFamily="2" charset="0"/>
                <a:cs typeface="NikoshBAN" pitchFamily="2" charset="0"/>
              </a:rPr>
              <a:t>মাঠের</a:t>
            </a:r>
            <a:r>
              <a:rPr lang="bn-IN" sz="8000" dirty="0">
                <a:latin typeface="NikoshBAN" pitchFamily="2" charset="0"/>
                <a:cs typeface="NikoshBAN" pitchFamily="2" charset="0"/>
              </a:rPr>
              <a:t> পরিবৃত্ত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528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A7E7CAFF-DBE9-475A-9601-D72DC11B44DB}"/>
              </a:ext>
            </a:extLst>
          </p:cNvPr>
          <p:cNvCxnSpPr/>
          <p:nvPr/>
        </p:nvCxnSpPr>
        <p:spPr>
          <a:xfrm>
            <a:off x="1676400" y="2667000"/>
            <a:ext cx="19812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stu.jpg">
            <a:extLst>
              <a:ext uri="{FF2B5EF4-FFF2-40B4-BE49-F238E27FC236}">
                <a16:creationId xmlns:a16="http://schemas.microsoft.com/office/drawing/2014/main" xmlns="" id="{630DCB6E-64D2-4C1D-BBAC-8F9EF6EF5B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246"/>
          <a:stretch>
            <a:fillRect/>
          </a:stretch>
        </p:blipFill>
        <p:spPr>
          <a:xfrm>
            <a:off x="2362199" y="1541880"/>
            <a:ext cx="5466522" cy="377424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88F2CBA-1BC4-445D-B166-BDA6F0A3B0EF}"/>
              </a:ext>
            </a:extLst>
          </p:cNvPr>
          <p:cNvSpPr txBox="1"/>
          <p:nvPr/>
        </p:nvSpPr>
        <p:spPr>
          <a:xfrm>
            <a:off x="556591" y="291548"/>
            <a:ext cx="9077739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latin typeface="NikoshBAN" pitchFamily="2" charset="0"/>
                <a:cs typeface="NikoshBAN" pitchFamily="2" charset="0"/>
              </a:rPr>
              <a:t>মাঠের</a:t>
            </a:r>
            <a:r>
              <a:rPr lang="bn-IN" sz="5400" dirty="0">
                <a:latin typeface="NikoshBAN" pitchFamily="2" charset="0"/>
                <a:cs typeface="NikoshBAN" pitchFamily="2" charset="0"/>
              </a:rPr>
              <a:t> পরিবৃত্ত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4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C4C6FDC-412A-4DC0-A68B-120469CD7350}"/>
              </a:ext>
            </a:extLst>
          </p:cNvPr>
          <p:cNvSpPr txBox="1"/>
          <p:nvPr/>
        </p:nvSpPr>
        <p:spPr>
          <a:xfrm>
            <a:off x="2561812" y="2845158"/>
            <a:ext cx="9369288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যে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4000" dirty="0">
                <a:latin typeface="NikoshBAN" pitchFamily="2" charset="0"/>
                <a:cs typeface="NikoshBAN" pitchFamily="2" charset="0"/>
              </a:rPr>
              <a:t>চতুর্ভুজের চারটি বাহু ও চারটি কোণ পরস্পর সমান  তাকে বর্গ বলে।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11ECA52-083F-4AE5-9E0D-A1A65623E9F8}"/>
              </a:ext>
            </a:extLst>
          </p:cNvPr>
          <p:cNvSpPr/>
          <p:nvPr/>
        </p:nvSpPr>
        <p:spPr>
          <a:xfrm>
            <a:off x="3489108" y="203764"/>
            <a:ext cx="8278822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s-IN" sz="4800" dirty="0">
                <a:latin typeface="NikoshBAN" pitchFamily="2" charset="0"/>
                <a:cs typeface="NikoshBAN" pitchFamily="2" charset="0"/>
              </a:rPr>
              <a:t>তিনটি সরলরেখা দ্বারা</a:t>
            </a:r>
            <a:r>
              <a:rPr lang="bn-IN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4800" dirty="0">
                <a:latin typeface="NikoshBAN" pitchFamily="2" charset="0"/>
                <a:cs typeface="NikoshBAN" pitchFamily="2" charset="0"/>
              </a:rPr>
              <a:t>সীমাবদ্ধ ক্ষেত্রকে ত্রিভূজ বলে।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xmlns="" id="{39AFBC02-F762-4EB4-A232-E305EF4FDC27}"/>
              </a:ext>
            </a:extLst>
          </p:cNvPr>
          <p:cNvSpPr/>
          <p:nvPr/>
        </p:nvSpPr>
        <p:spPr>
          <a:xfrm>
            <a:off x="741491" y="22049"/>
            <a:ext cx="2469874" cy="2030754"/>
          </a:xfrm>
          <a:prstGeom prst="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ত্রিভূজ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378A5CDB-9C54-42A9-A5C0-859ADD3D131B}"/>
              </a:ext>
            </a:extLst>
          </p:cNvPr>
          <p:cNvSpPr/>
          <p:nvPr/>
        </p:nvSpPr>
        <p:spPr>
          <a:xfrm>
            <a:off x="260900" y="2556972"/>
            <a:ext cx="2186609" cy="203075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8000" dirty="0">
                <a:latin typeface="NikoshBAN" panose="02000000000000000000" pitchFamily="2" charset="0"/>
                <a:cs typeface="NikoshBAN" panose="02000000000000000000" pitchFamily="2" charset="0"/>
              </a:rPr>
              <a:t>বর্গ 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55BA6E6-0446-4371-8857-6B764F7B191A}"/>
              </a:ext>
            </a:extLst>
          </p:cNvPr>
          <p:cNvSpPr txBox="1"/>
          <p:nvPr/>
        </p:nvSpPr>
        <p:spPr>
          <a:xfrm>
            <a:off x="2769706" y="4960952"/>
            <a:ext cx="9369288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যে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4000" dirty="0">
                <a:latin typeface="NikoshBAN" pitchFamily="2" charset="0"/>
                <a:cs typeface="NikoshBAN" pitchFamily="2" charset="0"/>
              </a:rPr>
              <a:t>চতুর্ভুজের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বিপরীত </a:t>
            </a:r>
            <a:r>
              <a:rPr lang="as-IN" sz="4000" dirty="0">
                <a:latin typeface="NikoshBAN" pitchFamily="2" charset="0"/>
                <a:cs typeface="NikoshBAN" pitchFamily="2" charset="0"/>
              </a:rPr>
              <a:t>বাহু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 গূলো পরস্পর সমান </a:t>
            </a:r>
            <a:r>
              <a:rPr lang="as-IN" sz="4000" dirty="0">
                <a:latin typeface="NikoshBAN" pitchFamily="2" charset="0"/>
                <a:cs typeface="NikoshBAN" pitchFamily="2" charset="0"/>
              </a:rPr>
              <a:t> ও  কোণ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 বিপরীত কোণ গূলো </a:t>
            </a:r>
            <a:r>
              <a:rPr lang="as-IN" sz="4000" dirty="0">
                <a:latin typeface="NikoshBAN" pitchFamily="2" charset="0"/>
                <a:cs typeface="NikoshBAN" pitchFamily="2" charset="0"/>
              </a:rPr>
              <a:t> পরস্পর সমান  তাকে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আয়ত </a:t>
            </a:r>
            <a:r>
              <a:rPr lang="as-IN" sz="4000" dirty="0">
                <a:latin typeface="NikoshBAN" pitchFamily="2" charset="0"/>
                <a:cs typeface="NikoshBAN" pitchFamily="2" charset="0"/>
              </a:rPr>
              <a:t> বলে।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9E90085-33D8-48F3-BB8A-20CE8AB4EDC4}"/>
              </a:ext>
            </a:extLst>
          </p:cNvPr>
          <p:cNvSpPr/>
          <p:nvPr/>
        </p:nvSpPr>
        <p:spPr>
          <a:xfrm>
            <a:off x="119267" y="4805198"/>
            <a:ext cx="2584176" cy="15558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আয়ত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180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 animBg="1"/>
      <p:bldP spid="6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239A911-7620-4060-A0E9-E1682C7728CF}"/>
              </a:ext>
            </a:extLst>
          </p:cNvPr>
          <p:cNvSpPr/>
          <p:nvPr/>
        </p:nvSpPr>
        <p:spPr>
          <a:xfrm>
            <a:off x="271669" y="5263906"/>
            <a:ext cx="11648661" cy="132343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ত্রিভূজের পরিবৃত্ত ত্রিভূজের  তিনটি শীর্ষ বিন্দুকে   এবং বর্গের পরিবৃত্ত বর্গের চারটি শীর্ষ বিন্দুকে স্পর্শ করে ।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DF7CBE8F-1C9A-4B7C-A55D-81C7A77C5148}"/>
              </a:ext>
            </a:extLst>
          </p:cNvPr>
          <p:cNvSpPr/>
          <p:nvPr/>
        </p:nvSpPr>
        <p:spPr>
          <a:xfrm>
            <a:off x="901146" y="159025"/>
            <a:ext cx="4167098" cy="4103108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5EAB0922-C073-45AC-BBFF-47A438D34155}"/>
              </a:ext>
            </a:extLst>
          </p:cNvPr>
          <p:cNvSpPr/>
          <p:nvPr/>
        </p:nvSpPr>
        <p:spPr>
          <a:xfrm>
            <a:off x="1608112" y="684890"/>
            <a:ext cx="2834998" cy="3051377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xmlns="" id="{F782B14B-D7D6-4CE8-A4C0-953B4A58CFA7}"/>
              </a:ext>
            </a:extLst>
          </p:cNvPr>
          <p:cNvSpPr/>
          <p:nvPr/>
        </p:nvSpPr>
        <p:spPr>
          <a:xfrm>
            <a:off x="6541427" y="409346"/>
            <a:ext cx="3516973" cy="3579557"/>
          </a:xfrm>
          <a:prstGeom prst="triangl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xmlns="" id="{C68462BF-50C7-4D12-9409-D916D79DCE5F}"/>
              </a:ext>
            </a:extLst>
          </p:cNvPr>
          <p:cNvSpPr/>
          <p:nvPr/>
        </p:nvSpPr>
        <p:spPr>
          <a:xfrm>
            <a:off x="6083296" y="409347"/>
            <a:ext cx="4500592" cy="4388270"/>
          </a:xfrm>
          <a:prstGeom prst="flowChartConnector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79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37EC165-A3A0-4707-8330-B8B87CA5BA44}"/>
              </a:ext>
            </a:extLst>
          </p:cNvPr>
          <p:cNvSpPr/>
          <p:nvPr/>
        </p:nvSpPr>
        <p:spPr>
          <a:xfrm>
            <a:off x="1934817" y="940904"/>
            <a:ext cx="4161183" cy="20540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072AF93-9D66-4EE1-A17B-37850DE1CED4}"/>
              </a:ext>
            </a:extLst>
          </p:cNvPr>
          <p:cNvSpPr/>
          <p:nvPr/>
        </p:nvSpPr>
        <p:spPr>
          <a:xfrm>
            <a:off x="1285462" y="1577009"/>
            <a:ext cx="4465980" cy="2286001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D82B3FEC-DE6D-463D-8DB9-FC9D51E18551}"/>
              </a:ext>
            </a:extLst>
          </p:cNvPr>
          <p:cNvSpPr/>
          <p:nvPr/>
        </p:nvSpPr>
        <p:spPr>
          <a:xfrm>
            <a:off x="980664" y="314739"/>
            <a:ext cx="5115336" cy="4793974"/>
          </a:xfrm>
          <a:prstGeom prst="ellipse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A2D30C5-56EB-4F33-A506-58327EBEF4BA}"/>
              </a:ext>
            </a:extLst>
          </p:cNvPr>
          <p:cNvSpPr txBox="1"/>
          <p:nvPr/>
        </p:nvSpPr>
        <p:spPr>
          <a:xfrm>
            <a:off x="92765" y="5890591"/>
            <a:ext cx="1200647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আয়ত ক্ষেত্রের পরিবৃত্ত আয়ত ক্ষেত্রের শীর্ষ বিন্দুগূলোকে স্পর্শ করে । 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71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72941BD9-DA28-48A8-A06B-0C37B0BB3CFC}"/>
              </a:ext>
            </a:extLst>
          </p:cNvPr>
          <p:cNvCxnSpPr/>
          <p:nvPr/>
        </p:nvCxnSpPr>
        <p:spPr>
          <a:xfrm>
            <a:off x="2232991" y="2143539"/>
            <a:ext cx="4114800" cy="158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BA8338B5-B1B1-4D2C-8AF5-1D080276F601}"/>
              </a:ext>
            </a:extLst>
          </p:cNvPr>
          <p:cNvCxnSpPr/>
          <p:nvPr/>
        </p:nvCxnSpPr>
        <p:spPr>
          <a:xfrm>
            <a:off x="2232991" y="2524539"/>
            <a:ext cx="3505200" cy="158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99FDF501-1BDA-4B04-B3C0-95E2D3EDB7DA}"/>
              </a:ext>
            </a:extLst>
          </p:cNvPr>
          <p:cNvCxnSpPr/>
          <p:nvPr/>
        </p:nvCxnSpPr>
        <p:spPr>
          <a:xfrm>
            <a:off x="2309191" y="2905539"/>
            <a:ext cx="3048000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579507D7-41B8-432A-B1E2-FA0161674540}"/>
              </a:ext>
            </a:extLst>
          </p:cNvPr>
          <p:cNvCxnSpPr>
            <a:cxnSpLocks/>
          </p:cNvCxnSpPr>
          <p:nvPr/>
        </p:nvCxnSpPr>
        <p:spPr>
          <a:xfrm flipV="1">
            <a:off x="2156791" y="5947705"/>
            <a:ext cx="6589644" cy="8203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inus 23">
            <a:extLst>
              <a:ext uri="{FF2B5EF4-FFF2-40B4-BE49-F238E27FC236}">
                <a16:creationId xmlns:a16="http://schemas.microsoft.com/office/drawing/2014/main" xmlns="" id="{F9C33A53-86EF-4EAB-BA76-C8E2D6AFBBEC}"/>
              </a:ext>
            </a:extLst>
          </p:cNvPr>
          <p:cNvSpPr/>
          <p:nvPr/>
        </p:nvSpPr>
        <p:spPr>
          <a:xfrm rot="16200000">
            <a:off x="6042991" y="5801139"/>
            <a:ext cx="533400" cy="381000"/>
          </a:xfrm>
          <a:prstGeom prst="mathMinus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128B44F9-AFF1-469D-8FAA-6BEC60C73E3A}"/>
              </a:ext>
            </a:extLst>
          </p:cNvPr>
          <p:cNvCxnSpPr/>
          <p:nvPr/>
        </p:nvCxnSpPr>
        <p:spPr>
          <a:xfrm rot="5400000" flipH="1" flipV="1">
            <a:off x="1813891" y="3858039"/>
            <a:ext cx="2514600" cy="18288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9E294CCC-63D9-4968-ADCE-EE62D03AECE8}"/>
              </a:ext>
            </a:extLst>
          </p:cNvPr>
          <p:cNvCxnSpPr/>
          <p:nvPr/>
        </p:nvCxnSpPr>
        <p:spPr>
          <a:xfrm rot="16200000" flipV="1">
            <a:off x="3871291" y="3591338"/>
            <a:ext cx="2514600" cy="228600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F0571FA-0330-497B-9C77-8246C4A8E9C1}"/>
              </a:ext>
            </a:extLst>
          </p:cNvPr>
          <p:cNvSpPr txBox="1"/>
          <p:nvPr/>
        </p:nvSpPr>
        <p:spPr>
          <a:xfrm>
            <a:off x="3833191" y="2981739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0B8204B-0B87-4EED-81CE-EE8EC7063009}"/>
              </a:ext>
            </a:extLst>
          </p:cNvPr>
          <p:cNvSpPr txBox="1"/>
          <p:nvPr/>
        </p:nvSpPr>
        <p:spPr>
          <a:xfrm>
            <a:off x="1775791" y="5877339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D0D4237-2208-47F6-A43B-6E4280156294}"/>
              </a:ext>
            </a:extLst>
          </p:cNvPr>
          <p:cNvSpPr txBox="1"/>
          <p:nvPr/>
        </p:nvSpPr>
        <p:spPr>
          <a:xfrm>
            <a:off x="6271591" y="6029739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96FA4F3-271F-475D-9B9D-9030F7452983}"/>
              </a:ext>
            </a:extLst>
          </p:cNvPr>
          <p:cNvSpPr txBox="1"/>
          <p:nvPr/>
        </p:nvSpPr>
        <p:spPr>
          <a:xfrm>
            <a:off x="3452191" y="1762539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5cm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0593E47-90ED-46C5-8D1A-DD9D2832C552}"/>
              </a:ext>
            </a:extLst>
          </p:cNvPr>
          <p:cNvSpPr txBox="1"/>
          <p:nvPr/>
        </p:nvSpPr>
        <p:spPr>
          <a:xfrm>
            <a:off x="3452191" y="2143539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4cm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356C53E-F50D-462E-BA52-307FC01D1B65}"/>
              </a:ext>
            </a:extLst>
          </p:cNvPr>
          <p:cNvSpPr txBox="1"/>
          <p:nvPr/>
        </p:nvSpPr>
        <p:spPr>
          <a:xfrm>
            <a:off x="3375991" y="2524539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3cm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47FFA673-096F-47DC-9153-EBA2B64792BB}"/>
              </a:ext>
            </a:extLst>
          </p:cNvPr>
          <p:cNvSpPr txBox="1"/>
          <p:nvPr/>
        </p:nvSpPr>
        <p:spPr>
          <a:xfrm>
            <a:off x="1775791" y="1838739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F1BB5EA8-92E0-495E-8B3E-9A1635A5D274}"/>
              </a:ext>
            </a:extLst>
          </p:cNvPr>
          <p:cNvSpPr txBox="1"/>
          <p:nvPr/>
        </p:nvSpPr>
        <p:spPr>
          <a:xfrm>
            <a:off x="1851991" y="2295939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CA36244C-0C95-4E91-A156-F57683DB2819}"/>
              </a:ext>
            </a:extLst>
          </p:cNvPr>
          <p:cNvSpPr txBox="1"/>
          <p:nvPr/>
        </p:nvSpPr>
        <p:spPr>
          <a:xfrm>
            <a:off x="1851991" y="2676939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816753BF-6EAA-4C9E-97A8-D52E37EE2B66}"/>
              </a:ext>
            </a:extLst>
          </p:cNvPr>
          <p:cNvSpPr txBox="1"/>
          <p:nvPr/>
        </p:nvSpPr>
        <p:spPr>
          <a:xfrm>
            <a:off x="248478" y="133356"/>
            <a:ext cx="11741426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# একটি ত্রিভুজের তিন টি বাহুর দৈর্ঘ্য যথাক্রমে </a:t>
            </a:r>
            <a:r>
              <a:rPr lang="b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সেন্টিমিটার ,</a:t>
            </a:r>
            <a:r>
              <a:rPr lang="b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সেন্টিমিটার ও </a:t>
            </a:r>
            <a:r>
              <a:rPr lang="b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সেন্টিমিটার । ত্রিভূজ টি অঙ্কন করে তার পরিবৃত্ত আকতে হবে ।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54F56464-D3AF-40F0-BDE2-D91CF57F6396}"/>
              </a:ext>
            </a:extLst>
          </p:cNvPr>
          <p:cNvSpPr txBox="1"/>
          <p:nvPr/>
        </p:nvSpPr>
        <p:spPr>
          <a:xfrm>
            <a:off x="33130" y="1454018"/>
            <a:ext cx="15902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অঙ্কনঃ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xmlns="" id="{F9CD3EC0-0561-47BF-81B3-922BFC2EE4CD}"/>
              </a:ext>
            </a:extLst>
          </p:cNvPr>
          <p:cNvSpPr/>
          <p:nvPr/>
        </p:nvSpPr>
        <p:spPr>
          <a:xfrm rot="16370258">
            <a:off x="3816716" y="3304917"/>
            <a:ext cx="1444487" cy="1492997"/>
          </a:xfrm>
          <a:prstGeom prst="arc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xmlns="" id="{325704D1-7A27-492E-A509-6042CFACCF1F}"/>
              </a:ext>
            </a:extLst>
          </p:cNvPr>
          <p:cNvSpPr/>
          <p:nvPr/>
        </p:nvSpPr>
        <p:spPr>
          <a:xfrm rot="21109693">
            <a:off x="2825744" y="3314332"/>
            <a:ext cx="1444487" cy="1492997"/>
          </a:xfrm>
          <a:prstGeom prst="arc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6BAE27A-ADE0-4F8E-BE98-A44A90C8EA06}"/>
              </a:ext>
            </a:extLst>
          </p:cNvPr>
          <p:cNvSpPr/>
          <p:nvPr/>
        </p:nvSpPr>
        <p:spPr>
          <a:xfrm>
            <a:off x="8746435" y="5466990"/>
            <a:ext cx="34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24341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2" grpId="0" animBg="1"/>
      <p:bldP spid="23" grpId="0"/>
      <p:bldP spid="26" grpId="0" animBg="1"/>
      <p:bldP spid="27" grpId="0" animBg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ECDDE21A-268B-43C3-84B8-0C1AF5A9C685}"/>
              </a:ext>
            </a:extLst>
          </p:cNvPr>
          <p:cNvCxnSpPr/>
          <p:nvPr/>
        </p:nvCxnSpPr>
        <p:spPr>
          <a:xfrm>
            <a:off x="1371600" y="685800"/>
            <a:ext cx="40386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29D7183F-E51E-4147-BBBD-A7073045BC97}"/>
              </a:ext>
            </a:extLst>
          </p:cNvPr>
          <p:cNvCxnSpPr/>
          <p:nvPr/>
        </p:nvCxnSpPr>
        <p:spPr>
          <a:xfrm>
            <a:off x="1371600" y="1066800"/>
            <a:ext cx="3505200" cy="158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4A45024F-A837-4F38-B391-9B364DDF12BB}"/>
              </a:ext>
            </a:extLst>
          </p:cNvPr>
          <p:cNvCxnSpPr/>
          <p:nvPr/>
        </p:nvCxnSpPr>
        <p:spPr>
          <a:xfrm>
            <a:off x="1447800" y="1447800"/>
            <a:ext cx="3048000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rc 5">
            <a:extLst>
              <a:ext uri="{FF2B5EF4-FFF2-40B4-BE49-F238E27FC236}">
                <a16:creationId xmlns:a16="http://schemas.microsoft.com/office/drawing/2014/main" xmlns="" id="{0117BEA5-B17F-44C9-B87C-10AA9431E3EC}"/>
              </a:ext>
            </a:extLst>
          </p:cNvPr>
          <p:cNvSpPr/>
          <p:nvPr/>
        </p:nvSpPr>
        <p:spPr>
          <a:xfrm rot="15579403">
            <a:off x="3066153" y="1759370"/>
            <a:ext cx="995120" cy="1176677"/>
          </a:xfrm>
          <a:prstGeom prst="arc">
            <a:avLst>
              <a:gd name="adj1" fmla="val 16166944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xmlns="" id="{D963E12A-C5AC-4486-8DDC-BCC5511248DD}"/>
              </a:ext>
            </a:extLst>
          </p:cNvPr>
          <p:cNvSpPr/>
          <p:nvPr/>
        </p:nvSpPr>
        <p:spPr>
          <a:xfrm rot="21357104">
            <a:off x="2326293" y="1938658"/>
            <a:ext cx="995120" cy="1176677"/>
          </a:xfrm>
          <a:prstGeom prst="arc">
            <a:avLst>
              <a:gd name="adj1" fmla="val 16166944"/>
              <a:gd name="adj2" fmla="val 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9C50A6A1-FE59-46A0-93D1-EC7A2D1C6D6E}"/>
              </a:ext>
            </a:extLst>
          </p:cNvPr>
          <p:cNvCxnSpPr>
            <a:cxnSpLocks/>
          </p:cNvCxnSpPr>
          <p:nvPr/>
        </p:nvCxnSpPr>
        <p:spPr>
          <a:xfrm>
            <a:off x="1295400" y="4572000"/>
            <a:ext cx="7265504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inus 23">
            <a:extLst>
              <a:ext uri="{FF2B5EF4-FFF2-40B4-BE49-F238E27FC236}">
                <a16:creationId xmlns:a16="http://schemas.microsoft.com/office/drawing/2014/main" xmlns="" id="{AF1AE3B9-E940-463C-B1E7-D8076AF7EE1F}"/>
              </a:ext>
            </a:extLst>
          </p:cNvPr>
          <p:cNvSpPr/>
          <p:nvPr/>
        </p:nvSpPr>
        <p:spPr>
          <a:xfrm rot="16200000">
            <a:off x="4672669" y="4389031"/>
            <a:ext cx="602566" cy="381000"/>
          </a:xfrm>
          <a:prstGeom prst="mathMinus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DBA7FE45-C4E9-4F6B-9402-A3E68937B29B}"/>
              </a:ext>
            </a:extLst>
          </p:cNvPr>
          <p:cNvCxnSpPr/>
          <p:nvPr/>
        </p:nvCxnSpPr>
        <p:spPr>
          <a:xfrm rot="5400000" flipH="1" flipV="1">
            <a:off x="952500" y="2400300"/>
            <a:ext cx="2514600" cy="18288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95EEC830-EC88-4624-A0D0-C0150975A0B7}"/>
              </a:ext>
            </a:extLst>
          </p:cNvPr>
          <p:cNvCxnSpPr>
            <a:cxnSpLocks/>
          </p:cNvCxnSpPr>
          <p:nvPr/>
        </p:nvCxnSpPr>
        <p:spPr>
          <a:xfrm flipH="1" flipV="1">
            <a:off x="3086468" y="2083388"/>
            <a:ext cx="1900839" cy="248861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A4CA861-AEF9-47FA-8A97-42C4FEB7B994}"/>
              </a:ext>
            </a:extLst>
          </p:cNvPr>
          <p:cNvSpPr txBox="1"/>
          <p:nvPr/>
        </p:nvSpPr>
        <p:spPr>
          <a:xfrm>
            <a:off x="2971800" y="15240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155B2E-A6EA-4731-804C-6AA62102910F}"/>
              </a:ext>
            </a:extLst>
          </p:cNvPr>
          <p:cNvSpPr txBox="1"/>
          <p:nvPr/>
        </p:nvSpPr>
        <p:spPr>
          <a:xfrm>
            <a:off x="914400" y="4419600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AF42A5C-48CA-4E9F-AEA5-3BB094DC3DE1}"/>
              </a:ext>
            </a:extLst>
          </p:cNvPr>
          <p:cNvSpPr txBox="1"/>
          <p:nvPr/>
        </p:nvSpPr>
        <p:spPr>
          <a:xfrm>
            <a:off x="4986260" y="4573557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5F3A9B83-2ADE-483B-90BC-3A599F8433F1}"/>
              </a:ext>
            </a:extLst>
          </p:cNvPr>
          <p:cNvSpPr txBox="1"/>
          <p:nvPr/>
        </p:nvSpPr>
        <p:spPr>
          <a:xfrm>
            <a:off x="2590800" y="304800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5cm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BFF846F-5DC9-4015-B4D4-739DC8E4FF39}"/>
              </a:ext>
            </a:extLst>
          </p:cNvPr>
          <p:cNvSpPr txBox="1"/>
          <p:nvPr/>
        </p:nvSpPr>
        <p:spPr>
          <a:xfrm>
            <a:off x="2462828" y="711926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4cm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9652CE9-2160-4A23-941C-C5B2E5AB1FBF}"/>
              </a:ext>
            </a:extLst>
          </p:cNvPr>
          <p:cNvSpPr txBox="1"/>
          <p:nvPr/>
        </p:nvSpPr>
        <p:spPr>
          <a:xfrm>
            <a:off x="2514600" y="1066800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3cm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E2990D2-730A-4A9E-9C47-196F1BC8B4E9}"/>
              </a:ext>
            </a:extLst>
          </p:cNvPr>
          <p:cNvSpPr txBox="1"/>
          <p:nvPr/>
        </p:nvSpPr>
        <p:spPr>
          <a:xfrm>
            <a:off x="914400" y="3810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E3CE97D-D0C1-4148-AAE0-B7C5D0EA573D}"/>
              </a:ext>
            </a:extLst>
          </p:cNvPr>
          <p:cNvSpPr txBox="1"/>
          <p:nvPr/>
        </p:nvSpPr>
        <p:spPr>
          <a:xfrm>
            <a:off x="990600" y="838200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ABEB1409-A0D7-4637-857D-41F029A915D8}"/>
              </a:ext>
            </a:extLst>
          </p:cNvPr>
          <p:cNvSpPr txBox="1"/>
          <p:nvPr/>
        </p:nvSpPr>
        <p:spPr>
          <a:xfrm>
            <a:off x="1041121" y="1153352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xmlns="" id="{C31CB98A-475E-48C9-B748-46AC4E5E1C99}"/>
              </a:ext>
            </a:extLst>
          </p:cNvPr>
          <p:cNvSpPr/>
          <p:nvPr/>
        </p:nvSpPr>
        <p:spPr>
          <a:xfrm rot="9114493">
            <a:off x="2038068" y="3255322"/>
            <a:ext cx="995120" cy="1176677"/>
          </a:xfrm>
          <a:prstGeom prst="arc">
            <a:avLst>
              <a:gd name="adj1" fmla="val 16166944"/>
              <a:gd name="adj2" fmla="val 20382452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xmlns="" id="{CDA5D9EE-8F56-4776-BF65-DDF837D42263}"/>
              </a:ext>
            </a:extLst>
          </p:cNvPr>
          <p:cNvSpPr/>
          <p:nvPr/>
        </p:nvSpPr>
        <p:spPr>
          <a:xfrm rot="21357104">
            <a:off x="1776300" y="3571318"/>
            <a:ext cx="995120" cy="1176677"/>
          </a:xfrm>
          <a:prstGeom prst="arc">
            <a:avLst>
              <a:gd name="adj1" fmla="val 16166944"/>
              <a:gd name="adj2" fmla="val 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xmlns="" id="{3EE629CE-3A4D-490B-A8D4-0F73DC071CC2}"/>
              </a:ext>
            </a:extLst>
          </p:cNvPr>
          <p:cNvSpPr/>
          <p:nvPr/>
        </p:nvSpPr>
        <p:spPr>
          <a:xfrm rot="2677193">
            <a:off x="2972330" y="3844840"/>
            <a:ext cx="808592" cy="1039479"/>
          </a:xfrm>
          <a:prstGeom prst="arc">
            <a:avLst>
              <a:gd name="adj1" fmla="val 16166944"/>
              <a:gd name="adj2" fmla="val 60675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xmlns="" id="{6C3C3B27-9CDB-42D1-99AC-3E4F36E6475F}"/>
              </a:ext>
            </a:extLst>
          </p:cNvPr>
          <p:cNvSpPr/>
          <p:nvPr/>
        </p:nvSpPr>
        <p:spPr>
          <a:xfrm rot="11656855">
            <a:off x="3240694" y="3742664"/>
            <a:ext cx="995120" cy="1176677"/>
          </a:xfrm>
          <a:prstGeom prst="arc">
            <a:avLst>
              <a:gd name="adj1" fmla="val 16166944"/>
              <a:gd name="adj2" fmla="val 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xmlns="" id="{5B83F5F1-1E75-4575-B58B-9A9E95BDD214}"/>
              </a:ext>
            </a:extLst>
          </p:cNvPr>
          <p:cNvSpPr/>
          <p:nvPr/>
        </p:nvSpPr>
        <p:spPr>
          <a:xfrm rot="21357104">
            <a:off x="1259493" y="3996058"/>
            <a:ext cx="995120" cy="1176677"/>
          </a:xfrm>
          <a:prstGeom prst="arc">
            <a:avLst>
              <a:gd name="adj1" fmla="val 16166944"/>
              <a:gd name="adj2" fmla="val 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xmlns="" id="{4C155009-B4EB-46FA-8E51-27315DFC3970}"/>
              </a:ext>
            </a:extLst>
          </p:cNvPr>
          <p:cNvSpPr/>
          <p:nvPr/>
        </p:nvSpPr>
        <p:spPr>
          <a:xfrm rot="21357104">
            <a:off x="2478694" y="4834259"/>
            <a:ext cx="995120" cy="1176677"/>
          </a:xfrm>
          <a:prstGeom prst="arc">
            <a:avLst>
              <a:gd name="adj1" fmla="val 16166944"/>
              <a:gd name="adj2" fmla="val 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xmlns="" id="{ECD70E76-0061-482C-8F73-2B98B1323C0A}"/>
              </a:ext>
            </a:extLst>
          </p:cNvPr>
          <p:cNvSpPr/>
          <p:nvPr/>
        </p:nvSpPr>
        <p:spPr>
          <a:xfrm rot="629633">
            <a:off x="1219114" y="3860607"/>
            <a:ext cx="995120" cy="1176677"/>
          </a:xfrm>
          <a:prstGeom prst="arc">
            <a:avLst>
              <a:gd name="adj1" fmla="val 16166944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xmlns="" id="{5D2382B7-8335-4363-A1F0-C8AC60EDC989}"/>
              </a:ext>
            </a:extLst>
          </p:cNvPr>
          <p:cNvCxnSpPr>
            <a:cxnSpLocks/>
          </p:cNvCxnSpPr>
          <p:nvPr/>
        </p:nvCxnSpPr>
        <p:spPr>
          <a:xfrm flipV="1">
            <a:off x="1735773" y="1603588"/>
            <a:ext cx="4360227" cy="3380377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xmlns="" id="{4FC61FAC-A23C-4F0B-A6BA-808DBDA17AC2}"/>
              </a:ext>
            </a:extLst>
          </p:cNvPr>
          <p:cNvCxnSpPr>
            <a:cxnSpLocks/>
          </p:cNvCxnSpPr>
          <p:nvPr/>
        </p:nvCxnSpPr>
        <p:spPr>
          <a:xfrm>
            <a:off x="292709" y="1962196"/>
            <a:ext cx="4299130" cy="2856683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EC7E8819-E195-4645-AEA7-E50AB98762B8}"/>
              </a:ext>
            </a:extLst>
          </p:cNvPr>
          <p:cNvSpPr/>
          <p:nvPr/>
        </p:nvSpPr>
        <p:spPr>
          <a:xfrm>
            <a:off x="2209800" y="2743200"/>
            <a:ext cx="1981200" cy="18288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BB0B2A24-AA44-4551-8035-F7CC7966BA4A}"/>
              </a:ext>
            </a:extLst>
          </p:cNvPr>
          <p:cNvSpPr txBox="1"/>
          <p:nvPr/>
        </p:nvSpPr>
        <p:spPr>
          <a:xfrm>
            <a:off x="2997848" y="3851807"/>
            <a:ext cx="3667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</a:t>
            </a:r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xmlns="" id="{C5304019-97E2-4A9A-9954-3C53E1FD5016}"/>
              </a:ext>
            </a:extLst>
          </p:cNvPr>
          <p:cNvSpPr/>
          <p:nvPr/>
        </p:nvSpPr>
        <p:spPr>
          <a:xfrm rot="21357104">
            <a:off x="785343" y="1928495"/>
            <a:ext cx="995120" cy="1176677"/>
          </a:xfrm>
          <a:prstGeom prst="arc">
            <a:avLst>
              <a:gd name="adj1" fmla="val 16166944"/>
              <a:gd name="adj2" fmla="val 20258605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xmlns="" id="{E5E6E6E0-F338-4156-B9C0-2069D28AE244}"/>
              </a:ext>
            </a:extLst>
          </p:cNvPr>
          <p:cNvSpPr/>
          <p:nvPr/>
        </p:nvSpPr>
        <p:spPr>
          <a:xfrm rot="18037028">
            <a:off x="2776650" y="1594362"/>
            <a:ext cx="896356" cy="2109055"/>
          </a:xfrm>
          <a:prstGeom prst="arc">
            <a:avLst>
              <a:gd name="adj1" fmla="val 17317634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xmlns="" id="{7773BD06-015E-4B5D-BAC8-C768C86F1902}"/>
              </a:ext>
            </a:extLst>
          </p:cNvPr>
          <p:cNvSpPr/>
          <p:nvPr/>
        </p:nvSpPr>
        <p:spPr>
          <a:xfrm rot="21357104">
            <a:off x="3696659" y="2766714"/>
            <a:ext cx="995120" cy="1176677"/>
          </a:xfrm>
          <a:prstGeom prst="arc">
            <a:avLst>
              <a:gd name="adj1" fmla="val 16166944"/>
              <a:gd name="adj2" fmla="val 2079297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A2968399-5D2C-4D64-BF28-35BBDF741666}"/>
              </a:ext>
            </a:extLst>
          </p:cNvPr>
          <p:cNvSpPr txBox="1"/>
          <p:nvPr/>
        </p:nvSpPr>
        <p:spPr>
          <a:xfrm flipH="1">
            <a:off x="186141" y="1524000"/>
            <a:ext cx="496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xmlns="" id="{B47DB6B6-1008-4915-B907-80119EDA39AB}"/>
              </a:ext>
            </a:extLst>
          </p:cNvPr>
          <p:cNvSpPr/>
          <p:nvPr/>
        </p:nvSpPr>
        <p:spPr>
          <a:xfrm>
            <a:off x="2382040" y="2516833"/>
            <a:ext cx="1981200" cy="18288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lowchart: Connector 45">
            <a:extLst>
              <a:ext uri="{FF2B5EF4-FFF2-40B4-BE49-F238E27FC236}">
                <a16:creationId xmlns:a16="http://schemas.microsoft.com/office/drawing/2014/main" xmlns="" id="{83650391-0106-44FC-ADCD-C77B3F0CC23F}"/>
              </a:ext>
            </a:extLst>
          </p:cNvPr>
          <p:cNvSpPr/>
          <p:nvPr/>
        </p:nvSpPr>
        <p:spPr>
          <a:xfrm>
            <a:off x="1245295" y="2080974"/>
            <a:ext cx="3830632" cy="3839718"/>
          </a:xfrm>
          <a:prstGeom prst="flowChartConnector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Arc 46">
            <a:extLst>
              <a:ext uri="{FF2B5EF4-FFF2-40B4-BE49-F238E27FC236}">
                <a16:creationId xmlns:a16="http://schemas.microsoft.com/office/drawing/2014/main" xmlns="" id="{49C88FA9-B2A4-4FD3-A621-F9AF03943E85}"/>
              </a:ext>
            </a:extLst>
          </p:cNvPr>
          <p:cNvSpPr/>
          <p:nvPr/>
        </p:nvSpPr>
        <p:spPr>
          <a:xfrm rot="5400000">
            <a:off x="3057865" y="3519841"/>
            <a:ext cx="821393" cy="1016756"/>
          </a:xfrm>
          <a:prstGeom prst="arc">
            <a:avLst>
              <a:gd name="adj1" fmla="val 16720358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Arc 47">
            <a:extLst>
              <a:ext uri="{FF2B5EF4-FFF2-40B4-BE49-F238E27FC236}">
                <a16:creationId xmlns:a16="http://schemas.microsoft.com/office/drawing/2014/main" xmlns="" id="{5369A404-2C50-47B0-9B7B-0EB4C5D02C58}"/>
              </a:ext>
            </a:extLst>
          </p:cNvPr>
          <p:cNvSpPr/>
          <p:nvPr/>
        </p:nvSpPr>
        <p:spPr>
          <a:xfrm rot="13467176">
            <a:off x="2533162" y="3784245"/>
            <a:ext cx="995120" cy="1176677"/>
          </a:xfrm>
          <a:prstGeom prst="arc">
            <a:avLst>
              <a:gd name="adj1" fmla="val 16166944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Arc 48">
            <a:extLst>
              <a:ext uri="{FF2B5EF4-FFF2-40B4-BE49-F238E27FC236}">
                <a16:creationId xmlns:a16="http://schemas.microsoft.com/office/drawing/2014/main" xmlns="" id="{A86FCF34-C426-4746-A1BC-9D1B18A44913}"/>
              </a:ext>
            </a:extLst>
          </p:cNvPr>
          <p:cNvSpPr/>
          <p:nvPr/>
        </p:nvSpPr>
        <p:spPr>
          <a:xfrm rot="14741557">
            <a:off x="4404671" y="3699996"/>
            <a:ext cx="995120" cy="1176677"/>
          </a:xfrm>
          <a:prstGeom prst="arc">
            <a:avLst>
              <a:gd name="adj1" fmla="val 16166944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23908011-CB3C-4A06-9AD7-7BBD24724D4B}"/>
              </a:ext>
            </a:extLst>
          </p:cNvPr>
          <p:cNvSpPr/>
          <p:nvPr/>
        </p:nvSpPr>
        <p:spPr>
          <a:xfrm>
            <a:off x="8105814" y="4122830"/>
            <a:ext cx="297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D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32358C9C-9F54-4876-A5B1-6D172205CDF9}"/>
              </a:ext>
            </a:extLst>
          </p:cNvPr>
          <p:cNvSpPr txBox="1"/>
          <p:nvPr/>
        </p:nvSpPr>
        <p:spPr>
          <a:xfrm>
            <a:off x="0" y="5963261"/>
            <a:ext cx="12019722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400" u="sng" dirty="0">
                <a:latin typeface="NikoshBAN" panose="02000000000000000000" pitchFamily="2" charset="0"/>
                <a:cs typeface="NikoshBAN" panose="02000000000000000000" pitchFamily="2" charset="0"/>
              </a:rPr>
              <a:t>বিশেষ নির্বচনঃ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মনে করি একটি ত্রিভুজের তিনটি বাহুর দৈর্ঘ্য যথাক্রমে 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a=</a:t>
            </a:r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 সেন্টিমিটার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, b=</a:t>
            </a:r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 সেন্টিমিটার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, c=</a:t>
            </a:r>
            <a:r>
              <a:rPr lang="b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 সেন্টিমিটার । ত্রিভূজ টি অঙ্কন করে তার পরিবৃত্ত আকতে হবে । 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C6166EFD-76F9-4FD6-9B03-41017427C3C0}"/>
              </a:ext>
            </a:extLst>
          </p:cNvPr>
          <p:cNvSpPr txBox="1"/>
          <p:nvPr/>
        </p:nvSpPr>
        <p:spPr>
          <a:xfrm>
            <a:off x="119269" y="15689"/>
            <a:ext cx="15902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অঙ্কনঃ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2" name="Arc 51">
            <a:extLst>
              <a:ext uri="{FF2B5EF4-FFF2-40B4-BE49-F238E27FC236}">
                <a16:creationId xmlns:a16="http://schemas.microsoft.com/office/drawing/2014/main" xmlns="" id="{8794DD32-8EE9-459D-9D50-D417402AE947}"/>
              </a:ext>
            </a:extLst>
          </p:cNvPr>
          <p:cNvSpPr/>
          <p:nvPr/>
        </p:nvSpPr>
        <p:spPr>
          <a:xfrm rot="14045923">
            <a:off x="671936" y="1783495"/>
            <a:ext cx="847455" cy="993550"/>
          </a:xfrm>
          <a:prstGeom prst="arc">
            <a:avLst>
              <a:gd name="adj1" fmla="val 16166944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Arc 59">
            <a:extLst>
              <a:ext uri="{FF2B5EF4-FFF2-40B4-BE49-F238E27FC236}">
                <a16:creationId xmlns:a16="http://schemas.microsoft.com/office/drawing/2014/main" xmlns="" id="{F7CE4C79-8C10-4796-8F7B-379D9A92B8AF}"/>
              </a:ext>
            </a:extLst>
          </p:cNvPr>
          <p:cNvSpPr/>
          <p:nvPr/>
        </p:nvSpPr>
        <p:spPr>
          <a:xfrm rot="1834796">
            <a:off x="4799835" y="1523174"/>
            <a:ext cx="917256" cy="1068449"/>
          </a:xfrm>
          <a:prstGeom prst="arc">
            <a:avLst>
              <a:gd name="adj1" fmla="val 16166944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Arc 60">
            <a:extLst>
              <a:ext uri="{FF2B5EF4-FFF2-40B4-BE49-F238E27FC236}">
                <a16:creationId xmlns:a16="http://schemas.microsoft.com/office/drawing/2014/main" xmlns="" id="{F70B6A3C-8D0A-4374-81F3-A899068807DD}"/>
              </a:ext>
            </a:extLst>
          </p:cNvPr>
          <p:cNvSpPr/>
          <p:nvPr/>
        </p:nvSpPr>
        <p:spPr>
          <a:xfrm rot="19544458">
            <a:off x="5167650" y="1832174"/>
            <a:ext cx="917256" cy="1068449"/>
          </a:xfrm>
          <a:prstGeom prst="arc">
            <a:avLst>
              <a:gd name="adj1" fmla="val 16166944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xmlns="" id="{68AED275-A49C-4F7B-9EB0-C74F70E1A4DB}"/>
              </a:ext>
            </a:extLst>
          </p:cNvPr>
          <p:cNvCxnSpPr>
            <a:cxnSpLocks/>
          </p:cNvCxnSpPr>
          <p:nvPr/>
        </p:nvCxnSpPr>
        <p:spPr>
          <a:xfrm flipH="1" flipV="1">
            <a:off x="3110941" y="2057398"/>
            <a:ext cx="46565" cy="1861396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Arc 65">
            <a:extLst>
              <a:ext uri="{FF2B5EF4-FFF2-40B4-BE49-F238E27FC236}">
                <a16:creationId xmlns:a16="http://schemas.microsoft.com/office/drawing/2014/main" xmlns="" id="{749595D2-779C-454F-8EBC-9755D0ABD57F}"/>
              </a:ext>
            </a:extLst>
          </p:cNvPr>
          <p:cNvSpPr/>
          <p:nvPr/>
        </p:nvSpPr>
        <p:spPr>
          <a:xfrm rot="17416504">
            <a:off x="440567" y="2122473"/>
            <a:ext cx="847455" cy="993550"/>
          </a:xfrm>
          <a:prstGeom prst="arc">
            <a:avLst>
              <a:gd name="adj1" fmla="val 16166944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E24469F7-B496-441E-B992-7D5DFDB7F9D7}"/>
              </a:ext>
            </a:extLst>
          </p:cNvPr>
          <p:cNvSpPr txBox="1"/>
          <p:nvPr/>
        </p:nvSpPr>
        <p:spPr>
          <a:xfrm flipH="1">
            <a:off x="4263337" y="4737640"/>
            <a:ext cx="496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Q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261246A2-69CB-415E-972E-4685D619B10F}"/>
              </a:ext>
            </a:extLst>
          </p:cNvPr>
          <p:cNvSpPr txBox="1"/>
          <p:nvPr/>
        </p:nvSpPr>
        <p:spPr>
          <a:xfrm flipH="1">
            <a:off x="6057791" y="1466910"/>
            <a:ext cx="496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B9AAA4E9-FFCC-4885-964E-31C68567B903}"/>
              </a:ext>
            </a:extLst>
          </p:cNvPr>
          <p:cNvSpPr txBox="1"/>
          <p:nvPr/>
        </p:nvSpPr>
        <p:spPr>
          <a:xfrm flipH="1">
            <a:off x="1743007" y="4831654"/>
            <a:ext cx="496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421533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24" grpId="0" animBg="1"/>
      <p:bldP spid="28" grpId="0" animBg="1"/>
      <p:bldP spid="33" grpId="0"/>
      <p:bldP spid="38" grpId="0" animBg="1"/>
      <p:bldP spid="43" grpId="0"/>
      <p:bldP spid="46" grpId="0" animBg="1"/>
      <p:bldP spid="47" grpId="0" animBg="1"/>
      <p:bldP spid="48" grpId="0" animBg="1"/>
      <p:bldP spid="49" grpId="0" animBg="1"/>
      <p:bldP spid="58" grpId="0"/>
      <p:bldP spid="50" grpId="0" animBg="1"/>
      <p:bldP spid="51" grpId="0"/>
      <p:bldP spid="52" grpId="0" animBg="1"/>
      <p:bldP spid="60" grpId="0" animBg="1"/>
      <p:bldP spid="61" grpId="0" animBg="1"/>
      <p:bldP spid="66" grpId="0" animBg="1"/>
      <p:bldP spid="67" grpId="0"/>
      <p:bldP spid="68" grpId="0"/>
      <p:bldP spid="6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7FB4034-2FFC-4DCD-91A6-78AC379B6A27}"/>
              </a:ext>
            </a:extLst>
          </p:cNvPr>
          <p:cNvSpPr txBox="1"/>
          <p:nvPr/>
        </p:nvSpPr>
        <p:spPr>
          <a:xfrm>
            <a:off x="59635" y="390886"/>
            <a:ext cx="11920330" cy="575542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400" u="sng" dirty="0">
                <a:latin typeface="NikoshBAN" panose="02000000000000000000" pitchFamily="2" charset="0"/>
                <a:cs typeface="NikoshBAN" panose="02000000000000000000" pitchFamily="2" charset="0"/>
              </a:rPr>
              <a:t>অঙ্কনের বিবরণঃ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যে কোন রশ্মি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BD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নিই ।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BD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হতে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a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5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সেন্টিমিটারের সমান করে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BC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অংশ কেটে নিই।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BC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রেখার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B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 ও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C 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কে কেন্দ্র করে যথাক্রমে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b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c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এর সমান ব্যাসার্ধ নিয়ে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BC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রেখার একই পাশে দুইটি বৃত্তচাপ আঁকি । বৃত্তচাপ দ্বয় পরস্পরকে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A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বিন্দুতে ছেদ করে ।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A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B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এবং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A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C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যোগ করি । তাহলে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ABC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ত্রিভূজ  উৎপন্ন হল 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এখন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ABC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ত্রিভূজের 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AB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বাহুকে  কে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PQ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দ্বারা এবং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AC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বাহুকে 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MN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দ্বারা সমদ্বিখন্ডিত করি 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PQ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MN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পরস্পর কে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O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বিন্দুতে ছেদ করে ।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O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কে কেন্দ্র করে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OA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OB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OC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এর সমান ব্যাসার্ধ নিয়ে একটি বৃত্ত আঁকি , যা ত্রিভূজের  শীর্ষ বিন্দুগূলোকে  স্পর্শ করে । তাহলে এই বৃত্তটিই নির্ণেয় পরিবৃত্ত।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1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66D25C3-99B8-49EA-8332-D3633830A6DE}"/>
              </a:ext>
            </a:extLst>
          </p:cNvPr>
          <p:cNvSpPr txBox="1"/>
          <p:nvPr/>
        </p:nvSpPr>
        <p:spPr>
          <a:xfrm>
            <a:off x="2340617" y="1525592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023EC53-9013-4242-A0F5-0EA538D92A7F}"/>
              </a:ext>
            </a:extLst>
          </p:cNvPr>
          <p:cNvSpPr txBox="1"/>
          <p:nvPr/>
        </p:nvSpPr>
        <p:spPr>
          <a:xfrm>
            <a:off x="3393990" y="1387093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NikoshBAN" pitchFamily="2" charset="0"/>
              </a:rPr>
              <a:t>5</a:t>
            </a:r>
            <a:r>
              <a:rPr lang="bn-BD" dirty="0">
                <a:latin typeface="Times New Roman" pitchFamily="18" charset="0"/>
                <a:cs typeface="NikoshBAN" pitchFamily="2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cm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028E8A82-8E8B-40B9-955B-7E829D4BE053}"/>
              </a:ext>
            </a:extLst>
          </p:cNvPr>
          <p:cNvCxnSpPr/>
          <p:nvPr/>
        </p:nvCxnSpPr>
        <p:spPr>
          <a:xfrm>
            <a:off x="2710069" y="1798664"/>
            <a:ext cx="2362200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39C41575-9906-4DE1-8FB0-5B428BCD698C}"/>
              </a:ext>
            </a:extLst>
          </p:cNvPr>
          <p:cNvCxnSpPr>
            <a:cxnSpLocks/>
          </p:cNvCxnSpPr>
          <p:nvPr/>
        </p:nvCxnSpPr>
        <p:spPr>
          <a:xfrm flipV="1">
            <a:off x="2786270" y="5120730"/>
            <a:ext cx="5770002" cy="7636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rc 6">
            <a:extLst>
              <a:ext uri="{FF2B5EF4-FFF2-40B4-BE49-F238E27FC236}">
                <a16:creationId xmlns:a16="http://schemas.microsoft.com/office/drawing/2014/main" xmlns="" id="{1D684115-7F34-44B8-9C32-68C1BF6B53A9}"/>
              </a:ext>
            </a:extLst>
          </p:cNvPr>
          <p:cNvSpPr/>
          <p:nvPr/>
        </p:nvSpPr>
        <p:spPr>
          <a:xfrm rot="15579403">
            <a:off x="2687397" y="3679861"/>
            <a:ext cx="995120" cy="1176677"/>
          </a:xfrm>
          <a:prstGeom prst="arc">
            <a:avLst>
              <a:gd name="adj1" fmla="val 16166944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xmlns="" id="{37D582FF-77DA-48F7-A8F4-29CAB865C02A}"/>
              </a:ext>
            </a:extLst>
          </p:cNvPr>
          <p:cNvSpPr/>
          <p:nvPr/>
        </p:nvSpPr>
        <p:spPr>
          <a:xfrm rot="21357104">
            <a:off x="1903256" y="3859152"/>
            <a:ext cx="995120" cy="1176677"/>
          </a:xfrm>
          <a:prstGeom prst="arc">
            <a:avLst>
              <a:gd name="adj1" fmla="val 16166944"/>
              <a:gd name="adj2" fmla="val 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xmlns="" id="{B19FA87D-769D-46B2-A48B-F6A57577D39D}"/>
              </a:ext>
            </a:extLst>
          </p:cNvPr>
          <p:cNvSpPr/>
          <p:nvPr/>
        </p:nvSpPr>
        <p:spPr>
          <a:xfrm rot="19279905">
            <a:off x="2259737" y="4540221"/>
            <a:ext cx="1264121" cy="1253418"/>
          </a:xfrm>
          <a:prstGeom prst="arc">
            <a:avLst>
              <a:gd name="adj1" fmla="val 13446790"/>
              <a:gd name="adj2" fmla="val 2507083"/>
            </a:avLst>
          </a:prstGeom>
          <a:ln w="38100"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660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A7121099-9819-4555-8A88-19614DA51C37}"/>
              </a:ext>
            </a:extLst>
          </p:cNvPr>
          <p:cNvCxnSpPr>
            <a:cxnSpLocks/>
          </p:cNvCxnSpPr>
          <p:nvPr/>
        </p:nvCxnSpPr>
        <p:spPr>
          <a:xfrm flipH="1" flipV="1">
            <a:off x="2716647" y="2260079"/>
            <a:ext cx="69623" cy="293701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11AB3D0D-140A-4D25-A057-3ABDD0B8A836}"/>
              </a:ext>
            </a:extLst>
          </p:cNvPr>
          <p:cNvCxnSpPr/>
          <p:nvPr/>
        </p:nvCxnSpPr>
        <p:spPr>
          <a:xfrm>
            <a:off x="2710070" y="2987293"/>
            <a:ext cx="2438400" cy="158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32F8B639-29E2-40C2-928A-0B88ED2CD84A}"/>
              </a:ext>
            </a:extLst>
          </p:cNvPr>
          <p:cNvCxnSpPr/>
          <p:nvPr/>
        </p:nvCxnSpPr>
        <p:spPr>
          <a:xfrm flipV="1">
            <a:off x="2786270" y="2911093"/>
            <a:ext cx="2438400" cy="220980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rc 13">
            <a:extLst>
              <a:ext uri="{FF2B5EF4-FFF2-40B4-BE49-F238E27FC236}">
                <a16:creationId xmlns:a16="http://schemas.microsoft.com/office/drawing/2014/main" xmlns="" id="{092DAA28-2064-4F57-B463-54BB81AF5BF1}"/>
              </a:ext>
            </a:extLst>
          </p:cNvPr>
          <p:cNvSpPr/>
          <p:nvPr/>
        </p:nvSpPr>
        <p:spPr>
          <a:xfrm rot="15579403">
            <a:off x="5014222" y="2765463"/>
            <a:ext cx="995120" cy="1176677"/>
          </a:xfrm>
          <a:prstGeom prst="arc">
            <a:avLst>
              <a:gd name="adj1" fmla="val 16166944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xmlns="" id="{BCAFE9AF-BBC3-4E85-BF46-A53C7B5CB670}"/>
              </a:ext>
            </a:extLst>
          </p:cNvPr>
          <p:cNvSpPr/>
          <p:nvPr/>
        </p:nvSpPr>
        <p:spPr>
          <a:xfrm rot="21357104">
            <a:off x="4426764" y="2919957"/>
            <a:ext cx="995120" cy="1176677"/>
          </a:xfrm>
          <a:prstGeom prst="arc">
            <a:avLst>
              <a:gd name="adj1" fmla="val 16166944"/>
              <a:gd name="adj2" fmla="val 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xmlns="" id="{4F675F9A-B7DF-4DAC-BC4E-636CDB8CE38F}"/>
              </a:ext>
            </a:extLst>
          </p:cNvPr>
          <p:cNvSpPr/>
          <p:nvPr/>
        </p:nvSpPr>
        <p:spPr>
          <a:xfrm rot="21357104">
            <a:off x="3122456" y="5535550"/>
            <a:ext cx="995120" cy="1176677"/>
          </a:xfrm>
          <a:prstGeom prst="arc">
            <a:avLst>
              <a:gd name="adj1" fmla="val 16166944"/>
              <a:gd name="adj2" fmla="val 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1D79009A-4904-409B-8B27-5A8C57E17D1D}"/>
              </a:ext>
            </a:extLst>
          </p:cNvPr>
          <p:cNvCxnSpPr/>
          <p:nvPr/>
        </p:nvCxnSpPr>
        <p:spPr>
          <a:xfrm rot="16200000" flipV="1">
            <a:off x="4081670" y="4054093"/>
            <a:ext cx="2209800" cy="7620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EBBF0485-AFBA-4467-8C02-441EA6B60B6A}"/>
              </a:ext>
            </a:extLst>
          </p:cNvPr>
          <p:cNvCxnSpPr/>
          <p:nvPr/>
        </p:nvCxnSpPr>
        <p:spPr>
          <a:xfrm rot="10800000">
            <a:off x="2710070" y="2987293"/>
            <a:ext cx="2514600" cy="220980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xmlns="" id="{0447C6B5-5BCF-4D01-9CDD-75B84E0CBBA5}"/>
              </a:ext>
            </a:extLst>
          </p:cNvPr>
          <p:cNvSpPr/>
          <p:nvPr/>
        </p:nvSpPr>
        <p:spPr>
          <a:xfrm>
            <a:off x="2710069" y="2405520"/>
            <a:ext cx="3041423" cy="2791573"/>
          </a:xfrm>
          <a:prstGeom prst="flowChartConnec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32977957-BC06-4D95-BCC1-E749C17ADDFA}"/>
              </a:ext>
            </a:extLst>
          </p:cNvPr>
          <p:cNvSpPr txBox="1"/>
          <p:nvPr/>
        </p:nvSpPr>
        <p:spPr>
          <a:xfrm>
            <a:off x="2252870" y="2758693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28F37D7E-C063-49F7-A2EB-9A9C96074541}"/>
              </a:ext>
            </a:extLst>
          </p:cNvPr>
          <p:cNvSpPr txBox="1"/>
          <p:nvPr/>
        </p:nvSpPr>
        <p:spPr>
          <a:xfrm>
            <a:off x="2329070" y="5044693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6BBF0D77-C2BE-425B-9FD3-CF8DDB012482}"/>
              </a:ext>
            </a:extLst>
          </p:cNvPr>
          <p:cNvSpPr txBox="1"/>
          <p:nvPr/>
        </p:nvSpPr>
        <p:spPr>
          <a:xfrm>
            <a:off x="5234727" y="4755282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6A36E783-0FCB-4D99-A707-20ABB025A819}"/>
              </a:ext>
            </a:extLst>
          </p:cNvPr>
          <p:cNvSpPr txBox="1"/>
          <p:nvPr/>
        </p:nvSpPr>
        <p:spPr>
          <a:xfrm>
            <a:off x="5377070" y="2682493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30DF0321-13B5-4358-9CCD-144C3C51DCB3}"/>
              </a:ext>
            </a:extLst>
          </p:cNvPr>
          <p:cNvSpPr txBox="1"/>
          <p:nvPr/>
        </p:nvSpPr>
        <p:spPr>
          <a:xfrm>
            <a:off x="3785587" y="35700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</a:t>
            </a:r>
          </a:p>
        </p:txBody>
      </p:sp>
      <p:sp>
        <p:nvSpPr>
          <p:cNvPr id="27" name="Flowchart: Connector 26">
            <a:extLst>
              <a:ext uri="{FF2B5EF4-FFF2-40B4-BE49-F238E27FC236}">
                <a16:creationId xmlns:a16="http://schemas.microsoft.com/office/drawing/2014/main" xmlns="" id="{3B725A68-3CE1-43F5-A431-9AD166269FC3}"/>
              </a:ext>
            </a:extLst>
          </p:cNvPr>
          <p:cNvSpPr/>
          <p:nvPr/>
        </p:nvSpPr>
        <p:spPr>
          <a:xfrm>
            <a:off x="2329070" y="2530093"/>
            <a:ext cx="3352800" cy="3124200"/>
          </a:xfrm>
          <a:prstGeom prst="flowChartConnec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xmlns="" id="{3F9C83E7-A4BD-40CC-8BB0-5CC475F744E7}"/>
              </a:ext>
            </a:extLst>
          </p:cNvPr>
          <p:cNvSpPr/>
          <p:nvPr/>
        </p:nvSpPr>
        <p:spPr>
          <a:xfrm rot="14405750">
            <a:off x="2437177" y="4188922"/>
            <a:ext cx="995120" cy="1176677"/>
          </a:xfrm>
          <a:prstGeom prst="arc">
            <a:avLst>
              <a:gd name="adj1" fmla="val 16166944"/>
              <a:gd name="adj2" fmla="val 19255029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c 29">
            <a:extLst>
              <a:ext uri="{FF2B5EF4-FFF2-40B4-BE49-F238E27FC236}">
                <a16:creationId xmlns:a16="http://schemas.microsoft.com/office/drawing/2014/main" xmlns="" id="{87458290-B515-4E31-BF21-B93A1D6014CE}"/>
              </a:ext>
            </a:extLst>
          </p:cNvPr>
          <p:cNvSpPr/>
          <p:nvPr/>
        </p:nvSpPr>
        <p:spPr>
          <a:xfrm rot="14821830">
            <a:off x="3070659" y="4367775"/>
            <a:ext cx="1143866" cy="1241543"/>
          </a:xfrm>
          <a:prstGeom prst="arc">
            <a:avLst>
              <a:gd name="adj1" fmla="val 18088132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lowchart: Connector 31">
            <a:extLst>
              <a:ext uri="{FF2B5EF4-FFF2-40B4-BE49-F238E27FC236}">
                <a16:creationId xmlns:a16="http://schemas.microsoft.com/office/drawing/2014/main" xmlns="" id="{117DAB76-D5F1-48CC-BC3B-53EBF512E61D}"/>
              </a:ext>
            </a:extLst>
          </p:cNvPr>
          <p:cNvSpPr/>
          <p:nvPr/>
        </p:nvSpPr>
        <p:spPr>
          <a:xfrm>
            <a:off x="2380513" y="2428188"/>
            <a:ext cx="3159014" cy="3374173"/>
          </a:xfrm>
          <a:prstGeom prst="flowChartConnector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xmlns="" id="{CA9A33ED-2196-4590-81CE-7A2C04152235}"/>
              </a:ext>
            </a:extLst>
          </p:cNvPr>
          <p:cNvSpPr/>
          <p:nvPr/>
        </p:nvSpPr>
        <p:spPr>
          <a:xfrm rot="20087472">
            <a:off x="2057563" y="3899314"/>
            <a:ext cx="995120" cy="1176677"/>
          </a:xfrm>
          <a:prstGeom prst="arc">
            <a:avLst>
              <a:gd name="adj1" fmla="val 16166944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xmlns="" id="{4A4DD544-A96B-4F1C-8A14-23B4DD781391}"/>
              </a:ext>
            </a:extLst>
          </p:cNvPr>
          <p:cNvSpPr/>
          <p:nvPr/>
        </p:nvSpPr>
        <p:spPr>
          <a:xfrm rot="13215745">
            <a:off x="2406179" y="4333875"/>
            <a:ext cx="862856" cy="681139"/>
          </a:xfrm>
          <a:prstGeom prst="arc">
            <a:avLst>
              <a:gd name="adj1" fmla="val 16166944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xmlns="" id="{65427B1D-8EFF-4060-BEFE-3203CF776047}"/>
              </a:ext>
            </a:extLst>
          </p:cNvPr>
          <p:cNvSpPr/>
          <p:nvPr/>
        </p:nvSpPr>
        <p:spPr>
          <a:xfrm rot="20087472">
            <a:off x="4504751" y="2898720"/>
            <a:ext cx="995120" cy="1176677"/>
          </a:xfrm>
          <a:prstGeom prst="arc">
            <a:avLst>
              <a:gd name="adj1" fmla="val 16166944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xmlns="" id="{3AE965B8-BF00-4884-B0F0-CF491A0026BF}"/>
              </a:ext>
            </a:extLst>
          </p:cNvPr>
          <p:cNvSpPr/>
          <p:nvPr/>
        </p:nvSpPr>
        <p:spPr>
          <a:xfrm rot="1548794">
            <a:off x="4668747" y="4915617"/>
            <a:ext cx="519521" cy="682426"/>
          </a:xfrm>
          <a:prstGeom prst="arc">
            <a:avLst>
              <a:gd name="adj1" fmla="val 16166944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xmlns="" id="{391FD168-875F-4FD6-8A70-40327604AB62}"/>
              </a:ext>
            </a:extLst>
          </p:cNvPr>
          <p:cNvSpPr/>
          <p:nvPr/>
        </p:nvSpPr>
        <p:spPr>
          <a:xfrm rot="18226454">
            <a:off x="2549063" y="2873030"/>
            <a:ext cx="578019" cy="838122"/>
          </a:xfrm>
          <a:prstGeom prst="arc">
            <a:avLst>
              <a:gd name="adj1" fmla="val 16166944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F71D04E-3D5F-4848-A3BA-9AB16A4E67C8}"/>
              </a:ext>
            </a:extLst>
          </p:cNvPr>
          <p:cNvSpPr txBox="1"/>
          <p:nvPr/>
        </p:nvSpPr>
        <p:spPr>
          <a:xfrm>
            <a:off x="129210" y="225502"/>
            <a:ext cx="11595652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#একটি বর্গের বাহুর দৈর্ঘ্য </a:t>
            </a:r>
            <a:r>
              <a:rPr lang="en-US" sz="3600" dirty="0">
                <a:latin typeface="Times New Roman" pitchFamily="18" charset="0"/>
                <a:cs typeface="NikoshBAN" pitchFamily="2" charset="0"/>
              </a:rPr>
              <a:t>5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সেন্টিমিটার হলে বর্গটির পরিবৃত্ত আকতে হবে 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1B312282-2B90-459C-9CF2-3D8E9B461F89}"/>
              </a:ext>
            </a:extLst>
          </p:cNvPr>
          <p:cNvSpPr txBox="1"/>
          <p:nvPr/>
        </p:nvSpPr>
        <p:spPr>
          <a:xfrm>
            <a:off x="198783" y="1525592"/>
            <a:ext cx="1807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অঙ্কনঃ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D18CAE1E-67DE-44AC-A126-34939CD9740E}"/>
              </a:ext>
            </a:extLst>
          </p:cNvPr>
          <p:cNvSpPr/>
          <p:nvPr/>
        </p:nvSpPr>
        <p:spPr>
          <a:xfrm>
            <a:off x="8345887" y="4778400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A998A1FD-8D88-4605-B39E-082DAFC4D8F8}"/>
              </a:ext>
            </a:extLst>
          </p:cNvPr>
          <p:cNvSpPr/>
          <p:nvPr/>
        </p:nvSpPr>
        <p:spPr>
          <a:xfrm>
            <a:off x="2449772" y="2144696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DBF506AF-3819-4A32-A372-E79AADAF0633}"/>
              </a:ext>
            </a:extLst>
          </p:cNvPr>
          <p:cNvSpPr txBox="1"/>
          <p:nvPr/>
        </p:nvSpPr>
        <p:spPr>
          <a:xfrm>
            <a:off x="0" y="6123924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বিশেষ নির্বচনঃ- মনে করি একটি বর্গের বাহুর দৈর্ঘ্য</a:t>
            </a:r>
            <a:r>
              <a:rPr lang="en-US" sz="2800" dirty="0">
                <a:latin typeface="Times New Roman" pitchFamily="18" charset="0"/>
                <a:cs typeface="NikoshBAN" pitchFamily="2" charset="0"/>
              </a:rPr>
              <a:t> 5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সেন্টিমিটার দেওয়া আছে বর্গটি আকতে হবে 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125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 animBg="1"/>
      <p:bldP spid="9" grpId="0" animBg="1"/>
      <p:bldP spid="14" grpId="0" animBg="1"/>
      <p:bldP spid="21" grpId="0"/>
      <p:bldP spid="22" grpId="0"/>
      <p:bldP spid="23" grpId="0"/>
      <p:bldP spid="24" grpId="0"/>
      <p:bldP spid="25" grpId="0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9" grpId="0" animBg="1"/>
      <p:bldP spid="16" grpId="0" animBg="1"/>
      <p:bldP spid="37" grpId="0"/>
      <p:bldP spid="38" grpId="0"/>
      <p:bldP spid="4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EACBAF5-5C15-41BC-9F11-3B9C4F415ECE}"/>
              </a:ext>
            </a:extLst>
          </p:cNvPr>
          <p:cNvSpPr txBox="1"/>
          <p:nvPr/>
        </p:nvSpPr>
        <p:spPr>
          <a:xfrm>
            <a:off x="59635" y="390886"/>
            <a:ext cx="1207273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u="sng" dirty="0">
                <a:latin typeface="NikoshBAN" panose="02000000000000000000" pitchFamily="2" charset="0"/>
                <a:cs typeface="NikoshBAN" panose="02000000000000000000" pitchFamily="2" charset="0"/>
              </a:rPr>
              <a:t>অঙ্কনের বিবরণঃ-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যে কোন রশ্মি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BE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নিই ।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BE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হতে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a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5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সেন্টিমিটারের সমান করে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BC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অংশ কেটে নিই।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BC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রেখার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B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বিন্দুতে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BF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লম্ব আঁকি ।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BF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হতে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a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5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সেন্টিমিটারের  সমান করে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BA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অংশ কেটে নিই ।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A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C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বিন্দুকে কেন্দ্র করে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a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এর সমান ব্যাসার্ধ  নিয়ে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ABC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কোণের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অভ্যন্তরে দুইটি বৃত্তচাপ আঁকি । বৃত্তচাপ দ্বয় পরস্পরকে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D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বিন্দুতে ছেদ করে ।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A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D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এবং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C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D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যোগ করি । তাহলে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ABCD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একটি বর্গ উৎপন্ন হল । </a:t>
            </a: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A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C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এবং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B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D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কর্ণদ্বয়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যোগ করি ।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AC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BD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কর্ণদ্বয় পরস্পরকে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O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বিন্দুতে ছেত করে ।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O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কে কেন্দ্র করে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OA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OB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OC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OD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এর সমান ব্যাসার্ধ নিয়ে একটি বৃত্ত আঁকি , যা বর্গের প্রত্যেক শীর্ষ বিন্দু গূলোকে স্পর্শ করে । তাহলে এই বৃত্তটিই নির্ণেয় পরিবৃত্ত।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88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F88F7335-457F-47A9-B535-3403AEA9F6E0}"/>
              </a:ext>
            </a:extLst>
          </p:cNvPr>
          <p:cNvSpPr/>
          <p:nvPr/>
        </p:nvSpPr>
        <p:spPr>
          <a:xfrm>
            <a:off x="424070" y="0"/>
            <a:ext cx="11622156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7200" dirty="0">
                <a:latin typeface="NikoshBAN" panose="02000000000000000000" pitchFamily="2" charset="0"/>
                <a:cs typeface="NikoshBAN" panose="02000000000000000000" pitchFamily="2" charset="0"/>
              </a:rPr>
              <a:t>একক </a:t>
            </a:r>
            <a:r>
              <a:rPr lang="as-IN" sz="7200" dirty="0"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6A05078-39F6-4CC4-8F89-5AB61F654185}"/>
              </a:ext>
            </a:extLst>
          </p:cNvPr>
          <p:cNvSpPr txBox="1"/>
          <p:nvPr/>
        </p:nvSpPr>
        <p:spPr>
          <a:xfrm>
            <a:off x="284922" y="4986132"/>
            <a:ext cx="116221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একটি বর্গের বাহুর দৈর্ঘ্য </a:t>
            </a:r>
            <a:r>
              <a:rPr lang="bn-IN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 সেন্টিমিটার হলে বর্গটি এঁকে তার পরিবৃত্ত  আঁক ।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C45EEE2-209E-4C5C-B487-4FF8C440C0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735" y="1378730"/>
            <a:ext cx="3429000" cy="3429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53641C4-10CC-431E-A0BD-768A423864BD}"/>
              </a:ext>
            </a:extLst>
          </p:cNvPr>
          <p:cNvSpPr txBox="1"/>
          <p:nvPr/>
        </p:nvSpPr>
        <p:spPr>
          <a:xfrm>
            <a:off x="8560904" y="1895061"/>
            <a:ext cx="13517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56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10A7A9C-CB68-4FD6-ADDA-9C6F16F45F02}"/>
              </a:ext>
            </a:extLst>
          </p:cNvPr>
          <p:cNvSpPr txBox="1"/>
          <p:nvPr/>
        </p:nvSpPr>
        <p:spPr>
          <a:xfrm>
            <a:off x="275771" y="232229"/>
            <a:ext cx="11190515" cy="101566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F06AC9D-45BD-4D5B-9D97-91D3B099BA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143" y="1614713"/>
            <a:ext cx="2755219" cy="27552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003B654-4DF4-4B34-AA5F-664B970B59F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876" y="1614714"/>
            <a:ext cx="2755219" cy="27552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1E98E26-9E7F-4A02-9914-92819C5EBD6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114" y="1614714"/>
            <a:ext cx="2755219" cy="275521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CAC92A2-1A95-4512-BA1D-E497A83B3337}"/>
              </a:ext>
            </a:extLst>
          </p:cNvPr>
          <p:cNvSpPr/>
          <p:nvPr/>
        </p:nvSpPr>
        <p:spPr>
          <a:xfrm>
            <a:off x="275771" y="4889343"/>
            <a:ext cx="11480800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#</a:t>
            </a:r>
            <a:r>
              <a:rPr lang="bn-BD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  সমকোণী ত্রিভুজের  </a:t>
            </a:r>
            <a:r>
              <a:rPr lang="bn-IN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উচ্চতার  </a:t>
            </a:r>
            <a:r>
              <a:rPr lang="bn-BD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দৈর্ঘ্য </a:t>
            </a:r>
            <a:r>
              <a:rPr lang="en-US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r>
              <a:rPr lang="bn-BD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সে</a:t>
            </a:r>
            <a:r>
              <a:rPr lang="en-US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IN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 অতিভূজ </a:t>
            </a:r>
            <a:r>
              <a:rPr lang="bn-BD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  <a:r>
              <a:rPr lang="bn-BD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BD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IN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হলে ত্রিভূজটি এঁকে তার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পরিবৃত্ত</a:t>
            </a:r>
            <a:r>
              <a:rPr lang="bn-IN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আঁক ।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27557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6855DB5-B403-4706-B57E-016DBEC1DE98}"/>
              </a:ext>
            </a:extLst>
          </p:cNvPr>
          <p:cNvSpPr txBox="1"/>
          <p:nvPr/>
        </p:nvSpPr>
        <p:spPr>
          <a:xfrm>
            <a:off x="523460" y="92766"/>
            <a:ext cx="11145079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80C2ED8-7299-444E-974B-E7B18DD29D77}"/>
              </a:ext>
            </a:extLst>
          </p:cNvPr>
          <p:cNvSpPr txBox="1"/>
          <p:nvPr/>
        </p:nvSpPr>
        <p:spPr>
          <a:xfrm>
            <a:off x="523459" y="1612011"/>
            <a:ext cx="1114507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১। ত্রিভূজ কাকে বলে ? </a:t>
            </a:r>
          </a:p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২। বর্গ কাকে বলে ? </a:t>
            </a:r>
          </a:p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৩। ত্রিভূজের তিন কোণের সমষ্টি কত ডিগ্রী ? </a:t>
            </a:r>
          </a:p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৪। চতুর্ভজের চার  কোণের সমষ্টি কত ডিগ্রী  ?</a:t>
            </a:r>
          </a:p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৫। ত্রিভুজের পরিবৃত্ত  ত্রিভূজকে কয়টি শীর্ষ বিন্দু  স্পর্শ করে ?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22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12AC593-2AC2-4D0A-B9E0-E6F8D6BF9C9F}"/>
              </a:ext>
            </a:extLst>
          </p:cNvPr>
          <p:cNvSpPr/>
          <p:nvPr/>
        </p:nvSpPr>
        <p:spPr>
          <a:xfrm>
            <a:off x="212036" y="0"/>
            <a:ext cx="11277600" cy="1015663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200D3FF-F80B-42AD-BBAC-6D995119AA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023" y="1291259"/>
            <a:ext cx="5913625" cy="299044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7408538-AC8C-4E9A-8BA2-4FFFF96F7FAA}"/>
              </a:ext>
            </a:extLst>
          </p:cNvPr>
          <p:cNvSpPr/>
          <p:nvPr/>
        </p:nvSpPr>
        <p:spPr>
          <a:xfrm>
            <a:off x="112643" y="4557300"/>
            <a:ext cx="11966714" cy="218521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# </a:t>
            </a:r>
            <a:r>
              <a:rPr lang="bn-BD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  সমকোণী ত্রিভুজের  </a:t>
            </a:r>
            <a:r>
              <a:rPr lang="bn-IN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ভুমির </a:t>
            </a:r>
            <a:r>
              <a:rPr lang="bn-BD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দৈর্ঘ্য </a:t>
            </a:r>
            <a:r>
              <a:rPr lang="en-US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r>
              <a:rPr lang="bn-BD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সে</a:t>
            </a:r>
            <a:r>
              <a:rPr lang="en-US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IN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 অতিভূজ </a:t>
            </a:r>
            <a:r>
              <a:rPr lang="bn-BD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  <a:r>
              <a:rPr lang="bn-BD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BD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IN" sz="4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 </a:t>
            </a:r>
            <a:endParaRPr lang="bn-BD" sz="4000" dirty="0">
              <a:ln w="0"/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ক) ত্রিভুজটি অঙ্কন কর</a:t>
            </a:r>
            <a:r>
              <a:rPr lang="bn-IN" sz="32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। </a:t>
            </a:r>
            <a:r>
              <a:rPr lang="bn-BD" sz="32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32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খ)”ক”থেকে </a:t>
            </a:r>
            <a:r>
              <a:rPr lang="bn-IN" sz="32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প্রাপ্ত </a:t>
            </a:r>
            <a:r>
              <a:rPr lang="bn-BD" sz="32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ত্রিভুজটির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পরিবৃত্ত </a:t>
            </a:r>
            <a:r>
              <a:rPr lang="bn-BD" sz="32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আঁক এবং অঙ্কনের </a:t>
            </a:r>
            <a:r>
              <a:rPr lang="bn-IN" sz="32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বর্ণনা </a:t>
            </a:r>
            <a:r>
              <a:rPr lang="bn-BD" sz="32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দাও।</a:t>
            </a:r>
          </a:p>
          <a:p>
            <a:r>
              <a:rPr lang="bn-BD" sz="32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গ) “খ”থেকে প্রপ্ত বৃত্তে এমন দুইটি স্পর্শক আঁক যেন তেদের </a:t>
            </a:r>
            <a:r>
              <a:rPr lang="bn-IN" sz="32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অন্তর্ভূক্ত</a:t>
            </a:r>
            <a:r>
              <a:rPr lang="en-US" sz="32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</a:t>
            </a:r>
            <a:r>
              <a:rPr lang="bn-IN" sz="32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ণ</a:t>
            </a:r>
            <a:r>
              <a:rPr lang="en-US" sz="32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NikoshBAN" pitchFamily="2" charset="0"/>
              </a:rPr>
              <a:t>4</a:t>
            </a:r>
            <a:r>
              <a:rPr lang="en-US" sz="32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r>
              <a:rPr lang="bn-IN" sz="32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ডিগ্রী হয় । </a:t>
            </a:r>
            <a:endParaRPr lang="en-US" sz="3200" dirty="0">
              <a:ln w="0"/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82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8EAE578-6A88-4038-A594-0B35C6260A1E}"/>
              </a:ext>
            </a:extLst>
          </p:cNvPr>
          <p:cNvSpPr txBox="1"/>
          <p:nvPr/>
        </p:nvSpPr>
        <p:spPr>
          <a:xfrm>
            <a:off x="2466561" y="1425713"/>
            <a:ext cx="6679096" cy="315471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sz="19900" dirty="0">
                <a:ln>
                  <a:solidFill>
                    <a:srgbClr val="00B0F0"/>
                  </a:solidFill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9900" dirty="0">
              <a:ln>
                <a:solidFill>
                  <a:srgbClr val="00B0F0"/>
                </a:solidFill>
              </a:ln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4278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xit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Fra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Frame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1363</TotalTime>
  <Words>733</Words>
  <Application>Microsoft Office PowerPoint</Application>
  <PresentationFormat>Custom</PresentationFormat>
  <Paragraphs>102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Frame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JS COMPUTER</dc:creator>
  <cp:lastModifiedBy>Admin</cp:lastModifiedBy>
  <cp:revision>319</cp:revision>
  <dcterms:created xsi:type="dcterms:W3CDTF">2019-04-22T03:52:26Z</dcterms:created>
  <dcterms:modified xsi:type="dcterms:W3CDTF">2019-10-23T08:33:57Z</dcterms:modified>
</cp:coreProperties>
</file>