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94" r:id="rId3"/>
    <p:sldMasterId id="2147483711" r:id="rId4"/>
  </p:sldMasterIdLst>
  <p:sldIdLst>
    <p:sldId id="263" r:id="rId5"/>
    <p:sldId id="264" r:id="rId6"/>
    <p:sldId id="266" r:id="rId7"/>
    <p:sldId id="267" r:id="rId8"/>
    <p:sldId id="273" r:id="rId9"/>
    <p:sldId id="274" r:id="rId10"/>
    <p:sldId id="269" r:id="rId11"/>
    <p:sldId id="265" r:id="rId12"/>
    <p:sldId id="270" r:id="rId13"/>
    <p:sldId id="271" r:id="rId14"/>
    <p:sldId id="272" r:id="rId15"/>
    <p:sldId id="26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4516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7793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119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443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7990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139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727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859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4852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500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528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0743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4258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6840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54757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2042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76170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395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570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881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0882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1662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125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168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1311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706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229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578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598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936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91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3916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433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437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9399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95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5350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519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65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098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099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12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745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185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172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42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978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2184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68306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636883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06358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226834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35388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6536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408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805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6615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4145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37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6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5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45.xml"/><Relationship Id="rId16" Type="http://schemas.openxmlformats.org/officeDocument/2006/relationships/slideLayout" Target="../slideLayouts/slideLayout59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5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Relationship Id="rId14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56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55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54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55851-7A70-45F7-BA50-E47335E05541}" type="datetimeFigureOut">
              <a:rPr lang="en-US" smtClean="0"/>
              <a:t>05-Oct-19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D3CFB88-5D7F-41C5-BF2A-8AB75730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388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ukantoroy07@gmail.com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84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10185" y="20359"/>
            <a:ext cx="10112991" cy="31547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Right"/>
              <a:lightRig rig="threePt" dir="t"/>
            </a:scene3d>
          </a:bodyPr>
          <a:lstStyle/>
          <a:p>
            <a:r>
              <a:rPr lang="en-US" sz="199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শুভ</a:t>
            </a:r>
            <a:r>
              <a:rPr lang="en-US" sz="199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99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সকাল</a:t>
            </a:r>
            <a:endParaRPr lang="en-US" sz="199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00B05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83535" y="3680785"/>
            <a:ext cx="10508776" cy="2166426"/>
            <a:chOff x="1060323" y="3835531"/>
            <a:chExt cx="10508776" cy="2166426"/>
          </a:xfrm>
        </p:grpSpPr>
        <p:sp>
          <p:nvSpPr>
            <p:cNvPr id="2" name="TextBox 1"/>
            <p:cNvSpPr txBox="1"/>
            <p:nvPr/>
          </p:nvSpPr>
          <p:spPr>
            <a:xfrm>
              <a:off x="1060323" y="5294071"/>
              <a:ext cx="10508776" cy="707886"/>
            </a:xfrm>
            <a:prstGeom prst="rect">
              <a:avLst/>
            </a:prstGeom>
            <a:noFill/>
          </p:spPr>
          <p:txBody>
            <a:bodyPr wrap="square" rtlCol="0">
              <a:prstTxWarp prst="textWave1">
                <a:avLst/>
              </a:prstTxWarp>
              <a:spAutoFit/>
              <a:scene3d>
                <a:camera prst="perspectiveRelaxed"/>
                <a:lightRig rig="threePt" dir="t"/>
              </a:scene3d>
            </a:bodyPr>
            <a:lstStyle/>
            <a:p>
              <a:r>
                <a:rPr lang="en-US" sz="4400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গনিত</a:t>
              </a:r>
              <a:r>
                <a:rPr lang="en-US" sz="44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শিক্ষায়</a:t>
              </a:r>
              <a:r>
                <a:rPr lang="en-US" sz="44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সবাইকে</a:t>
              </a:r>
              <a:r>
                <a:rPr lang="en-US" sz="4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স্বাগতম</a:t>
              </a:r>
              <a:endPara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/>
                <p:cNvSpPr txBox="1"/>
                <p:nvPr/>
              </p:nvSpPr>
              <p:spPr>
                <a:xfrm>
                  <a:off x="3235569" y="3835531"/>
                  <a:ext cx="4135901" cy="1477136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63500" dist="50800" dir="10200000">
                    <a:prstClr val="black">
                      <a:alpha val="50000"/>
                    </a:prstClr>
                  </a:innerShdw>
                </a:effectLst>
                <a:scene3d>
                  <a:camera prst="perspectiveAbove"/>
                  <a:lightRig rig="threePt" dir="t"/>
                </a:scene3d>
                <a:sp3d>
                  <a:bevelT w="12700"/>
                </a:sp3d>
              </p:spPr>
              <p:txBody>
                <a:bodyPr wrap="square" rtlCol="0">
                  <a:prstTxWarp prst="textStop">
                    <a:avLst/>
                  </a:prstTxWarp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8800" b="1" i="1" smtClean="0">
                            <a:ln w="76200">
                              <a:solidFill>
                                <a:schemeClr val="tx1"/>
                              </a:solidFill>
                            </a:ln>
                            <a:effectLst>
                              <a:glow rad="228600">
                                <a:schemeClr val="accent5">
                                  <a:satMod val="175000"/>
                                  <a:alpha val="40000"/>
                                </a:schemeClr>
                              </a:glo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  <m:sSup>
                          <m:sSupPr>
                            <m:ctrlPr>
                              <a:rPr lang="en-US" sz="8800" b="1" i="1" smtClean="0">
                                <a:ln w="76200">
                                  <a:solidFill>
                                    <a:schemeClr val="tx1"/>
                                  </a:solidFill>
                                </a:ln>
                                <a:effectLst>
                                  <a:glow rad="228600">
                                    <a:schemeClr val="accent5">
                                      <a:satMod val="175000"/>
                                      <a:alpha val="40000"/>
                                    </a:schemeClr>
                                  </a:glo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8800" b="1" i="1" smtClean="0">
                                <a:ln w="76200">
                                  <a:solidFill>
                                    <a:schemeClr val="tx1"/>
                                  </a:solidFill>
                                </a:ln>
                                <a:effectLst>
                                  <a:glow rad="228600">
                                    <a:schemeClr val="accent5">
                                      <a:satMod val="175000"/>
                                      <a:alpha val="40000"/>
                                    </a:schemeClr>
                                  </a:glo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</m:e>
                          <m:sup>
                            <m:r>
                              <a:rPr lang="en-US" sz="8800" b="1" i="1" smtClean="0">
                                <a:ln w="76200">
                                  <a:solidFill>
                                    <a:schemeClr val="tx1"/>
                                  </a:solidFill>
                                </a:ln>
                                <a:effectLst>
                                  <a:glow rad="228600">
                                    <a:schemeClr val="accent5">
                                      <a:satMod val="175000"/>
                                      <a:alpha val="40000"/>
                                    </a:schemeClr>
                                  </a:glo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oMath>
                    </m:oMathPara>
                  </a14:m>
                  <a:endParaRPr lang="en-US" sz="8800" b="1" dirty="0">
                    <a:effectLst>
                      <a:glow rad="228600">
                        <a:schemeClr val="accent5">
                          <a:satMod val="175000"/>
                          <a:alpha val="40000"/>
                        </a:schemeClr>
                      </a:glow>
                    </a:effectLst>
                  </a:endParaRPr>
                </a:p>
              </p:txBody>
            </p:sp>
          </mc:Choice>
          <mc:Fallback xmlns=""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35569" y="3835531"/>
                  <a:ext cx="4135901" cy="1477136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3239" r="-2429" b="-5495"/>
                  </a:stretch>
                </a:blipFill>
                <a:ln>
                  <a:noFill/>
                </a:ln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63500" dist="50800" dir="10200000">
                    <a:prstClr val="black">
                      <a:alpha val="50000"/>
                    </a:prstClr>
                  </a:innerShdw>
                </a:effec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5382721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10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36098" y="3024553"/>
                <a:ext cx="11169748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45</m:t>
                    </m:r>
                  </m:oMath>
                </a14:m>
                <a:r>
                  <a:rPr lang="en-US" sz="4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মিটার</a:t>
                </a:r>
                <a:r>
                  <a:rPr lang="en-US" sz="4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লম্বা</a:t>
                </a:r>
                <a:r>
                  <a:rPr lang="en-US" sz="4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একটি</a:t>
                </a:r>
                <a:r>
                  <a:rPr lang="en-US" sz="4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গাছ</a:t>
                </a:r>
                <a:r>
                  <a:rPr lang="en-US" sz="4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ঝড়ে</a:t>
                </a:r>
                <a:r>
                  <a:rPr lang="en-US" sz="4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ভেঙে</a:t>
                </a:r>
                <a:r>
                  <a:rPr lang="en-US" sz="4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গিয়ে</a:t>
                </a:r>
                <a:r>
                  <a:rPr lang="en-US" sz="4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সম্পূর্ণ</a:t>
                </a:r>
                <a:r>
                  <a:rPr lang="en-US" sz="4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বিচ্ছিন্ন</a:t>
                </a:r>
                <a:r>
                  <a:rPr lang="en-US" sz="4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না</a:t>
                </a:r>
                <a:r>
                  <a:rPr lang="en-US" sz="4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হয়ে</a:t>
                </a:r>
                <a:r>
                  <a:rPr lang="en-US" sz="4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গাছটির</a:t>
                </a:r>
                <a:r>
                  <a:rPr lang="en-US" sz="4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দন্ডায়</a:t>
                </a:r>
                <a:r>
                  <a:rPr lang="en-US" sz="4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মান</a:t>
                </a:r>
                <a:r>
                  <a:rPr lang="en-US" sz="4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অংশের</a:t>
                </a:r>
                <a:r>
                  <a:rPr lang="en-US" sz="4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সাথে</a:t>
                </a:r>
                <a:r>
                  <a:rPr lang="en-US" sz="4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30</m:t>
                        </m:r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4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কোণ</a:t>
                </a:r>
                <a:r>
                  <a:rPr lang="en-US" sz="4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করে</a:t>
                </a:r>
                <a:r>
                  <a:rPr lang="en-US" sz="4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ভূমি</a:t>
                </a:r>
                <a:r>
                  <a:rPr lang="en-US" sz="4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স্পর্শ</a:t>
                </a:r>
                <a:r>
                  <a:rPr lang="en-US" sz="4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করে</a:t>
                </a:r>
                <a:r>
                  <a:rPr lang="en-US" sz="4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  <a:r>
                  <a:rPr lang="en-US" sz="4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গাছটির</a:t>
                </a:r>
                <a:r>
                  <a:rPr lang="en-US" sz="4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ভাঙা</a:t>
                </a:r>
                <a:r>
                  <a:rPr lang="en-US" sz="4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অংশের</a:t>
                </a:r>
                <a:r>
                  <a:rPr lang="en-US" sz="4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দৈর্ঘ্য</a:t>
                </a:r>
                <a:r>
                  <a:rPr lang="en-US" sz="4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নির্ণয়</a:t>
                </a:r>
                <a:r>
                  <a:rPr lang="en-US" sz="4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</a:t>
                </a:r>
                <a:r>
                  <a:rPr lang="en-US" sz="4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098" y="3024553"/>
                <a:ext cx="11169748" cy="2308324"/>
              </a:xfrm>
              <a:prstGeom prst="rect">
                <a:avLst/>
              </a:prstGeom>
              <a:blipFill rotWithShape="0">
                <a:blip r:embed="rId2"/>
                <a:stretch>
                  <a:fillRect l="-2511" t="-5541" r="-2456" b="-12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lowchart: Punched Tape 5"/>
          <p:cNvSpPr/>
          <p:nvPr/>
        </p:nvSpPr>
        <p:spPr>
          <a:xfrm>
            <a:off x="3953022" y="239151"/>
            <a:ext cx="4586067" cy="1941342"/>
          </a:xfrm>
          <a:prstGeom prst="flowChartPunchedTap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80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8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971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10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26943" y="2307102"/>
                <a:ext cx="10719580" cy="3754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একটি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সুপারি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গাছ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ভেঙে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গিয়ে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সম্পর্ণ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বিচ্ছিন্ন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না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হয়ে</a:t>
                </a:r>
                <a:r>
                  <a:rPr lang="en-US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ভূমির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সাথে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30</m:t>
                        </m:r>
                      </m:e>
                      <m:sup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কোণ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উৎপন্ন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করে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গাছের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গোড়া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থেকে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15</m:t>
                    </m:r>
                  </m:oMath>
                </a14:m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মিটার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দূরে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ভূমি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স্পর্শ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করে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  <a:p>
                <a:pPr algn="just"/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ক)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তথ্যের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আলোকে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চিত্র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অঙ্কন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  <a:p>
                <a:pPr algn="just"/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খ)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সম্পূর্ণ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গাছটির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দৈর্ঘ্য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নির্ণয়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943" y="2307102"/>
                <a:ext cx="10719580" cy="3754874"/>
              </a:xfrm>
              <a:prstGeom prst="rect">
                <a:avLst/>
              </a:prstGeom>
              <a:blipFill rotWithShape="0">
                <a:blip r:embed="rId2"/>
                <a:stretch>
                  <a:fillRect l="-2274" t="-3247" r="-22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Horizontal Scroll 4"/>
          <p:cNvSpPr/>
          <p:nvPr/>
        </p:nvSpPr>
        <p:spPr>
          <a:xfrm>
            <a:off x="4009292" y="0"/>
            <a:ext cx="5373859" cy="1983545"/>
          </a:xfrm>
          <a:prstGeom prst="horizontalScroll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5021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7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6676" y="837126"/>
            <a:ext cx="9878096" cy="5125792"/>
          </a:xfrm>
          <a:prstGeom prst="rect">
            <a:avLst/>
          </a:prstGeom>
        </p:spPr>
        <p:txBody>
          <a:bodyPr wrap="square">
            <a:prstTxWarp prst="textButtonPour">
              <a:avLst/>
            </a:prstTxWarp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en-US" sz="19900" b="1" dirty="0" err="1" smtClean="0">
                <a:ln w="38100">
                  <a:solidFill>
                    <a:srgbClr val="92D050"/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19900" b="1" dirty="0" smtClean="0">
                <a:ln w="38100">
                  <a:solidFill>
                    <a:srgbClr val="92D050"/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9900" b="1" dirty="0" err="1" smtClean="0">
                <a:ln w="38100">
                  <a:solidFill>
                    <a:srgbClr val="92D050"/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endParaRPr lang="en-US" sz="19900" b="1" dirty="0" smtClean="0">
              <a:ln w="38100">
                <a:solidFill>
                  <a:srgbClr val="92D050"/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19900" b="1" dirty="0" err="1" smtClean="0">
                <a:ln w="38100">
                  <a:solidFill>
                    <a:srgbClr val="92D050"/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9900" b="1" dirty="0">
              <a:ln w="38100">
                <a:solidFill>
                  <a:srgbClr val="92D050"/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7653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16907" y="341194"/>
            <a:ext cx="4626592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bliqueTopLeft"/>
              <a:lightRig rig="threePt" dir="t"/>
            </a:scene3d>
          </a:bodyPr>
          <a:lstStyle/>
          <a:p>
            <a:r>
              <a:rPr lang="en-US" sz="6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endParaRPr lang="en-US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/>
              </a:solidFill>
              <a:effectLst>
                <a:reflection blurRad="6350" stA="55000" endA="50" endPos="85000" dist="60007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00664" y="2441096"/>
            <a:ext cx="68650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সুকান্ত</a:t>
            </a:r>
            <a:r>
              <a:rPr lang="en-US" sz="3600" dirty="0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রায়</a:t>
            </a:r>
            <a:endParaRPr lang="en-US" sz="3600" dirty="0" smtClean="0">
              <a:ln w="0"/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3600" dirty="0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600" dirty="0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sz="3600" dirty="0" err="1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3600" dirty="0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3600" dirty="0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</a:p>
          <a:p>
            <a:r>
              <a:rPr lang="en-US" sz="3600" dirty="0" err="1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ত্রি-পল্লী</a:t>
            </a:r>
            <a:r>
              <a:rPr lang="en-US" sz="3600" dirty="0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3600" dirty="0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sz="3600" dirty="0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3600" dirty="0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রাজাপুর</a:t>
            </a:r>
            <a:r>
              <a:rPr lang="en-US" sz="3600" dirty="0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ঝালকাঠি</a:t>
            </a:r>
            <a:r>
              <a:rPr lang="en-US" sz="3600" dirty="0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3600" dirty="0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E-mail – </a:t>
            </a:r>
            <a:r>
              <a:rPr lang="en-US" sz="3600" dirty="0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sukantoroy07@gmail.com</a:t>
            </a:r>
            <a:endParaRPr lang="en-US" sz="3600" dirty="0">
              <a:ln w="0"/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r>
              <a:rPr lang="en-US" sz="3600" dirty="0" err="1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3600" dirty="0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600" dirty="0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01717583709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3149" y="2269007"/>
            <a:ext cx="1980973" cy="248041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40336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36" r="26714"/>
          <a:stretch/>
        </p:blipFill>
        <p:spPr>
          <a:xfrm>
            <a:off x="3052292" y="0"/>
            <a:ext cx="470078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73691" y="5481447"/>
            <a:ext cx="46750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বৈদ্যুতিক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খুটি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8870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36" r="26714"/>
          <a:stretch/>
        </p:blipFill>
        <p:spPr>
          <a:xfrm>
            <a:off x="-12885" y="0"/>
            <a:ext cx="5077253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368" y="450760"/>
            <a:ext cx="7127632" cy="640724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7749716" y="6132722"/>
            <a:ext cx="2897746" cy="1287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ight Brace 6"/>
          <p:cNvSpPr/>
          <p:nvPr/>
        </p:nvSpPr>
        <p:spPr>
          <a:xfrm rot="19555068">
            <a:off x="9407090" y="1140872"/>
            <a:ext cx="853354" cy="4481848"/>
          </a:xfrm>
          <a:prstGeom prst="rightBrac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 rot="10800000">
            <a:off x="6478671" y="1644962"/>
            <a:ext cx="853354" cy="4481848"/>
          </a:xfrm>
          <a:prstGeom prst="rightBrac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3398917">
            <a:off x="9464687" y="2502959"/>
            <a:ext cx="23024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ভাঙ্গা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4712677" y="3513486"/>
            <a:ext cx="28036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দন্ডায়মান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Arc 10"/>
          <p:cNvSpPr/>
          <p:nvPr/>
        </p:nvSpPr>
        <p:spPr>
          <a:xfrm rot="14697778">
            <a:off x="9577234" y="5148778"/>
            <a:ext cx="1367433" cy="1367433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/>
          <p:cNvSpPr/>
          <p:nvPr/>
        </p:nvSpPr>
        <p:spPr>
          <a:xfrm>
            <a:off x="3038622" y="886265"/>
            <a:ext cx="590843" cy="554267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657602" y="3348111"/>
            <a:ext cx="14067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39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95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1" grpId="0" animBg="1"/>
      <p:bldP spid="12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3179298" y="351691"/>
            <a:ext cx="6302326" cy="1575582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7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7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56408" y="2616591"/>
            <a:ext cx="4178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দূরত্ব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উচ্চতা</a:t>
            </a:r>
            <a:endParaRPr lang="en-US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1019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8301" y="492369"/>
            <a:ext cx="11352627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</a:p>
          <a:p>
            <a:endParaRPr lang="en-US" sz="1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6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দূরত্ব</a:t>
            </a:r>
            <a:r>
              <a:rPr lang="en-U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উচ্চতা</a:t>
            </a:r>
            <a:r>
              <a:rPr lang="en-U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478302" y="3896746"/>
            <a:ext cx="717452" cy="604911"/>
          </a:xfrm>
          <a:prstGeom prst="rightArrow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27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10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95422" y="2264896"/>
                <a:ext cx="11408898" cy="21816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39</m:t>
                    </m:r>
                  </m:oMath>
                </a14:m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মিটার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লম্বা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একটি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খুটি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ঝড়ে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এমনভাবে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ভেঙ্গে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গেল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যে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ভাঙ্গা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অংশ</a:t>
                </a:r>
                <a:r>
                  <a:rPr lang="en-US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ভূমির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সাথে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e>
                      <m:sup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কোণ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উৎপন্ন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করল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খুটিটির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দন্ডায়মান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অংশের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দৈর্ঘ্য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নির্ণয়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422" y="2264896"/>
                <a:ext cx="11408898" cy="2181623"/>
              </a:xfrm>
              <a:prstGeom prst="rect">
                <a:avLst/>
              </a:prstGeom>
              <a:blipFill rotWithShape="0">
                <a:blip r:embed="rId2"/>
                <a:stretch>
                  <a:fillRect l="-2137" t="-5322" r="-2137" b="-10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5024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10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225788" y="0"/>
                <a:ext cx="7097509" cy="5111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ধরি,</a:t>
                </a:r>
              </a:p>
              <a:p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খুটির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দন্ডায়মান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অংশের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দৈর্ঘ্য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smtClean="0"/>
                  <a:t>AB = h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মি</a:t>
                </a:r>
                <a:endPara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ভাঙা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অংশের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দৈর্ঘ্য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smtClean="0"/>
                  <a:t>AC =  ( 39 –h )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মি</a:t>
                </a:r>
                <a:endPara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ভূমির</a:t>
                </a:r>
                <a:r>
                  <a:rPr lang="en-US" sz="4000" dirty="0" smtClean="0"/>
                  <a:t> C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বিন্দুতে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উৎপন্ন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কোণ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𝐴𝐶𝐵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 smtClean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sz="4000" dirty="0" smtClean="0"/>
              </a:p>
              <a:p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△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en-US" sz="4000" dirty="0" smtClean="0"/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থেকে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পাই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smtClean="0"/>
                  <a:t>,</a:t>
                </a:r>
              </a:p>
              <a:p>
                <a:r>
                  <a:rPr lang="en-US" sz="4000" b="0" dirty="0" smtClean="0">
                    <a:ea typeface="Cambria Math" panose="02040503050406030204" pitchFamily="18" charset="0"/>
                  </a:rPr>
                  <a:t>sin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𝐴𝐶𝐵</m:t>
                    </m:r>
                  </m:oMath>
                </a14:m>
                <a:r>
                  <a:rPr lang="en-US" sz="4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𝐴𝐶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en-US" sz="4000" dirty="0" smtClean="0"/>
              </a:p>
              <a:p>
                <a:r>
                  <a:rPr lang="en-US" sz="4000" dirty="0" err="1" smtClean="0"/>
                  <a:t>বা</a:t>
                </a:r>
                <a:r>
                  <a:rPr lang="en-US" sz="4000" dirty="0" smtClean="0"/>
                  <a:t> , </a:t>
                </a:r>
                <a:r>
                  <a:rPr lang="en-US" sz="4000" dirty="0" smtClean="0">
                    <a:ea typeface="Cambria Math" panose="02040503050406030204" pitchFamily="18" charset="0"/>
                  </a:rPr>
                  <a:t>sin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30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4000" dirty="0" smtClean="0"/>
                  <a:t> </a:t>
                </a:r>
                <a:r>
                  <a:rPr lang="en-US" sz="40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39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</m:oMath>
                </a14:m>
                <a:endParaRPr lang="en-US" sz="4000" dirty="0" smtClean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5788" y="0"/>
                <a:ext cx="7097509" cy="5111912"/>
              </a:xfrm>
              <a:prstGeom prst="rect">
                <a:avLst/>
              </a:prstGeom>
              <a:blipFill rotWithShape="0">
                <a:blip r:embed="rId4"/>
                <a:stretch>
                  <a:fillRect l="-3004" t="-2026" b="-25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2025751" y="1547453"/>
            <a:ext cx="647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573240" y="6159317"/>
            <a:ext cx="647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527454" y="6131177"/>
            <a:ext cx="647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28789" y="0"/>
                <a:ext cx="4803008" cy="1846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39</m:t>
                    </m:r>
                  </m:oMath>
                </a14:m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মিটার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লম্বা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একটি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খুটি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ঝড়ে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এমনভাবে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ভেঙ্গে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গেল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যে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ভাঙ্গা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অংশ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ভূমির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সাথে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30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কোণ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উৎপন্ন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করল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খুটিটির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দন্ডায়মান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অংশের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দৈর্ঘ্য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নির্ণয়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কর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789" y="0"/>
                <a:ext cx="4803008" cy="1846659"/>
              </a:xfrm>
              <a:prstGeom prst="rect">
                <a:avLst/>
              </a:prstGeom>
              <a:blipFill rotWithShape="0">
                <a:blip r:embed="rId5"/>
                <a:stretch>
                  <a:fillRect l="-1904" t="-2310" r="-2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14" t="19854" r="19049" b="9538"/>
          <a:stretch/>
        </p:blipFill>
        <p:spPr>
          <a:xfrm rot="293677">
            <a:off x="2148599" y="2781835"/>
            <a:ext cx="2654408" cy="320623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89" t="17881" r="58374" b="8221"/>
          <a:stretch/>
        </p:blipFill>
        <p:spPr>
          <a:xfrm>
            <a:off x="1985204" y="2588650"/>
            <a:ext cx="332987" cy="3636227"/>
          </a:xfrm>
          <a:prstGeom prst="rect">
            <a:avLst/>
          </a:prstGeom>
        </p:spPr>
      </p:pic>
      <p:sp>
        <p:nvSpPr>
          <p:cNvPr id="19" name="Right Brace 18"/>
          <p:cNvSpPr/>
          <p:nvPr/>
        </p:nvSpPr>
        <p:spPr>
          <a:xfrm rot="10800000">
            <a:off x="1081825" y="2537135"/>
            <a:ext cx="731965" cy="3491962"/>
          </a:xfrm>
          <a:prstGeom prst="rightBrac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539160" y="3565009"/>
            <a:ext cx="27045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দন্ডায়মান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/>
          </a:p>
        </p:txBody>
      </p:sp>
      <p:sp>
        <p:nvSpPr>
          <p:cNvPr id="29" name="Right Brace 28"/>
          <p:cNvSpPr/>
          <p:nvPr/>
        </p:nvSpPr>
        <p:spPr>
          <a:xfrm rot="19396413">
            <a:off x="3524913" y="2180987"/>
            <a:ext cx="506602" cy="3705162"/>
          </a:xfrm>
          <a:prstGeom prst="rightBrac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3240262">
            <a:off x="2810215" y="3159428"/>
            <a:ext cx="31162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ভাঙ্গা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/>
          </a:p>
        </p:txBody>
      </p:sp>
      <p:sp>
        <p:nvSpPr>
          <p:cNvPr id="31" name="Arc 30"/>
          <p:cNvSpPr/>
          <p:nvPr/>
        </p:nvSpPr>
        <p:spPr>
          <a:xfrm rot="-6420000">
            <a:off x="3535654" y="5355655"/>
            <a:ext cx="1253471" cy="1095746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 rot="-60000">
            <a:off x="2138822" y="6080259"/>
            <a:ext cx="2322010" cy="1180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474716" y="5542671"/>
                <a:ext cx="97067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716" y="5542671"/>
                <a:ext cx="970671" cy="58477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69909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19" grpId="0" animBg="1"/>
      <p:bldP spid="23" grpId="0"/>
      <p:bldP spid="29" grpId="0" animBg="1"/>
      <p:bldP spid="30" grpId="0"/>
      <p:bldP spid="31" grpId="0" animBg="1"/>
      <p:bldP spid="31" grpId="1" animBg="1"/>
      <p:bldP spid="4" grpId="0"/>
      <p:bldP spid="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10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783015" y="379827"/>
                <a:ext cx="7357403" cy="63681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en-US" sz="4400" dirty="0" smtClean="0"/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39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</m:oMath>
                </a14:m>
                <a:endParaRPr lang="en-US" sz="4400" dirty="0"/>
              </a:p>
              <a:p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en-US" sz="4400" dirty="0" smtClean="0"/>
                  <a:t> , </a:t>
                </a:r>
                <a:r>
                  <a:rPr lang="en-US" sz="4400" dirty="0"/>
                  <a:t>2h = 39 – h</a:t>
                </a:r>
              </a:p>
              <a:p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en-US" sz="4400" dirty="0" smtClean="0"/>
                  <a:t> , </a:t>
                </a:r>
                <a:r>
                  <a:rPr lang="en-US" sz="4400" dirty="0"/>
                  <a:t>2h + h = 39</a:t>
                </a:r>
              </a:p>
              <a:p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en-US" sz="4400" dirty="0" smtClean="0"/>
                  <a:t> , </a:t>
                </a:r>
                <a:r>
                  <a:rPr lang="en-US" sz="4400" dirty="0"/>
                  <a:t>3h = 39</a:t>
                </a:r>
              </a:p>
              <a:p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smtClean="0"/>
                  <a:t>, </a:t>
                </a:r>
                <a:r>
                  <a:rPr lang="en-US" sz="4400" dirty="0"/>
                  <a:t>h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39</m:t>
                        </m:r>
                      </m:num>
                      <m:den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4400" dirty="0"/>
              </a:p>
              <a:p>
                <a14:m>
                  <m:oMath xmlns:m="http://schemas.openxmlformats.org/officeDocument/2006/math">
                    <m:r>
                      <a:rPr lang="en-US" sz="4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US" sz="4400" dirty="0"/>
                  <a:t> h = 13</a:t>
                </a:r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4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সুতরাং</a:t>
                </a:r>
                <a:r>
                  <a:rPr lang="en-US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গাছটির</a:t>
                </a:r>
                <a:r>
                  <a:rPr lang="en-US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দন্ডায়মান</a:t>
                </a:r>
                <a:r>
                  <a:rPr lang="en-US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অংশের</a:t>
                </a:r>
                <a:r>
                  <a:rPr lang="en-US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দৈর্ঘ্য</a:t>
                </a:r>
                <a:r>
                  <a:rPr lang="en-US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/>
                  <a:t>13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মি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.</a:t>
                </a:r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3015" y="379827"/>
                <a:ext cx="7357403" cy="6368154"/>
              </a:xfrm>
              <a:prstGeom prst="rect">
                <a:avLst/>
              </a:prstGeom>
              <a:blipFill rotWithShape="0">
                <a:blip r:embed="rId2"/>
                <a:stretch>
                  <a:fillRect l="-33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0" y="563697"/>
            <a:ext cx="4360986" cy="3000207"/>
            <a:chOff x="-56274" y="317331"/>
            <a:chExt cx="7127632" cy="6460840"/>
          </a:xfrm>
        </p:grpSpPr>
        <p:sp>
          <p:nvSpPr>
            <p:cNvPr id="6" name="Arc 5"/>
            <p:cNvSpPr/>
            <p:nvPr/>
          </p:nvSpPr>
          <p:spPr>
            <a:xfrm rot="14697778">
              <a:off x="4512868" y="5120642"/>
              <a:ext cx="1367433" cy="1367433"/>
            </a:xfrm>
            <a:prstGeom prst="arc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6274" y="370931"/>
              <a:ext cx="7127632" cy="6407240"/>
            </a:xfrm>
            <a:prstGeom prst="rect">
              <a:avLst/>
            </a:prstGeom>
          </p:spPr>
        </p:pic>
        <p:cxnSp>
          <p:nvCxnSpPr>
            <p:cNvPr id="8" name="Straight Connector 7"/>
            <p:cNvCxnSpPr/>
            <p:nvPr/>
          </p:nvCxnSpPr>
          <p:spPr>
            <a:xfrm>
              <a:off x="2671278" y="6104586"/>
              <a:ext cx="2897746" cy="1287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ight Brace 8"/>
            <p:cNvSpPr/>
            <p:nvPr/>
          </p:nvSpPr>
          <p:spPr>
            <a:xfrm rot="19143531">
              <a:off x="4356789" y="1140872"/>
              <a:ext cx="853354" cy="4481849"/>
            </a:xfrm>
            <a:prstGeom prst="rightBrac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Brace 9"/>
            <p:cNvSpPr/>
            <p:nvPr/>
          </p:nvSpPr>
          <p:spPr>
            <a:xfrm rot="10800000">
              <a:off x="1428369" y="1644962"/>
              <a:ext cx="853354" cy="4481848"/>
            </a:xfrm>
            <a:prstGeom prst="rightBrac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 rot="3013111">
              <a:off x="3188384" y="2173424"/>
              <a:ext cx="4466736" cy="754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ভাঙ্গা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অংশ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smtClean="0"/>
                <a:t>39 -h</a:t>
              </a:r>
              <a:endParaRPr lang="en-US" sz="2400" dirty="0"/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-980435" y="2878120"/>
              <a:ext cx="4089296" cy="754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দন্ডায়মান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অংশ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smtClean="0"/>
                <a:t>h</a:t>
              </a:r>
              <a:endParaRPr lang="en-US" sz="2400" dirty="0"/>
            </a:p>
          </p:txBody>
        </p:sp>
      </p:grpSp>
      <p:sp>
        <p:nvSpPr>
          <p:cNvPr id="13" name="Arc 12"/>
          <p:cNvSpPr/>
          <p:nvPr/>
        </p:nvSpPr>
        <p:spPr>
          <a:xfrm rot="14682661">
            <a:off x="2306661" y="2288690"/>
            <a:ext cx="1361489" cy="1373252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362844" y="2719281"/>
                <a:ext cx="2043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844" y="2719281"/>
                <a:ext cx="204314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9091" r="-215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1430485" y="588587"/>
            <a:ext cx="510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146786" y="3236018"/>
            <a:ext cx="510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552364" y="3160632"/>
            <a:ext cx="510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216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1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4.xml><?xml version="1.0" encoding="utf-8"?>
<a:theme xmlns:a="http://schemas.openxmlformats.org/drawingml/2006/main" name="2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166</Words>
  <Application>Microsoft Office PowerPoint</Application>
  <PresentationFormat>Widescreen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NikoshBAN</vt:lpstr>
      <vt:lpstr>Times New Roman</vt:lpstr>
      <vt:lpstr>Trebuchet MS</vt:lpstr>
      <vt:lpstr>Wingdings 3</vt:lpstr>
      <vt:lpstr>Office Theme</vt:lpstr>
      <vt:lpstr>Facet</vt:lpstr>
      <vt:lpstr>1_Facet</vt:lpstr>
      <vt:lpstr>2_Facet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ROY</dc:creator>
  <cp:lastModifiedBy>ROY</cp:lastModifiedBy>
  <cp:revision>97</cp:revision>
  <dcterms:created xsi:type="dcterms:W3CDTF">2019-10-04T13:58:22Z</dcterms:created>
  <dcterms:modified xsi:type="dcterms:W3CDTF">2019-10-05T07:04:43Z</dcterms:modified>
</cp:coreProperties>
</file>