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68" r:id="rId4"/>
    <p:sldId id="259" r:id="rId5"/>
    <p:sldId id="272" r:id="rId6"/>
    <p:sldId id="260" r:id="rId7"/>
    <p:sldId id="264" r:id="rId8"/>
    <p:sldId id="270" r:id="rId9"/>
    <p:sldId id="262" r:id="rId10"/>
    <p:sldId id="266" r:id="rId11"/>
    <p:sldId id="269" r:id="rId12"/>
    <p:sldId id="27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75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34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2D24F1-A3AF-42B4-8773-1FB82BCE9004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9D324E-4E4B-40A0-9D7C-FE9912B75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5771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sz="4800" dirty="0" smtClean="0"/>
              <a:t>ভিডিওটি সম্পুর্ণ</a:t>
            </a:r>
            <a:r>
              <a:rPr lang="bn-IN" sz="4800" baseline="0" dirty="0" smtClean="0"/>
              <a:t> দেখানো যাবে না। যেখানে মহাকর্ষ কথাটি আসবে ওই পর্যন্ত।</a:t>
            </a:r>
            <a:endParaRPr lang="en-US" sz="4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9D324E-4E4B-40A0-9D7C-FE9912B75AB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2436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05659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20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778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205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14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57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127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15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123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360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433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8883256-36A2-47AB-A2E5-C985BF6B35BF}" type="datetimeFigureOut">
              <a:rPr lang="en-US" smtClean="0"/>
              <a:t>26-07-19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687B834-51A4-48DD-9936-8675D846108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17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jp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460333" y="0"/>
            <a:ext cx="582015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3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138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" y="1657350"/>
            <a:ext cx="8843963" cy="445126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286913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"/>
          <p:cNvSpPr txBox="1">
            <a:spLocks/>
          </p:cNvSpPr>
          <p:nvPr/>
        </p:nvSpPr>
        <p:spPr>
          <a:xfrm>
            <a:off x="990600" y="1906585"/>
            <a:ext cx="5181600" cy="4351338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IN" sz="44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সরোজিত রায়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IN" sz="40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 (বিজ্ঞান)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IN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চাড়াখালী এম এল মাধ্যমিক বিদ্যালয়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IN" sz="3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রাজাপুর, ঝালকাঠী।  </a:t>
            </a:r>
            <a:endParaRPr lang="en-US" sz="54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Content Placeholder 3"/>
          <p:cNvSpPr txBox="1">
            <a:spLocks/>
          </p:cNvSpPr>
          <p:nvPr/>
        </p:nvSpPr>
        <p:spPr>
          <a:xfrm>
            <a:off x="6324600" y="1901825"/>
            <a:ext cx="5181600" cy="4351338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IN" sz="4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885950" algn="l"/>
                <a:tab pos="2400300" algn="l"/>
              </a:tabLst>
            </a:pPr>
            <a:r>
              <a:rPr lang="bn-IN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 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: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অষ্টম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IN" sz="4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bn-IN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: </a:t>
            </a:r>
            <a:r>
              <a:rPr lang="bn-IN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সপ্তম 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44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 বিষয়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:</a:t>
            </a:r>
            <a:r>
              <a:rPr lang="bn-IN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বিজ্ঞান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bn-IN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      : 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 </a:t>
            </a:r>
            <a:r>
              <a:rPr lang="en-US" sz="4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Title 4"/>
          <p:cNvSpPr txBox="1">
            <a:spLocks/>
          </p:cNvSpPr>
          <p:nvPr/>
        </p:nvSpPr>
        <p:spPr>
          <a:xfrm>
            <a:off x="990600" y="5175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IN" sz="8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পরিচিতি</a:t>
            </a:r>
            <a:endParaRPr lang="en-US" sz="8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039" y="1901825"/>
            <a:ext cx="2062162" cy="2698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775" y="1830385"/>
            <a:ext cx="1749425" cy="167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215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2133600" y="395288"/>
            <a:ext cx="10058400" cy="1450975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283656" cy="294882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2658" y="160021"/>
            <a:ext cx="2664415" cy="28894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aphicFrame>
        <p:nvGraphicFramePr>
          <p:cNvPr id="5" name="Object 4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9635231"/>
              </p:ext>
            </p:extLst>
          </p:nvPr>
        </p:nvGraphicFramePr>
        <p:xfrm>
          <a:off x="6248400" y="208153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9" name="Packager Shell Object" showAsIcon="1" r:id="rId6" imgW="914400" imgH="771480" progId="Package">
                  <p:embed/>
                </p:oleObj>
              </mc:Choice>
              <mc:Fallback>
                <p:oleObj name="Packager Shell Object" showAsIcon="1" r:id="rId6" imgW="914400" imgH="771480" progId="Packag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2081530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928688" y="4100523"/>
            <a:ext cx="1094422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পৃথিবী ও মহাকর্ষ</a:t>
            </a:r>
            <a:endParaRPr lang="en-US" sz="8000" b="1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0088" y="3143244"/>
            <a:ext cx="24717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সৌরজগৎ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811284" y="3228970"/>
            <a:ext cx="19473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পৃথিবী</a:t>
            </a:r>
            <a:r>
              <a:rPr lang="bn-IN" sz="3600" dirty="0" smtClean="0"/>
              <a:t>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3836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8"/>
                                            </p:cond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7" grpId="0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F02F3BE-0EDC-4831-B9E8-8A4FA05AE387}"/>
              </a:ext>
            </a:extLst>
          </p:cNvPr>
          <p:cNvSpPr txBox="1"/>
          <p:nvPr/>
        </p:nvSpPr>
        <p:spPr>
          <a:xfrm>
            <a:off x="1055568" y="2745265"/>
            <a:ext cx="84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n-IN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মহাকর্ষ কী </a:t>
            </a:r>
            <a:r>
              <a:rPr lang="bn-IN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 বলতে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  <a:r>
              <a:rPr lang="bn-BD" sz="3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B9933602-8D26-49AD-89D2-385A790D4698}"/>
              </a:ext>
            </a:extLst>
          </p:cNvPr>
          <p:cNvSpPr txBox="1"/>
          <p:nvPr/>
        </p:nvSpPr>
        <p:spPr>
          <a:xfrm>
            <a:off x="1079823" y="5075964"/>
            <a:ext cx="10474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bn-IN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  <a:sym typeface="Wingdings 3"/>
              </a:rPr>
              <a:t> মহাকর্ষ সুত্র ব্যবহার করে মহাকর্ষ বল নির্ণয় </a:t>
            </a:r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  <a:sym typeface="Wingdings 3"/>
              </a:rPr>
              <a:t>করতে </a:t>
            </a:r>
            <a:r>
              <a:rPr lang="bn-BD" sz="32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  <a:sym typeface="Wingdings 3"/>
              </a:rPr>
              <a:t>পারবে।</a:t>
            </a:r>
            <a:endParaRPr lang="en-US" sz="3200" b="1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8F865036-AC31-424A-821F-71A829960DB3}"/>
              </a:ext>
            </a:extLst>
          </p:cNvPr>
          <p:cNvSpPr txBox="1"/>
          <p:nvPr/>
        </p:nvSpPr>
        <p:spPr>
          <a:xfrm>
            <a:off x="1055568" y="3541283"/>
            <a:ext cx="100801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bn-IN" sz="3200" b="1" dirty="0" smtClean="0">
                <a:latin typeface="NikoshBAN" pitchFamily="2" charset="0"/>
                <a:cs typeface="NikoshBAN" pitchFamily="2" charset="0"/>
                <a:sym typeface="Wingdings 3"/>
              </a:rPr>
              <a:t> নিউটনের মহাকর্ষ সূত্র ব্যাখ্যা </a:t>
            </a:r>
            <a:r>
              <a:rPr lang="bn-IN" sz="3200" b="1" dirty="0">
                <a:latin typeface="NikoshBAN" pitchFamily="2" charset="0"/>
                <a:cs typeface="NikoshBAN" pitchFamily="2" charset="0"/>
                <a:sym typeface="Wingdings 3"/>
              </a:rPr>
              <a:t>করতে </a:t>
            </a:r>
            <a:endParaRPr lang="bn-IN" sz="3200" b="1" dirty="0" smtClean="0">
              <a:latin typeface="NikoshBAN" pitchFamily="2" charset="0"/>
              <a:cs typeface="NikoshBAN" pitchFamily="2" charset="0"/>
              <a:sym typeface="Wingdings 3"/>
            </a:endParaRPr>
          </a:p>
          <a:p>
            <a:pPr>
              <a:lnSpc>
                <a:spcPct val="150000"/>
              </a:lnSpc>
            </a:pPr>
            <a:r>
              <a:rPr lang="bn-IN" sz="3200" b="1" dirty="0" smtClean="0">
                <a:latin typeface="NikoshBAN" pitchFamily="2" charset="0"/>
                <a:cs typeface="NikoshBAN" pitchFamily="2" charset="0"/>
                <a:sym typeface="Wingdings 3"/>
              </a:rPr>
              <a:t>     পারবে </a:t>
            </a:r>
            <a:r>
              <a:rPr lang="bn-IN" sz="3200" b="1" dirty="0">
                <a:latin typeface="NikoshBAN" pitchFamily="2" charset="0"/>
                <a:cs typeface="NikoshBAN" pitchFamily="2" charset="0"/>
                <a:sym typeface="Wingdings 3"/>
              </a:rPr>
              <a:t>। </a:t>
            </a:r>
            <a:endParaRPr lang="bn-BD" sz="32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71663" y="857250"/>
            <a:ext cx="484346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88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bn-IN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279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16960E0-D12D-47DD-A290-BDF5ADC80A33}"/>
              </a:ext>
            </a:extLst>
          </p:cNvPr>
          <p:cNvSpPr txBox="1"/>
          <p:nvPr/>
        </p:nvSpPr>
        <p:spPr>
          <a:xfrm>
            <a:off x="5472099" y="867444"/>
            <a:ext cx="14214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solidFill>
                  <a:srgbClr val="002060"/>
                </a:solidFill>
                <a:latin typeface="NikoshBAN" panose="02000000000000000000" pitchFamily="2" charset="0"/>
                <a:cs typeface="Times New Roman" panose="02020603050405020304" pitchFamily="18" charset="0"/>
              </a:rPr>
              <a:t>আকর্ষন</a:t>
            </a:r>
            <a:r>
              <a:rPr lang="bn-IN" sz="1400" dirty="0" smtClean="0">
                <a:solidFill>
                  <a:srgbClr val="002060"/>
                </a:solidFill>
                <a:latin typeface="NikoshBAN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bn-IN" sz="1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94925" y="1742529"/>
            <a:ext cx="9572744" cy="646331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 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মহাবিশ্বের 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যে কোন দুটি 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বস্তুক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ণা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একে অপরকে নিজের দিকে যে বলে আকর্ষন করে তাই মহাকর্ষ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6156639" y="650018"/>
            <a:ext cx="2363292" cy="14848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743783" y="643663"/>
            <a:ext cx="2384691" cy="21203"/>
          </a:xfrm>
          <a:prstGeom prst="straightConnector1">
            <a:avLst/>
          </a:prstGeom>
          <a:ln w="635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="" xmlns:a16="http://schemas.microsoft.com/office/drawing/2014/main" id="{857BBF2F-854C-4B6F-96B8-40ED006662BE}"/>
              </a:ext>
            </a:extLst>
          </p:cNvPr>
          <p:cNvSpPr/>
          <p:nvPr/>
        </p:nvSpPr>
        <p:spPr>
          <a:xfrm>
            <a:off x="1706350" y="3213295"/>
            <a:ext cx="1509485" cy="1353457"/>
          </a:xfrm>
          <a:prstGeom prst="ellipse">
            <a:avLst/>
          </a:prstGeom>
          <a:pattFill prst="pct40">
            <a:fgClr>
              <a:srgbClr val="002060"/>
            </a:fgClr>
            <a:bgClr>
              <a:schemeClr val="bg1"/>
            </a:bgClr>
          </a:patt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="" xmlns:a16="http://schemas.microsoft.com/office/drawing/2014/main" id="{4D4A6897-BD69-46D9-B9B1-42B1393CF4CF}"/>
              </a:ext>
            </a:extLst>
          </p:cNvPr>
          <p:cNvSpPr/>
          <p:nvPr/>
        </p:nvSpPr>
        <p:spPr>
          <a:xfrm>
            <a:off x="8409441" y="3189212"/>
            <a:ext cx="1509485" cy="1353457"/>
          </a:xfrm>
          <a:prstGeom prst="ellipse">
            <a:avLst/>
          </a:prstGeom>
          <a:pattFill prst="pct40">
            <a:fgClr>
              <a:srgbClr val="002060"/>
            </a:fgClr>
            <a:bgClr>
              <a:schemeClr val="bg1"/>
            </a:bgClr>
          </a:pattFill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ACA41CD4-B64C-4EE9-8033-B727C3512DB2}"/>
              </a:ext>
            </a:extLst>
          </p:cNvPr>
          <p:cNvSpPr txBox="1"/>
          <p:nvPr/>
        </p:nvSpPr>
        <p:spPr>
          <a:xfrm>
            <a:off x="2117158" y="2455818"/>
            <a:ext cx="9731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4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430C92F-CBE3-4D32-9825-5BA361D39F5A}"/>
              </a:ext>
            </a:extLst>
          </p:cNvPr>
          <p:cNvSpPr txBox="1"/>
          <p:nvPr/>
        </p:nvSpPr>
        <p:spPr>
          <a:xfrm>
            <a:off x="8709170" y="2427242"/>
            <a:ext cx="9123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4000" b="1" baseline="-25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="" xmlns:a16="http://schemas.microsoft.com/office/drawing/2014/main" id="{7A222439-5280-413D-AB44-1D7CB6928541}"/>
              </a:ext>
            </a:extLst>
          </p:cNvPr>
          <p:cNvCxnSpPr/>
          <p:nvPr/>
        </p:nvCxnSpPr>
        <p:spPr>
          <a:xfrm>
            <a:off x="2823080" y="4794247"/>
            <a:ext cx="6154055" cy="0"/>
          </a:xfrm>
          <a:prstGeom prst="straightConnector1">
            <a:avLst/>
          </a:prstGeom>
          <a:ln w="57150" cap="flat" cmpd="sng" algn="ctr">
            <a:solidFill>
              <a:schemeClr val="dk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7A41696B-9A3C-4149-91C0-F6291BD0F87A}"/>
              </a:ext>
            </a:extLst>
          </p:cNvPr>
          <p:cNvSpPr txBox="1"/>
          <p:nvPr/>
        </p:nvSpPr>
        <p:spPr>
          <a:xfrm>
            <a:off x="5681536" y="4086361"/>
            <a:ext cx="7547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endParaRPr lang="en-US" sz="28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="" xmlns:a16="http://schemas.microsoft.com/office/drawing/2014/main" id="{F6E63664-A3A8-42F1-9A91-7893C321247E}"/>
              </a:ext>
            </a:extLst>
          </p:cNvPr>
          <p:cNvGrpSpPr/>
          <p:nvPr/>
        </p:nvGrpSpPr>
        <p:grpSpPr>
          <a:xfrm>
            <a:off x="3287028" y="3957856"/>
            <a:ext cx="5050973" cy="0"/>
            <a:chOff x="2982685" y="5077925"/>
            <a:chExt cx="6195526" cy="0"/>
          </a:xfrm>
        </p:grpSpPr>
        <p:cxnSp>
          <p:nvCxnSpPr>
            <p:cNvPr id="17" name="Straight Arrow Connector 16">
              <a:extLst>
                <a:ext uri="{FF2B5EF4-FFF2-40B4-BE49-F238E27FC236}">
                  <a16:creationId xmlns="" xmlns:a16="http://schemas.microsoft.com/office/drawing/2014/main" id="{3311C66F-DC2F-4356-B12A-9B23EFA15BC0}"/>
                </a:ext>
              </a:extLst>
            </p:cNvPr>
            <p:cNvCxnSpPr>
              <a:cxnSpLocks/>
            </p:cNvCxnSpPr>
            <p:nvPr/>
          </p:nvCxnSpPr>
          <p:spPr>
            <a:xfrm>
              <a:off x="4337697" y="5077925"/>
              <a:ext cx="3516604" cy="0"/>
            </a:xfrm>
            <a:prstGeom prst="straightConnector1">
              <a:avLst/>
            </a:prstGeom>
            <a:ln w="57150" cap="flat" cmpd="sng" algn="ctr">
              <a:solidFill>
                <a:schemeClr val="dk1"/>
              </a:solidFill>
              <a:prstDash val="solid"/>
              <a:round/>
              <a:headEnd type="arrow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="" xmlns:a16="http://schemas.microsoft.com/office/drawing/2014/main" id="{CA8BB2D1-1B05-4AB9-999A-DDEFBC778DE4}"/>
                </a:ext>
              </a:extLst>
            </p:cNvPr>
            <p:cNvCxnSpPr/>
            <p:nvPr/>
          </p:nvCxnSpPr>
          <p:spPr>
            <a:xfrm>
              <a:off x="6845558" y="5077925"/>
              <a:ext cx="2332653" cy="0"/>
            </a:xfrm>
            <a:prstGeom prst="line">
              <a:avLst/>
            </a:prstGeom>
            <a:ln w="539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="" xmlns:a16="http://schemas.microsoft.com/office/drawing/2014/main" id="{4CDECD67-AC5D-4B84-8B46-5C8C23C9B83C}"/>
                </a:ext>
              </a:extLst>
            </p:cNvPr>
            <p:cNvCxnSpPr/>
            <p:nvPr/>
          </p:nvCxnSpPr>
          <p:spPr>
            <a:xfrm>
              <a:off x="2982685" y="5077925"/>
              <a:ext cx="2332653" cy="0"/>
            </a:xfrm>
            <a:prstGeom prst="line">
              <a:avLst/>
            </a:prstGeom>
            <a:ln w="539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C7640BF-45EC-40A7-BC8D-2572173E982E}"/>
              </a:ext>
            </a:extLst>
          </p:cNvPr>
          <p:cNvSpPr txBox="1"/>
          <p:nvPr/>
        </p:nvSpPr>
        <p:spPr>
          <a:xfrm>
            <a:off x="5697442" y="3125737"/>
            <a:ext cx="631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endParaRPr lang="en-US" sz="4000" b="1" baseline="-25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A16960E0-D12D-47DD-A290-BDF5ADC80A33}"/>
              </a:ext>
            </a:extLst>
          </p:cNvPr>
          <p:cNvSpPr txBox="1"/>
          <p:nvPr/>
        </p:nvSpPr>
        <p:spPr>
          <a:xfrm>
            <a:off x="1436167" y="4910578"/>
            <a:ext cx="5000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দুইটির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ভর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b="1" baseline="-25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2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sz="2400" b="1" baseline="-25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A16960E0-D12D-47DD-A290-BDF5ADC80A33}"/>
              </a:ext>
            </a:extLst>
          </p:cNvPr>
          <p:cNvSpPr txBox="1"/>
          <p:nvPr/>
        </p:nvSpPr>
        <p:spPr>
          <a:xfrm>
            <a:off x="343278" y="7168401"/>
            <a:ext cx="4192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দুইটির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মধ্যবর্তী দূরত্ব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n-IN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="" xmlns:a16="http://schemas.microsoft.com/office/drawing/2014/main" id="{A16960E0-D12D-47DD-A290-BDF5ADC80A33}"/>
              </a:ext>
            </a:extLst>
          </p:cNvPr>
          <p:cNvSpPr txBox="1"/>
          <p:nvPr/>
        </p:nvSpPr>
        <p:spPr>
          <a:xfrm>
            <a:off x="118745" y="7876287"/>
            <a:ext cx="5886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দুইটির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মধ্যকার আকর্ষন বলের মান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bn-IN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A16960E0-D12D-47DD-A290-BDF5ADC80A33}"/>
              </a:ext>
            </a:extLst>
          </p:cNvPr>
          <p:cNvSpPr txBox="1"/>
          <p:nvPr/>
        </p:nvSpPr>
        <p:spPr>
          <a:xfrm>
            <a:off x="2131903" y="5307231"/>
            <a:ext cx="41922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দুইটির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মধ্যবর্তী দূরত্ব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bn-IN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="" xmlns:a16="http://schemas.microsoft.com/office/drawing/2014/main" id="{A16960E0-D12D-47DD-A290-BDF5ADC80A33}"/>
              </a:ext>
            </a:extLst>
          </p:cNvPr>
          <p:cNvSpPr txBox="1"/>
          <p:nvPr/>
        </p:nvSpPr>
        <p:spPr>
          <a:xfrm>
            <a:off x="2131903" y="5776151"/>
            <a:ext cx="58861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দুইটির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মধ্যকার আকর্ষন বলের মান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en-US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bn-IN" sz="24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400" b="1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063" y="56195"/>
            <a:ext cx="1662704" cy="118764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440" y="-88385"/>
            <a:ext cx="1509485" cy="1509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67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9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7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660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 animBg="1"/>
      <p:bldP spid="11" grpId="0" animBg="1"/>
      <p:bldP spid="12" grpId="0"/>
      <p:bldP spid="13" grpId="0"/>
      <p:bldP spid="15" grpId="0"/>
      <p:bldP spid="20" grpId="0"/>
      <p:bldP spid="21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339459" cy="24479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47925"/>
            <a:ext cx="6557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স্যার আইজ্যাক নিউটনের মহাকর্ষ সুত্রটি হল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727" y="3100388"/>
            <a:ext cx="12001497" cy="3139321"/>
          </a:xfrm>
          <a:prstGeom prst="rect">
            <a:avLst/>
          </a:prstGeom>
          <a:noFill/>
          <a:ln w="50800"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“দুটি বস্তুকনার মধ্যকার আকর্ষন বলের মান তাদের ভরের গুনফলের সমানুপাতিক ও মধ্যবর্তী দুরত্বের বর্গের ব্যাস্তানুপাতিক এবং এই বল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বস্তুক</a:t>
            </a:r>
            <a:r>
              <a:rPr lang="bn-IN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ণা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দ্বয়ের </a:t>
            </a:r>
            <a:r>
              <a:rPr lang="bn-BD" sz="4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মধ্যবর্তী সংযোজক সরলরেখা বরাবর ক্রিয়া করে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।”</a:t>
            </a:r>
            <a:endParaRPr lang="bn-BD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61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5714" y="67368"/>
            <a:ext cx="4500982" cy="646331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মহাকর্ষ সূ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ত্রের ব্যাখ্যা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1510" y="914400"/>
            <a:ext cx="121920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মহাবিশ্বের দুটি বস্তুর মধ্যে আকর্ষণ বলের মান-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1.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বস্তু দুটির ভরের গুনফলের সমানুপাতিক</a:t>
            </a:r>
            <a:r>
              <a:rPr lang="en-US" sz="3600" b="1" dirty="0" smtClean="0">
                <a:solidFill>
                  <a:schemeClr val="accent6">
                    <a:lumMod val="50000"/>
                  </a:schemeClr>
                </a:solidFill>
                <a:latin typeface="Aharoni" pitchFamily="2" charset="-79"/>
                <a:cs typeface="Aharoni" pitchFamily="2" charset="-79"/>
              </a:rPr>
              <a:t>F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∞</a:t>
            </a:r>
            <a:r>
              <a:rPr lang="en-US" sz="4000" b="1" dirty="0"/>
              <a:t>m</a:t>
            </a:r>
            <a:r>
              <a:rPr lang="en-US" sz="2000" b="1" dirty="0"/>
              <a:t>1</a:t>
            </a:r>
            <a:r>
              <a:rPr lang="en-US" sz="4000" b="1" dirty="0"/>
              <a:t>m</a:t>
            </a:r>
            <a:r>
              <a:rPr lang="en-US" sz="2000" b="1" dirty="0"/>
              <a:t>2</a:t>
            </a:r>
            <a:endParaRPr lang="en-US" sz="1000" b="1" dirty="0"/>
          </a:p>
          <a:p>
            <a:endParaRPr lang="en-US" sz="3600" dirty="0">
              <a:solidFill>
                <a:schemeClr val="accent5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2.</a:t>
            </a:r>
            <a:r>
              <a:rPr lang="bn-BD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এদের দূরত্বের বর্গের ব্যস্তনুপাতিক</a:t>
            </a:r>
            <a:r>
              <a:rPr lang="en-US" sz="3600" b="1" dirty="0">
                <a:solidFill>
                  <a:schemeClr val="accent6">
                    <a:lumMod val="50000"/>
                  </a:schemeClr>
                </a:solidFill>
              </a:rPr>
              <a:t>F</a:t>
            </a:r>
            <a:r>
              <a:rPr lang="en-US" sz="3600" b="1" dirty="0">
                <a:solidFill>
                  <a:srgbClr val="FF0000"/>
                </a:solidFill>
                <a:latin typeface="Times New Roman"/>
                <a:cs typeface="Times New Roman"/>
              </a:rPr>
              <a:t>∞</a:t>
            </a:r>
            <a:endParaRPr lang="en-US" sz="3600" b="1" dirty="0">
              <a:solidFill>
                <a:srgbClr val="FF0000"/>
              </a:solidFill>
            </a:endParaRPr>
          </a:p>
          <a:p>
            <a:endParaRPr lang="en-US" sz="3600" dirty="0" smtClean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3.</a:t>
            </a:r>
            <a:r>
              <a:rPr lang="bn-BD" sz="36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এ বল বস্তুদ্বয়ের সংযোগ রেখা বরাবর কাজ করে।  </a:t>
            </a:r>
          </a:p>
          <a:p>
            <a:pPr marL="742950" indent="-742950"/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5648056" y="2951644"/>
            <a:ext cx="1058909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5708167" y="2978662"/>
            <a:ext cx="1126279" cy="693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d</a:t>
            </a:r>
            <a:endParaRPr lang="en-US" sz="240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5698015" y="2330966"/>
            <a:ext cx="1513437" cy="64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1</a:t>
            </a:r>
            <a:endParaRPr lang="en-US" sz="44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6062767" y="2924146"/>
            <a:ext cx="1196671" cy="537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2</a:t>
            </a:r>
            <a:endParaRPr lang="en-US" sz="2000" b="1" dirty="0"/>
          </a:p>
        </p:txBody>
      </p:sp>
      <p:sp>
        <p:nvSpPr>
          <p:cNvPr id="32" name="Oval 31"/>
          <p:cNvSpPr/>
          <p:nvPr/>
        </p:nvSpPr>
        <p:spPr>
          <a:xfrm>
            <a:off x="5258312" y="4018728"/>
            <a:ext cx="1448653" cy="144146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 flipV="1">
            <a:off x="3027611" y="4837713"/>
            <a:ext cx="2252425" cy="251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660212" y="4258927"/>
            <a:ext cx="1367399" cy="1207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m</a:t>
            </a:r>
            <a:r>
              <a:rPr lang="en-US" sz="3200" b="1" dirty="0" smtClean="0"/>
              <a:t>1</a:t>
            </a:r>
            <a:endParaRPr lang="en-US" sz="2000" b="1" dirty="0"/>
          </a:p>
          <a:p>
            <a:pPr algn="ctr"/>
            <a:endParaRPr lang="en-US" sz="40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864001" y="4360451"/>
            <a:ext cx="1704127" cy="143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/>
              <a:t>m</a:t>
            </a:r>
            <a:r>
              <a:rPr lang="en-US" sz="2800" b="1" dirty="0"/>
              <a:t>2</a:t>
            </a:r>
            <a:endParaRPr lang="en-US" sz="2000" b="1" dirty="0"/>
          </a:p>
          <a:p>
            <a:endParaRPr lang="en-US" sz="4400" b="1" dirty="0"/>
          </a:p>
          <a:p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3297016" y="4035337"/>
            <a:ext cx="997576" cy="1002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7030A0"/>
                </a:solidFill>
              </a:rPr>
              <a:t>d</a:t>
            </a:r>
            <a:endParaRPr lang="en-US" sz="2800" b="1" dirty="0">
              <a:solidFill>
                <a:srgbClr val="7030A0"/>
              </a:solidFill>
            </a:endParaRPr>
          </a:p>
          <a:p>
            <a:pPr algn="ctr"/>
            <a:endParaRPr lang="en-US" dirty="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2287122" y="5515658"/>
            <a:ext cx="3597368" cy="0"/>
          </a:xfrm>
          <a:prstGeom prst="straightConnector1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725952" y="5546834"/>
            <a:ext cx="49878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F</a:t>
            </a:r>
            <a:endParaRPr lang="en-US" sz="1000" b="1" dirty="0"/>
          </a:p>
          <a:p>
            <a:endParaRPr lang="en-US" dirty="0"/>
          </a:p>
        </p:txBody>
      </p:sp>
      <p:sp>
        <p:nvSpPr>
          <p:cNvPr id="39" name="Oval 38"/>
          <p:cNvSpPr/>
          <p:nvPr/>
        </p:nvSpPr>
        <p:spPr>
          <a:xfrm>
            <a:off x="1503464" y="4197180"/>
            <a:ext cx="1482627" cy="1263017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]]]]]]]</a:t>
            </a:r>
            <a:endParaRPr lang="en-US" sz="3600" dirty="0"/>
          </a:p>
        </p:txBody>
      </p:sp>
      <p:sp>
        <p:nvSpPr>
          <p:cNvPr id="49" name="TextBox 48"/>
          <p:cNvSpPr txBox="1"/>
          <p:nvPr/>
        </p:nvSpPr>
        <p:spPr>
          <a:xfrm>
            <a:off x="9797265" y="4184164"/>
            <a:ext cx="1830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d </a:t>
            </a:r>
            <a:endParaRPr lang="en-US" sz="4800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7290930" y="3810292"/>
            <a:ext cx="33911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F=</a:t>
            </a:r>
            <a:endParaRPr lang="en-US" sz="4800" b="1" dirty="0"/>
          </a:p>
        </p:txBody>
      </p:sp>
      <p:sp>
        <p:nvSpPr>
          <p:cNvPr id="51" name="TextBox 50"/>
          <p:cNvSpPr txBox="1"/>
          <p:nvPr/>
        </p:nvSpPr>
        <p:spPr>
          <a:xfrm>
            <a:off x="10156246" y="4147358"/>
            <a:ext cx="1831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2</a:t>
            </a:r>
            <a:endParaRPr lang="en-US" b="1" dirty="0"/>
          </a:p>
        </p:txBody>
      </p:sp>
      <p:sp>
        <p:nvSpPr>
          <p:cNvPr id="52" name="TextBox 51"/>
          <p:cNvSpPr txBox="1"/>
          <p:nvPr/>
        </p:nvSpPr>
        <p:spPr>
          <a:xfrm>
            <a:off x="9246413" y="3265992"/>
            <a:ext cx="15212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G</a:t>
            </a:r>
            <a:endParaRPr lang="en-US" sz="3200" b="1" dirty="0"/>
          </a:p>
        </p:txBody>
      </p:sp>
      <p:sp>
        <p:nvSpPr>
          <p:cNvPr id="53" name="Rectangle 52"/>
          <p:cNvSpPr/>
          <p:nvPr/>
        </p:nvSpPr>
        <p:spPr>
          <a:xfrm>
            <a:off x="9541534" y="3143645"/>
            <a:ext cx="236675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dirty="0"/>
              <a:t>m</a:t>
            </a:r>
            <a:r>
              <a:rPr lang="en-US" sz="4000" b="1" dirty="0"/>
              <a:t>1</a:t>
            </a:r>
            <a:r>
              <a:rPr lang="en-US" sz="6600" b="1" dirty="0"/>
              <a:t>m</a:t>
            </a:r>
            <a:r>
              <a:rPr lang="en-US" sz="3200" b="1" dirty="0"/>
              <a:t>2</a:t>
            </a:r>
            <a:endParaRPr lang="en-US" sz="2000" b="1" dirty="0"/>
          </a:p>
        </p:txBody>
      </p:sp>
      <p:cxnSp>
        <p:nvCxnSpPr>
          <p:cNvPr id="54" name="Straight Connector 53"/>
          <p:cNvCxnSpPr/>
          <p:nvPr/>
        </p:nvCxnSpPr>
        <p:spPr>
          <a:xfrm flipV="1">
            <a:off x="9223811" y="4195211"/>
            <a:ext cx="2141419" cy="3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0014486" y="1484346"/>
            <a:ext cx="1609179" cy="1105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/>
              <a:t>m</a:t>
            </a:r>
            <a:r>
              <a:rPr lang="en-US" sz="2800" b="1" dirty="0"/>
              <a:t>1</a:t>
            </a:r>
            <a:r>
              <a:rPr lang="en-US" sz="4800" b="1" dirty="0"/>
              <a:t>m</a:t>
            </a:r>
            <a:r>
              <a:rPr lang="en-US" sz="2800" b="1" dirty="0"/>
              <a:t>2</a:t>
            </a:r>
            <a:endParaRPr lang="en-US" sz="1100" b="1" dirty="0"/>
          </a:p>
          <a:p>
            <a:pPr algn="ctr"/>
            <a:endParaRPr lang="en-US" sz="3200" b="1" dirty="0"/>
          </a:p>
        </p:txBody>
      </p:sp>
      <p:sp>
        <p:nvSpPr>
          <p:cNvPr id="56" name="TextBox 55"/>
          <p:cNvSpPr txBox="1"/>
          <p:nvPr/>
        </p:nvSpPr>
        <p:spPr>
          <a:xfrm>
            <a:off x="10272159" y="2243312"/>
            <a:ext cx="1690983" cy="693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/>
              <a:t>d</a:t>
            </a:r>
          </a:p>
        </p:txBody>
      </p:sp>
      <p:sp>
        <p:nvSpPr>
          <p:cNvPr id="57" name="Rectangle 56"/>
          <p:cNvSpPr/>
          <p:nvPr/>
        </p:nvSpPr>
        <p:spPr>
          <a:xfrm>
            <a:off x="8445879" y="1832092"/>
            <a:ext cx="189483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7030A0"/>
                </a:solidFill>
                <a:latin typeface="Aharoni" pitchFamily="2" charset="-79"/>
                <a:cs typeface="Aharoni" pitchFamily="2" charset="-79"/>
              </a:rPr>
              <a:t>F</a:t>
            </a:r>
            <a:r>
              <a:rPr lang="en-US" sz="4400" b="1" dirty="0">
                <a:solidFill>
                  <a:srgbClr val="FF0000"/>
                </a:solidFill>
                <a:latin typeface="Times New Roman"/>
                <a:cs typeface="Times New Roman"/>
              </a:rPr>
              <a:t> ∞</a:t>
            </a:r>
            <a:endParaRPr lang="en-US" sz="4400" b="1" dirty="0">
              <a:solidFill>
                <a:srgbClr val="7030A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0570560" y="2147117"/>
            <a:ext cx="1831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2</a:t>
            </a:r>
            <a:endParaRPr lang="en-US" b="1" dirty="0"/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9939575" y="2218354"/>
            <a:ext cx="2252425" cy="25194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8043863" y="914400"/>
            <a:ext cx="71437" cy="527876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513651" y="4900503"/>
            <a:ext cx="347410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G </a:t>
            </a:r>
            <a:r>
              <a:rPr lang="bn-IN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সামানুপাতিক ধ্রুবক। 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G=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.673×10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080674" y="5310482"/>
            <a:ext cx="7946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-</a:t>
            </a:r>
            <a:r>
              <a:rPr lang="bn-IN" sz="1400" dirty="0" smtClean="0"/>
              <a:t>১১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04439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71700" y="657225"/>
            <a:ext cx="930116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/>
              <a:t>একক</a:t>
            </a:r>
            <a:r>
              <a:rPr lang="en-US" sz="8000" dirty="0" smtClean="0"/>
              <a:t> </a:t>
            </a:r>
            <a:r>
              <a:rPr lang="en-US" sz="8000" dirty="0" err="1" smtClean="0"/>
              <a:t>কাজ</a:t>
            </a:r>
            <a:endParaRPr lang="en-US" sz="8000" dirty="0" smtClean="0"/>
          </a:p>
          <a:p>
            <a:r>
              <a:rPr lang="en-US" sz="4800" dirty="0" smtClean="0"/>
              <a:t>১)</a:t>
            </a:r>
            <a:r>
              <a:rPr lang="en-US" sz="4800" dirty="0" err="1" smtClean="0"/>
              <a:t>মহাকর্ষ</a:t>
            </a:r>
            <a:r>
              <a:rPr lang="en-US" sz="4800" dirty="0" smtClean="0"/>
              <a:t> </a:t>
            </a:r>
            <a:r>
              <a:rPr lang="en-US" sz="4800" dirty="0" err="1" smtClean="0"/>
              <a:t>কাকে</a:t>
            </a:r>
            <a:r>
              <a:rPr lang="en-US" sz="4800" dirty="0" smtClean="0"/>
              <a:t> </a:t>
            </a:r>
            <a:r>
              <a:rPr lang="en-US" sz="4800" dirty="0" err="1" smtClean="0"/>
              <a:t>বলে?এটি</a:t>
            </a:r>
            <a:r>
              <a:rPr lang="en-US" sz="4800" dirty="0" smtClean="0"/>
              <a:t> </a:t>
            </a:r>
            <a:r>
              <a:rPr lang="en-US" sz="4800" dirty="0" err="1"/>
              <a:t>কে</a:t>
            </a:r>
            <a:r>
              <a:rPr lang="en-US" sz="4800" dirty="0"/>
              <a:t> </a:t>
            </a:r>
            <a:r>
              <a:rPr lang="en-US" sz="4800" dirty="0" err="1"/>
              <a:t>আবিষ্কার</a:t>
            </a:r>
            <a:r>
              <a:rPr lang="en-US" sz="4800" dirty="0"/>
              <a:t> </a:t>
            </a:r>
            <a:r>
              <a:rPr lang="en-US" sz="4800" dirty="0" err="1"/>
              <a:t>করেন</a:t>
            </a:r>
            <a:r>
              <a:rPr lang="en-US" sz="4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39761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/>
          <p:cNvSpPr/>
          <p:nvPr/>
        </p:nvSpPr>
        <p:spPr>
          <a:xfrm>
            <a:off x="6105537" y="2223477"/>
            <a:ext cx="1600200" cy="152172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381137" y="2362229"/>
            <a:ext cx="2590800" cy="1447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971937" y="2984339"/>
            <a:ext cx="213360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953137" y="2613925"/>
            <a:ext cx="198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8kg</a:t>
            </a:r>
            <a:endParaRPr lang="en-US" sz="3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324237" y="3074341"/>
            <a:ext cx="358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2m</a:t>
            </a:r>
            <a:endParaRPr lang="en-US" sz="3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971937" y="3886229"/>
            <a:ext cx="3124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chemeClr val="accent6">
                    <a:lumMod val="50000"/>
                  </a:schemeClr>
                </a:solidFill>
              </a:rPr>
              <a:t>F=?</a:t>
            </a:r>
            <a:endParaRPr lang="en-US" sz="7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93762" y="3505229"/>
            <a:ext cx="12237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/>
              <a:t>m</a:t>
            </a:r>
            <a:r>
              <a:rPr lang="en-US" sz="2800" b="1" dirty="0" smtClean="0"/>
              <a:t>2</a:t>
            </a:r>
            <a:endParaRPr lang="en-US" sz="28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071693" y="5372109"/>
            <a:ext cx="58315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দলীয় ভাবে </a:t>
            </a:r>
            <a:r>
              <a:rPr lang="en-US" sz="4000" b="1" dirty="0"/>
              <a:t>F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এর মান নির্ণয় কর।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42937" y="2653255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latin typeface="+mj-lt"/>
                <a:cs typeface="NikoshBAN" pitchFamily="2" charset="0"/>
              </a:rPr>
              <a:t>12kg</a:t>
            </a:r>
            <a:endParaRPr lang="en-US" sz="4000" b="1" dirty="0">
              <a:latin typeface="+mj-lt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56150" y="3582799"/>
            <a:ext cx="3276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/>
              <a:t>m</a:t>
            </a:r>
            <a:r>
              <a:rPr lang="en-US" sz="2800" b="1" dirty="0" smtClean="0"/>
              <a:t>1</a:t>
            </a:r>
            <a:endParaRPr lang="en-US" sz="2800" b="1" dirty="0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8712899" y="605549"/>
            <a:ext cx="31070" cy="564372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9290496" y="1488385"/>
            <a:ext cx="2827813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এখানে,</a:t>
            </a:r>
            <a:endParaRPr lang="en-US" sz="4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G=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.673×10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748208"/>
              </p:ext>
            </p:extLst>
          </p:nvPr>
        </p:nvGraphicFramePr>
        <p:xfrm>
          <a:off x="5638800" y="3319463"/>
          <a:ext cx="9144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3" name="Equation" r:id="rId3" imgW="914400" imgH="215640" progId="Equation.3">
                  <p:embed/>
                </p:oleObj>
              </mc:Choice>
              <mc:Fallback>
                <p:oleObj name="Equation" r:id="rId3" imgW="9144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638800" y="3319463"/>
                        <a:ext cx="9144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266552" y="1938633"/>
            <a:ext cx="794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-</a:t>
            </a:r>
            <a:r>
              <a:rPr lang="bn-IN" dirty="0" smtClean="0"/>
              <a:t>১১</a:t>
            </a:r>
            <a:endParaRPr lang="en-US" sz="3200" dirty="0"/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733924"/>
              </p:ext>
            </p:extLst>
          </p:nvPr>
        </p:nvGraphicFramePr>
        <p:xfrm>
          <a:off x="4347049" y="60554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Packager Shell Object" showAsIcon="1" r:id="rId5" imgW="914400" imgH="771480" progId="Package">
                  <p:embed/>
                </p:oleObj>
              </mc:Choice>
              <mc:Fallback>
                <p:oleObj name="Packager Shell Object" showAsIcon="1" r:id="rId5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347049" y="60554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7168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27" grpId="0"/>
      <p:bldP spid="28" grpId="0"/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8455" y="-22149"/>
            <a:ext cx="252509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</a:p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94202" y="481070"/>
            <a:ext cx="264556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874082" y="1730147"/>
            <a:ext cx="1465680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299" y="-121305"/>
            <a:ext cx="1616652" cy="184760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4160" y="0"/>
            <a:ext cx="959288" cy="95502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916" y="1233528"/>
            <a:ext cx="1747066" cy="116471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727" y="955024"/>
            <a:ext cx="1628280" cy="162828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523713" y="191895"/>
            <a:ext cx="480051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চিত্রে দুই ধরণের আকর্ষণ বলের মধ্যে কোনটি মহাকর্ষ বল?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#পৃথিবী ও চাঁদের মধ্যে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    #ইট ও পাথরের মধ্যে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8703" y="1270513"/>
            <a:ext cx="39094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/>
              <a:t>অন্যটি</a:t>
            </a:r>
            <a:r>
              <a:rPr lang="en-US" sz="3200" dirty="0" smtClean="0"/>
              <a:t> </a:t>
            </a:r>
            <a:r>
              <a:rPr lang="en-US" sz="3200" dirty="0" err="1" smtClean="0"/>
              <a:t>অভিকর্ষ</a:t>
            </a:r>
            <a:r>
              <a:rPr lang="en-US" sz="3200" dirty="0" smtClean="0"/>
              <a:t> </a:t>
            </a:r>
            <a:r>
              <a:rPr lang="en-US" sz="3200" dirty="0" err="1" smtClean="0"/>
              <a:t>বল</a:t>
            </a:r>
            <a:r>
              <a:rPr lang="en-US" sz="3200" dirty="0" smtClean="0"/>
              <a:t> </a:t>
            </a:r>
            <a:r>
              <a:rPr lang="en-US" sz="3200" dirty="0" err="1" smtClean="0"/>
              <a:t>এটি</a:t>
            </a:r>
            <a:r>
              <a:rPr lang="en-US" sz="3200" dirty="0" smtClean="0"/>
              <a:t> </a:t>
            </a:r>
            <a:r>
              <a:rPr lang="en-US" sz="3200" dirty="0" err="1" smtClean="0"/>
              <a:t>সম্পর্কে</a:t>
            </a:r>
            <a:r>
              <a:rPr lang="en-US" sz="3200" dirty="0" smtClean="0"/>
              <a:t> </a:t>
            </a:r>
            <a:r>
              <a:rPr lang="en-US" sz="3200" dirty="0" err="1" smtClean="0"/>
              <a:t>আমরা</a:t>
            </a:r>
            <a:r>
              <a:rPr lang="en-US" sz="3200" dirty="0" smtClean="0"/>
              <a:t> </a:t>
            </a:r>
            <a:r>
              <a:rPr lang="en-US" sz="3200" dirty="0" err="1" smtClean="0"/>
              <a:t>পরবর্তী</a:t>
            </a:r>
            <a:r>
              <a:rPr lang="en-US" sz="3200" dirty="0" smtClean="0"/>
              <a:t> </a:t>
            </a:r>
            <a:r>
              <a:rPr lang="en-US" sz="3200" dirty="0" err="1" smtClean="0"/>
              <a:t>ক্লাশে</a:t>
            </a:r>
            <a:r>
              <a:rPr lang="en-US" sz="3200" dirty="0" smtClean="0"/>
              <a:t> </a:t>
            </a:r>
            <a:r>
              <a:rPr lang="en-US" sz="3200" dirty="0" err="1" smtClean="0"/>
              <a:t>আলোচনা</a:t>
            </a:r>
            <a:r>
              <a:rPr lang="en-US" sz="3200" dirty="0" smtClean="0"/>
              <a:t> </a:t>
            </a:r>
            <a:r>
              <a:rPr lang="en-US" sz="3200" dirty="0" err="1" smtClean="0"/>
              <a:t>করবো</a:t>
            </a:r>
            <a:r>
              <a:rPr lang="en-US" sz="3200" dirty="0" smtClean="0"/>
              <a:t>। 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483717" y="2675736"/>
            <a:ext cx="110293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১)মহাকর্ষ সুত্র ১৬৮৭ সালে আবিষ্কার হয়েছিল।</a:t>
            </a:r>
          </a:p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২)দুটি বস্তুকণার মধ্যে আকর্ষণ এদের দুরত্বের ব্যাস্তানুপাতিক।</a:t>
            </a:r>
          </a:p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৩)বলের একক নিউটন।</a:t>
            </a:r>
          </a:p>
          <a:p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নীচের কোন উত্তরটি সঠিক? 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ক)১ ও ২</a:t>
            </a:r>
          </a:p>
          <a:p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খ)২ ও ৩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গ)১ ও ৩</a:t>
            </a:r>
          </a:p>
          <a:p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ঘ)১,২ ও ৩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9442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repeatCount="2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43013" y="1028700"/>
            <a:ext cx="29289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/>
              <a:t>বাড়ির</a:t>
            </a:r>
            <a:r>
              <a:rPr lang="en-US" sz="4800" b="1" dirty="0" smtClean="0"/>
              <a:t> </a:t>
            </a:r>
            <a:r>
              <a:rPr lang="en-US" sz="4800" b="1" dirty="0" err="1" smtClean="0"/>
              <a:t>কাজ</a:t>
            </a:r>
            <a:r>
              <a:rPr lang="en-US" sz="4800" b="1" dirty="0" smtClean="0"/>
              <a:t> 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94808" y="2278921"/>
            <a:ext cx="5881688" cy="1217924"/>
            <a:chOff x="1600200" y="5390390"/>
            <a:chExt cx="4495800" cy="1146426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38830" y="5390390"/>
              <a:ext cx="781810" cy="7818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1299" y="5446053"/>
              <a:ext cx="774701" cy="76547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600200" y="5968425"/>
              <a:ext cx="1219200" cy="550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20 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kg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257800" y="5986370"/>
              <a:ext cx="804607" cy="550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20 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kg</a:t>
              </a:r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2338681" y="5836645"/>
              <a:ext cx="1339659" cy="21541"/>
            </a:xfrm>
            <a:prstGeom prst="line">
              <a:avLst/>
            </a:prstGeom>
            <a:ln w="38100">
              <a:solidFill>
                <a:srgbClr val="7030A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3682447" y="5553567"/>
              <a:ext cx="630776" cy="5504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latin typeface="NikoshBAN" pitchFamily="2" charset="0"/>
                  <a:cs typeface="NikoshBAN" pitchFamily="2" charset="0"/>
                </a:rPr>
                <a:t>4 </a:t>
              </a:r>
              <a:r>
                <a:rPr lang="en-US" sz="2400" dirty="0">
                  <a:latin typeface="NikoshBAN" pitchFamily="2" charset="0"/>
                  <a:cs typeface="NikoshBAN" pitchFamily="2" charset="0"/>
                </a:rPr>
                <a:t>m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4213754" y="5858185"/>
              <a:ext cx="1145872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3581400" y="5943600"/>
              <a:ext cx="1219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latin typeface="NikoshBAN" pitchFamily="2" charset="0"/>
                  <a:cs typeface="NikoshBAN" pitchFamily="2" charset="0"/>
                </a:rPr>
                <a:t>F</a:t>
              </a:r>
              <a:r>
                <a:rPr lang="en-US" sz="3200" dirty="0">
                  <a:latin typeface="NikoshBAN" pitchFamily="2" charset="0"/>
                  <a:cs typeface="NikoshBAN" pitchFamily="2" charset="0"/>
                </a:rPr>
                <a:t>=?</a:t>
              </a:r>
            </a:p>
          </p:txBody>
        </p:sp>
      </p:grpSp>
      <p:sp>
        <p:nvSpPr>
          <p:cNvPr id="12" name="Rounded Rectangle 11"/>
          <p:cNvSpPr/>
          <p:nvPr/>
        </p:nvSpPr>
        <p:spPr>
          <a:xfrm>
            <a:off x="744029" y="4181199"/>
            <a:ext cx="9016585" cy="1631583"/>
          </a:xfrm>
          <a:prstGeom prst="roundRect">
            <a:avLst/>
          </a:prstGeom>
          <a:noFill/>
          <a:ln w="85725">
            <a:noFill/>
          </a:ln>
          <a:scene3d>
            <a:camera prst="orthographicFront"/>
            <a:lightRig rig="threePt" dir="t"/>
          </a:scene3d>
          <a:sp3d>
            <a:bevelT w="203200" h="266700" prst="relaxedInset"/>
            <a:bevelB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IN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তথ্যের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আলোকে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মহাকর্ষ </a:t>
            </a:r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বলের </a:t>
            </a:r>
            <a:r>
              <a:rPr lang="bn-IN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মান </a:t>
            </a:r>
            <a:r>
              <a:rPr lang="bn-IN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ক</a:t>
            </a:r>
            <a:r>
              <a:rPr lang="bn-IN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রে নিয়ে আসবে</a:t>
            </a:r>
            <a:r>
              <a:rPr lang="en-US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2134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6AD41D6-DD63-4693-A5B6-5A188726C78F}"/>
              </a:ext>
            </a:extLst>
          </p:cNvPr>
          <p:cNvSpPr txBox="1"/>
          <p:nvPr/>
        </p:nvSpPr>
        <p:spPr>
          <a:xfrm>
            <a:off x="482873" y="648418"/>
            <a:ext cx="10965546" cy="604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1083878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en-US" sz="3600" i="1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শুধু</a:t>
            </a:r>
            <a:r>
              <a:rPr lang="en-US" sz="3600" i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ভাগ্য</a:t>
            </a:r>
            <a:r>
              <a:rPr lang="en-US" sz="3600" i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নয়</a:t>
            </a:r>
            <a:r>
              <a:rPr lang="en-US" sz="3600" i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i="1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US" sz="3600" i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i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কর্মের</a:t>
            </a:r>
            <a:r>
              <a:rPr lang="en-US" sz="3600" i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600" i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জীবনকে</a:t>
            </a:r>
            <a:r>
              <a:rPr lang="en-US" sz="3600" i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পরিবর্তন</a:t>
            </a:r>
            <a:r>
              <a:rPr lang="en-US" sz="3600" i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i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i="1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en-US" sz="3600" i="1" dirty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।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6AF4241B-3CF3-41A7-B200-5B4C824D4840}"/>
              </a:ext>
            </a:extLst>
          </p:cNvPr>
          <p:cNvSpPr txBox="1"/>
          <p:nvPr/>
        </p:nvSpPr>
        <p:spPr>
          <a:xfrm>
            <a:off x="552700" y="2075219"/>
            <a:ext cx="6648190" cy="292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defTabSz="1083878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</a:pPr>
            <a:r>
              <a:rPr lang="bn-IN" sz="19900" b="1" dirty="0">
                <a:ln w="0"/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IN" sz="19900" b="1" dirty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19900" b="1" dirty="0">
              <a:ln w="0"/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90" y="1714502"/>
            <a:ext cx="4657840" cy="341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246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680</TotalTime>
  <Words>394</Words>
  <Application>Microsoft Office PowerPoint</Application>
  <PresentationFormat>Widescreen</PresentationFormat>
  <Paragraphs>99</Paragraphs>
  <Slides>12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Aharoni</vt:lpstr>
      <vt:lpstr>Arial</vt:lpstr>
      <vt:lpstr>Calibri</vt:lpstr>
      <vt:lpstr>Calibri Light</vt:lpstr>
      <vt:lpstr>NikoshBAN</vt:lpstr>
      <vt:lpstr>Times New Roman</vt:lpstr>
      <vt:lpstr>Vrinda</vt:lpstr>
      <vt:lpstr>Wingdings</vt:lpstr>
      <vt:lpstr>Wingdings 3</vt:lpstr>
      <vt:lpstr>Retrospect</vt:lpstr>
      <vt:lpstr>Packager Shell Object</vt:lpstr>
      <vt:lpstr>Equation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SCS</dc:creator>
  <cp:lastModifiedBy>SCS</cp:lastModifiedBy>
  <cp:revision>65</cp:revision>
  <dcterms:created xsi:type="dcterms:W3CDTF">2019-05-19T14:32:30Z</dcterms:created>
  <dcterms:modified xsi:type="dcterms:W3CDTF">2019-07-26T10:41:25Z</dcterms:modified>
</cp:coreProperties>
</file>