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8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9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3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3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0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1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29D4-B0B4-4F63-9477-5A982A4C86A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D256-4BC6-454C-87BA-5D44E637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4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4572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610600" cy="5198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7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371600"/>
            <a:ext cx="8382000" cy="3900055"/>
            <a:chOff x="304800" y="1371600"/>
            <a:chExt cx="8382000" cy="3900055"/>
          </a:xfrm>
        </p:grpSpPr>
        <p:sp>
          <p:nvSpPr>
            <p:cNvPr id="5" name="Donut 4"/>
            <p:cNvSpPr/>
            <p:nvPr/>
          </p:nvSpPr>
          <p:spPr>
            <a:xfrm>
              <a:off x="2667000" y="1981200"/>
              <a:ext cx="3962400" cy="2667000"/>
            </a:xfrm>
            <a:prstGeom prst="don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জাতীয়তা</a:t>
              </a:r>
              <a:r>
                <a:rPr lang="en-US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en-US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উপাদান </a:t>
              </a:r>
              <a:endPara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1371600"/>
              <a:ext cx="2743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ভৌগলিক ঐক্য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943600" y="2971800"/>
              <a:ext cx="2743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বংশগত ঐক্য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276601" y="4509655"/>
              <a:ext cx="2743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ধর্মীয় ঐক্য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971800"/>
              <a:ext cx="30480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ভাষা, সাহিত্য ও সাংস্কৃতিক ঐক্য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8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14601" y="381000"/>
            <a:ext cx="5181599" cy="5781020"/>
            <a:chOff x="2514601" y="381000"/>
            <a:chExt cx="5181599" cy="5781020"/>
          </a:xfrm>
        </p:grpSpPr>
        <p:sp>
          <p:nvSpPr>
            <p:cNvPr id="2" name="TextBox 1"/>
            <p:cNvSpPr txBox="1"/>
            <p:nvPr/>
          </p:nvSpPr>
          <p:spPr>
            <a:xfrm>
              <a:off x="3276600" y="381000"/>
              <a:ext cx="2590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দলগত কাজ </a:t>
              </a:r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48000" y="5638800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জাতীয়তার ৪টি উপাদান বর্ণনা কর।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1" y="1209675"/>
              <a:ext cx="4257674" cy="4048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18893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381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SG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Natus</a:t>
            </a:r>
            <a:r>
              <a:rPr lang="en-SG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981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জ্ঞাতি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981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4654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চেত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জনগোষ্ঠী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3733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419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5700" y="4419600"/>
            <a:ext cx="300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4353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আলাদা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4353580"/>
            <a:ext cx="207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একই রকম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4353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অতি মহৎ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3535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অতি চতুর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33800" y="2743200"/>
            <a:ext cx="2057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733800" y="2743200"/>
            <a:ext cx="2057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733800" y="2743200"/>
            <a:ext cx="2057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2743200"/>
            <a:ext cx="3352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114800" y="5562600"/>
            <a:ext cx="20574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114800" y="5562600"/>
            <a:ext cx="20574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14800" y="5562600"/>
            <a:ext cx="20574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352800" y="5410200"/>
            <a:ext cx="32766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9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71600" y="304800"/>
            <a:ext cx="6248400" cy="6172200"/>
            <a:chOff x="1371600" y="304800"/>
            <a:chExt cx="6248400" cy="6172200"/>
          </a:xfrm>
        </p:grpSpPr>
        <p:sp>
          <p:nvSpPr>
            <p:cNvPr id="2" name="TextBox 1"/>
            <p:cNvSpPr txBox="1"/>
            <p:nvPr/>
          </p:nvSpPr>
          <p:spPr>
            <a:xfrm>
              <a:off x="3505200" y="304800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5953780"/>
              <a:ext cx="624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জাতি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ও</a:t>
              </a:r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জাতীয়তার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সম্পর্ক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লিখে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আনবে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0" y="1152379"/>
              <a:ext cx="4724400" cy="45582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46656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304800"/>
            <a:ext cx="7162800" cy="5989260"/>
            <a:chOff x="914400" y="304800"/>
            <a:chExt cx="7162800" cy="5989260"/>
          </a:xfrm>
        </p:grpSpPr>
        <p:sp>
          <p:nvSpPr>
            <p:cNvPr id="2" name="TextBox 1"/>
            <p:cNvSpPr txBox="1"/>
            <p:nvPr/>
          </p:nvSpPr>
          <p:spPr>
            <a:xfrm>
              <a:off x="2971800" y="4724400"/>
              <a:ext cx="3276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9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04800"/>
              <a:ext cx="7162800" cy="43729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833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4351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7338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37338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44" y="1143000"/>
            <a:ext cx="1895856" cy="2334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528" y="1143000"/>
            <a:ext cx="1856872" cy="233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3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47800"/>
            <a:ext cx="8991600" cy="525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15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5146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6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38400" y="3124200"/>
            <a:ext cx="38862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 কী তা বলতে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1200" y="3886200"/>
            <a:ext cx="49530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জাতীয়তার ধারনা ব্যাখ্যা করতে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0200" y="4648200"/>
            <a:ext cx="57912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জাতীয়তার উপাদানসমূহ বর্ণনা করতে পারবে।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29000" y="1039743"/>
            <a:ext cx="1828800" cy="6366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bn-IN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2590800" y="2133600"/>
            <a:ext cx="3581400" cy="838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33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015805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 বলতে আমরা সেই জনসমষ্টিকে বুঝি, যারা একটি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ভৌগলিক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বংশগত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ভাষাগত,বর্ণগত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কৃষ্টি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ঐতিহ্যগত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ঐক্য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বিরাজমান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9851"/>
            <a:ext cx="7924800" cy="452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5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71800" y="533400"/>
            <a:ext cx="3243262" cy="5476220"/>
            <a:chOff x="2971800" y="533400"/>
            <a:chExt cx="3243262" cy="5476220"/>
          </a:xfrm>
        </p:grpSpPr>
        <p:sp>
          <p:nvSpPr>
            <p:cNvPr id="2" name="TextBox 1"/>
            <p:cNvSpPr txBox="1"/>
            <p:nvPr/>
          </p:nvSpPr>
          <p:spPr>
            <a:xfrm>
              <a:off x="3276600" y="533400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 </a:t>
              </a:r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4200" y="5486400"/>
              <a:ext cx="281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জাতি বলতে কী বোঝ?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1328737"/>
              <a:ext cx="3243262" cy="37561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429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1282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ব্যুৎপত্তিগত অর্থে জাতীয়তা হচ্ছে জন্মসূত্রে ঐক্যবদ্ধ একটি জনসমষ্টি। জাতীয়তা সেই জনসমষ্টিকে নির্দেশ করে,যারা একই বংশ,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সাহিত্য,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আদর্শ,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ঐতিহ্য,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আচার ও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রীতিনীতি দ্বারা ঐক্যবদ্ধ। </a:t>
            </a:r>
            <a:endParaRPr lang="en-SG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ফরাসি চিন্তাবিদ রেঁনান যথার্থই বলেছেন, “জাতিয়তা একটি মানসিক সত্তা, এটি একপ্রকার সজীব মানসিকতা।” </a:t>
            </a:r>
            <a:endParaRPr lang="en-SG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অধ্যাপক গার্নার এর মতে, “জাতীয়তা হচ্ছে একটি ভাবগত বিষয়, একটি মানসিক অবস্থা, জীবনযাত্রা, চিন্তা এবং অনুভূতির একটি পদ্ধতি।”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4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14601" y="228600"/>
            <a:ext cx="4011140" cy="5943600"/>
            <a:chOff x="2514601" y="228600"/>
            <a:chExt cx="4011140" cy="5943600"/>
          </a:xfrm>
        </p:grpSpPr>
        <p:sp>
          <p:nvSpPr>
            <p:cNvPr id="2" name="TextBox 1"/>
            <p:cNvSpPr txBox="1"/>
            <p:nvPr/>
          </p:nvSpPr>
          <p:spPr>
            <a:xfrm>
              <a:off x="3505200" y="228600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7000" y="5648980"/>
              <a:ext cx="381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জাতীয়তার ধারনা ব্যাখ্যা কর ।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1" y="1133475"/>
              <a:ext cx="4011140" cy="4276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915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299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44</cp:revision>
  <dcterms:created xsi:type="dcterms:W3CDTF">2019-09-19T13:18:35Z</dcterms:created>
  <dcterms:modified xsi:type="dcterms:W3CDTF">2019-10-24T11:12:00Z</dcterms:modified>
</cp:coreProperties>
</file>