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0" r:id="rId3"/>
    <p:sldId id="271" r:id="rId4"/>
    <p:sldId id="258" r:id="rId5"/>
    <p:sldId id="259" r:id="rId6"/>
    <p:sldId id="257" r:id="rId7"/>
    <p:sldId id="260" r:id="rId8"/>
    <p:sldId id="262" r:id="rId9"/>
    <p:sldId id="261" r:id="rId10"/>
    <p:sldId id="256" r:id="rId11"/>
    <p:sldId id="273" r:id="rId12"/>
    <p:sldId id="263" r:id="rId13"/>
    <p:sldId id="264" r:id="rId14"/>
    <p:sldId id="275" r:id="rId15"/>
    <p:sldId id="265" r:id="rId16"/>
    <p:sldId id="266" r:id="rId17"/>
    <p:sldId id="267" r:id="rId18"/>
    <p:sldId id="268" r:id="rId19"/>
    <p:sldId id="269" r:id="rId20"/>
    <p:sldId id="272" r:id="rId21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9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1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0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8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0C94-BCDA-45F2-9A3E-1D42731E9C7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B5D2-AFFC-49F9-902D-4AA42BB34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9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6.jpg"/><Relationship Id="rId5" Type="http://schemas.openxmlformats.org/officeDocument/2006/relationships/image" Target="../media/image43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g"/><Relationship Id="rId7" Type="http://schemas.openxmlformats.org/officeDocument/2006/relationships/image" Target="../media/image6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eg"/><Relationship Id="rId9" Type="http://schemas.openxmlformats.org/officeDocument/2006/relationships/image" Target="../media/image7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jpg"/><Relationship Id="rId5" Type="http://schemas.openxmlformats.org/officeDocument/2006/relationships/image" Target="../media/image1.gif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992D7B-E921-4C14-BDBF-89AB1BF050B2}"/>
              </a:ext>
            </a:extLst>
          </p:cNvPr>
          <p:cNvGrpSpPr/>
          <p:nvPr/>
        </p:nvGrpSpPr>
        <p:grpSpPr>
          <a:xfrm>
            <a:off x="0" y="1802296"/>
            <a:ext cx="11430000" cy="5055704"/>
            <a:chOff x="0" y="1802296"/>
            <a:chExt cx="11430000" cy="50557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CF36FE-CC59-4279-82EF-3A2ED63EC8FC}"/>
                </a:ext>
              </a:extLst>
            </p:cNvPr>
            <p:cNvSpPr/>
            <p:nvPr/>
          </p:nvSpPr>
          <p:spPr>
            <a:xfrm>
              <a:off x="0" y="1802296"/>
              <a:ext cx="11430000" cy="505570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B20202-2038-418D-B7C7-0CF2B06B83DF}"/>
                </a:ext>
              </a:extLst>
            </p:cNvPr>
            <p:cNvSpPr/>
            <p:nvPr/>
          </p:nvSpPr>
          <p:spPr>
            <a:xfrm>
              <a:off x="0" y="4412974"/>
              <a:ext cx="11430000" cy="24450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9A4D5708-D753-4389-A33D-F8B98C23CD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9" y="710715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5AE28D1E-2C31-4432-90F0-F438576D6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25" y="4968335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CBC7EAC3-7F9F-4D65-A4E8-377A8D74D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16" y="2011751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316C025A-9F93-4B52-B538-AF6469A95D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99" y="3398464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>
            <a:extLst>
              <a:ext uri="{FF2B5EF4-FFF2-40B4-BE49-F238E27FC236}">
                <a16:creationId xmlns:a16="http://schemas.microsoft.com/office/drawing/2014/main" id="{73948F6B-D624-4713-96CE-A3A80B8D89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25" y="555360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id="{DAD87192-30EE-483A-93C8-5D80957D42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03" y="5377941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4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0DC03D29-4F07-4DB0-8CFB-F132FCAD2A72}"/>
              </a:ext>
            </a:extLst>
          </p:cNvPr>
          <p:cNvSpPr/>
          <p:nvPr/>
        </p:nvSpPr>
        <p:spPr>
          <a:xfrm>
            <a:off x="182441" y="342900"/>
            <a:ext cx="11065119" cy="596118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1FE587AB-C6FA-46B8-B910-39979A087B13}"/>
              </a:ext>
            </a:extLst>
          </p:cNvPr>
          <p:cNvSpPr/>
          <p:nvPr/>
        </p:nvSpPr>
        <p:spPr>
          <a:xfrm>
            <a:off x="385142" y="661574"/>
            <a:ext cx="2186608" cy="1602685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08700-7047-4955-9559-8926BF09A4B9}"/>
              </a:ext>
            </a:extLst>
          </p:cNvPr>
          <p:cNvSpPr txBox="1"/>
          <p:nvPr/>
        </p:nvSpPr>
        <p:spPr>
          <a:xfrm>
            <a:off x="896816" y="2588236"/>
            <a:ext cx="16617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798FE-3330-4777-9AE6-C18F482C5B1A}"/>
              </a:ext>
            </a:extLst>
          </p:cNvPr>
          <p:cNvSpPr txBox="1"/>
          <p:nvPr/>
        </p:nvSpPr>
        <p:spPr>
          <a:xfrm>
            <a:off x="2980592" y="2588236"/>
            <a:ext cx="662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“স্বাস্থ্যসম্মত” খাবারগুলো আমাদের শরীরের কী কী উপকার করে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B1381-C55D-4AC0-9D5A-49508376D248}"/>
              </a:ext>
            </a:extLst>
          </p:cNvPr>
          <p:cNvSpPr txBox="1"/>
          <p:nvPr/>
        </p:nvSpPr>
        <p:spPr>
          <a:xfrm>
            <a:off x="896815" y="4172047"/>
            <a:ext cx="166174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 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7C6D6-A817-407D-B00E-A15076403E5E}"/>
              </a:ext>
            </a:extLst>
          </p:cNvPr>
          <p:cNvSpPr txBox="1"/>
          <p:nvPr/>
        </p:nvSpPr>
        <p:spPr>
          <a:xfrm>
            <a:off x="2872885" y="4088796"/>
            <a:ext cx="684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“স্বাস্থ্যসম্মত নয়” খাবারগুলো আমাদের শরীরের কী কী ক্ষতি করে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5C8D9-EABE-4CAA-818D-8CA7C9E368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0417" y="339303"/>
            <a:ext cx="1981568" cy="2347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3879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645559B-CE3F-4531-BCD7-D8413402DC03}"/>
              </a:ext>
            </a:extLst>
          </p:cNvPr>
          <p:cNvSpPr/>
          <p:nvPr/>
        </p:nvSpPr>
        <p:spPr>
          <a:xfrm>
            <a:off x="338504" y="481379"/>
            <a:ext cx="10752992" cy="589524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E7678F-52ED-4AFD-AE08-3823D4A6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3" y="810618"/>
            <a:ext cx="3687630" cy="32211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E3A1F6-E0F7-47CF-AB39-667A8B056EF9}"/>
              </a:ext>
            </a:extLst>
          </p:cNvPr>
          <p:cNvSpPr txBox="1"/>
          <p:nvPr/>
        </p:nvSpPr>
        <p:spPr>
          <a:xfrm>
            <a:off x="1644325" y="2193583"/>
            <a:ext cx="215851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12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12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125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167201-FFB3-4A03-A63B-BB2CCC80D6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7195" y="1067132"/>
            <a:ext cx="1998053" cy="2967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DD2160-DD51-42C9-A008-930848AAB5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2811" y="3451583"/>
            <a:ext cx="1806819" cy="2967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117832-A305-45C9-B2BA-C7B73409A545}"/>
              </a:ext>
            </a:extLst>
          </p:cNvPr>
          <p:cNvSpPr txBox="1"/>
          <p:nvPr/>
        </p:nvSpPr>
        <p:spPr>
          <a:xfrm rot="20342827">
            <a:off x="5371634" y="2227531"/>
            <a:ext cx="16617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42D23-6A94-4013-BBC7-BE9AB5585A54}"/>
              </a:ext>
            </a:extLst>
          </p:cNvPr>
          <p:cNvSpPr txBox="1"/>
          <p:nvPr/>
        </p:nvSpPr>
        <p:spPr>
          <a:xfrm rot="19478887">
            <a:off x="5175124" y="4771072"/>
            <a:ext cx="166174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 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12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350CE1A-6410-43D9-8208-05B287A66423}"/>
              </a:ext>
            </a:extLst>
          </p:cNvPr>
          <p:cNvSpPr/>
          <p:nvPr/>
        </p:nvSpPr>
        <p:spPr>
          <a:xfrm>
            <a:off x="158262" y="225083"/>
            <a:ext cx="11091496" cy="63867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6F071-568C-4ACF-9F13-634930532FBB}"/>
              </a:ext>
            </a:extLst>
          </p:cNvPr>
          <p:cNvSpPr txBox="1"/>
          <p:nvPr/>
        </p:nvSpPr>
        <p:spPr>
          <a:xfrm>
            <a:off x="3573632" y="455653"/>
            <a:ext cx="3366573" cy="70788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7E5FD-2920-4F2C-B7D2-919E5D0F94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66" y="1526007"/>
            <a:ext cx="2149718" cy="2191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79AE8-36F1-4670-AE8D-2144AE833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15" y="1560197"/>
            <a:ext cx="2426678" cy="2191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A5E4E0-97A0-4630-A149-64BA72D89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09" y="1576544"/>
            <a:ext cx="2426678" cy="2191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DFCC28-B1F7-48C8-BBC8-829EEB50D7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5" y="1586513"/>
            <a:ext cx="2213459" cy="2191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8A5EE1E3-D28D-4C2E-9A1F-448819DD641A}"/>
              </a:ext>
            </a:extLst>
          </p:cNvPr>
          <p:cNvSpPr/>
          <p:nvPr/>
        </p:nvSpPr>
        <p:spPr>
          <a:xfrm>
            <a:off x="646237" y="4004193"/>
            <a:ext cx="9750669" cy="2044211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21D02-5D8B-4CD9-9314-CB40CF92EEDB}"/>
              </a:ext>
            </a:extLst>
          </p:cNvPr>
          <p:cNvSpPr txBox="1"/>
          <p:nvPr/>
        </p:nvSpPr>
        <p:spPr>
          <a:xfrm>
            <a:off x="1463472" y="4102199"/>
            <a:ext cx="8664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ঠিক বলেছো। খাবারগুলোকে আকর্ষণীয় করার জন্য কৃত্রিম রং মেশানো হয়। এছাড়া বিভিন্ন রাসায়নিক পদার্থ মেশানো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E6DD6-1786-4B27-8EC5-564C9CACE30B}"/>
              </a:ext>
            </a:extLst>
          </p:cNvPr>
          <p:cNvSpPr txBox="1"/>
          <p:nvPr/>
        </p:nvSpPr>
        <p:spPr>
          <a:xfrm>
            <a:off x="3573632" y="4626271"/>
            <a:ext cx="65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 ও লোভনীয়।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6263E-7349-4726-A033-4404A2A44563}"/>
              </a:ext>
            </a:extLst>
          </p:cNvPr>
          <p:cNvSpPr txBox="1"/>
          <p:nvPr/>
        </p:nvSpPr>
        <p:spPr>
          <a:xfrm>
            <a:off x="3277778" y="4421683"/>
            <a:ext cx="65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খাবারগুলো দেখতে কেমন লাগে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556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6B7DC43F-1949-4CC4-A2CE-1380F401F4C2}"/>
              </a:ext>
            </a:extLst>
          </p:cNvPr>
          <p:cNvSpPr/>
          <p:nvPr/>
        </p:nvSpPr>
        <p:spPr>
          <a:xfrm>
            <a:off x="237393" y="196948"/>
            <a:ext cx="10840916" cy="6400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8BD14-9D99-44C0-B74B-4CD9FB9AE44F}"/>
              </a:ext>
            </a:extLst>
          </p:cNvPr>
          <p:cNvSpPr txBox="1"/>
          <p:nvPr/>
        </p:nvSpPr>
        <p:spPr>
          <a:xfrm>
            <a:off x="3539511" y="492265"/>
            <a:ext cx="3438063" cy="70788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A32C2-2CBB-4EFA-9DF3-B63BFB4F2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24" y="1498716"/>
            <a:ext cx="2171356" cy="2168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72D98B-FE9F-4949-8120-5F15D8173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75" y="1498716"/>
            <a:ext cx="2455664" cy="2168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FB00A0-B49F-4EBC-B9BB-1C5867068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559537"/>
            <a:ext cx="2357438" cy="216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2E30E-4B51-410E-97D1-C4145C6F9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" y="1559537"/>
            <a:ext cx="2194162" cy="216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D00C546-BA11-4805-99D7-2942F543C142}"/>
              </a:ext>
            </a:extLst>
          </p:cNvPr>
          <p:cNvSpPr/>
          <p:nvPr/>
        </p:nvSpPr>
        <p:spPr>
          <a:xfrm>
            <a:off x="746936" y="4285129"/>
            <a:ext cx="9750669" cy="2080606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BD71A-FD59-4BAC-BD24-13C56446C8D3}"/>
              </a:ext>
            </a:extLst>
          </p:cNvPr>
          <p:cNvSpPr txBox="1"/>
          <p:nvPr/>
        </p:nvSpPr>
        <p:spPr>
          <a:xfrm>
            <a:off x="3395838" y="4786398"/>
            <a:ext cx="559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ফলগুলো খেতে কেমন লাগে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F05BA-858A-4C9D-9D90-E9A93DA4A2F8}"/>
              </a:ext>
            </a:extLst>
          </p:cNvPr>
          <p:cNvSpPr txBox="1"/>
          <p:nvPr/>
        </p:nvSpPr>
        <p:spPr>
          <a:xfrm>
            <a:off x="4602389" y="4720116"/>
            <a:ext cx="280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F723D-8998-4A91-A7C4-80538FCA63B6}"/>
              </a:ext>
            </a:extLst>
          </p:cNvPr>
          <p:cNvSpPr txBox="1"/>
          <p:nvPr/>
        </p:nvSpPr>
        <p:spPr>
          <a:xfrm>
            <a:off x="2183833" y="4789408"/>
            <a:ext cx="700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অনেকদিন সংরক্ষণ করা য়ায় 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9CD4A-C32E-40AA-A8A0-D49456CDE035}"/>
              </a:ext>
            </a:extLst>
          </p:cNvPr>
          <p:cNvSpPr txBox="1"/>
          <p:nvPr/>
        </p:nvSpPr>
        <p:spPr>
          <a:xfrm>
            <a:off x="3682268" y="4842347"/>
            <a:ext cx="58895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বেশিদিন ভালো থাকে না। পচে যায়।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37E70-29CA-4248-8FAF-509AF99AC76D}"/>
              </a:ext>
            </a:extLst>
          </p:cNvPr>
          <p:cNvSpPr txBox="1"/>
          <p:nvPr/>
        </p:nvSpPr>
        <p:spPr>
          <a:xfrm>
            <a:off x="1125620" y="4497082"/>
            <a:ext cx="9178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 । এগুলো দীর্ঘদিন তাজা রাখার জন্য ফরমালিন ব্যবহার করা হয়। আবার ফল পাকানোর জন্য কার্বাইড ব্যবহার করা হয়। এসব রাসায়নিক পদার্থ শরীরের ক্ষতি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84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FAF4CA7-2ABC-4F88-8D40-7FAB15018E07}"/>
              </a:ext>
            </a:extLst>
          </p:cNvPr>
          <p:cNvSpPr/>
          <p:nvPr/>
        </p:nvSpPr>
        <p:spPr>
          <a:xfrm>
            <a:off x="192157" y="132522"/>
            <a:ext cx="11045686" cy="65229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24962-06D4-44F6-B6F5-D12501D6EBF5}"/>
              </a:ext>
            </a:extLst>
          </p:cNvPr>
          <p:cNvSpPr txBox="1"/>
          <p:nvPr/>
        </p:nvSpPr>
        <p:spPr>
          <a:xfrm>
            <a:off x="2846921" y="421060"/>
            <a:ext cx="743217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615F8-282D-4AE9-A587-FDDA760FEDA9}"/>
              </a:ext>
            </a:extLst>
          </p:cNvPr>
          <p:cNvSpPr txBox="1"/>
          <p:nvPr/>
        </p:nvSpPr>
        <p:spPr>
          <a:xfrm>
            <a:off x="516195" y="1901880"/>
            <a:ext cx="273434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79DA1-9A0A-4D75-9183-CEF39DA62DE4}"/>
              </a:ext>
            </a:extLst>
          </p:cNvPr>
          <p:cNvSpPr txBox="1"/>
          <p:nvPr/>
        </p:nvSpPr>
        <p:spPr>
          <a:xfrm>
            <a:off x="516195" y="2875704"/>
            <a:ext cx="273434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ফল পাকায়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1B734-48C1-4543-914F-3EE981BE9DA8}"/>
              </a:ext>
            </a:extLst>
          </p:cNvPr>
          <p:cNvSpPr txBox="1"/>
          <p:nvPr/>
        </p:nvSpPr>
        <p:spPr>
          <a:xfrm>
            <a:off x="447735" y="3849528"/>
            <a:ext cx="280280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2085B-C526-413B-A8D3-D473D51A161D}"/>
              </a:ext>
            </a:extLst>
          </p:cNvPr>
          <p:cNvSpPr txBox="1"/>
          <p:nvPr/>
        </p:nvSpPr>
        <p:spPr>
          <a:xfrm>
            <a:off x="420591" y="4815104"/>
            <a:ext cx="339603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বৃক্ক ও যকৃৎ অকার্যকর হয়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34769-411C-4287-ADD7-FB441B0E3BBB}"/>
              </a:ext>
            </a:extLst>
          </p:cNvPr>
          <p:cNvSpPr txBox="1"/>
          <p:nvPr/>
        </p:nvSpPr>
        <p:spPr>
          <a:xfrm>
            <a:off x="6290193" y="3955009"/>
            <a:ext cx="34455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সংরক্ষণ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D1CCE-7FE7-4B64-B733-0F989D66B65F}"/>
              </a:ext>
            </a:extLst>
          </p:cNvPr>
          <p:cNvSpPr txBox="1"/>
          <p:nvPr/>
        </p:nvSpPr>
        <p:spPr>
          <a:xfrm>
            <a:off x="6308923" y="3247550"/>
            <a:ext cx="34455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পেয়ারা, পেঁপে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C2A6D-55DB-4BDD-842E-60C43A6ED0A4}"/>
              </a:ext>
            </a:extLst>
          </p:cNvPr>
          <p:cNvSpPr txBox="1"/>
          <p:nvPr/>
        </p:nvSpPr>
        <p:spPr>
          <a:xfrm>
            <a:off x="6290193" y="2440901"/>
            <a:ext cx="34455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আইসক্রিম, চকলেট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822F5-C7F7-41A4-B8C5-945492996E42}"/>
              </a:ext>
            </a:extLst>
          </p:cNvPr>
          <p:cNvSpPr txBox="1"/>
          <p:nvPr/>
        </p:nvSpPr>
        <p:spPr>
          <a:xfrm>
            <a:off x="6308923" y="1626478"/>
            <a:ext cx="34455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কার্বাইড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88A88C-1773-47F6-95E2-CF92AD851372}"/>
              </a:ext>
            </a:extLst>
          </p:cNvPr>
          <p:cNvSpPr txBox="1"/>
          <p:nvPr/>
        </p:nvSpPr>
        <p:spPr>
          <a:xfrm>
            <a:off x="6279300" y="4761658"/>
            <a:ext cx="352839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A1E9D-CB9F-4067-8184-72EBEEE3ADF8}"/>
              </a:ext>
            </a:extLst>
          </p:cNvPr>
          <p:cNvSpPr txBox="1"/>
          <p:nvPr/>
        </p:nvSpPr>
        <p:spPr>
          <a:xfrm>
            <a:off x="6279300" y="5678977"/>
            <a:ext cx="417666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 মিশ্রিত খাবার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DEABFBD1-9FA7-491E-8723-FB3208260601}"/>
              </a:ext>
            </a:extLst>
          </p:cNvPr>
          <p:cNvSpPr/>
          <p:nvPr/>
        </p:nvSpPr>
        <p:spPr>
          <a:xfrm>
            <a:off x="479245" y="202525"/>
            <a:ext cx="2012164" cy="1602685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4EFEDA1-4A34-4923-BAE6-84F67D651D78}"/>
              </a:ext>
            </a:extLst>
          </p:cNvPr>
          <p:cNvSpPr/>
          <p:nvPr/>
        </p:nvSpPr>
        <p:spPr>
          <a:xfrm rot="16848067">
            <a:off x="4685094" y="1114385"/>
            <a:ext cx="109268" cy="308536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F2727DC-8291-4532-B2C1-FBED414FE7CE}"/>
              </a:ext>
            </a:extLst>
          </p:cNvPr>
          <p:cNvSpPr/>
          <p:nvPr/>
        </p:nvSpPr>
        <p:spPr>
          <a:xfrm rot="17071345">
            <a:off x="4652423" y="2911440"/>
            <a:ext cx="171766" cy="31657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84E5B8C-A08F-4AAB-8531-34F05FC9006B}"/>
              </a:ext>
            </a:extLst>
          </p:cNvPr>
          <p:cNvSpPr/>
          <p:nvPr/>
        </p:nvSpPr>
        <p:spPr>
          <a:xfrm rot="17208910">
            <a:off x="5013409" y="4292808"/>
            <a:ext cx="159680" cy="257080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DD292D1-BFB6-4DBB-A26B-2BA17E3A878D}"/>
              </a:ext>
            </a:extLst>
          </p:cNvPr>
          <p:cNvSpPr/>
          <p:nvPr/>
        </p:nvSpPr>
        <p:spPr>
          <a:xfrm rot="14766670">
            <a:off x="4724383" y="781106"/>
            <a:ext cx="133855" cy="34631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0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9C7534D-C506-4AAD-9680-53B49D53744C}"/>
              </a:ext>
            </a:extLst>
          </p:cNvPr>
          <p:cNvSpPr/>
          <p:nvPr/>
        </p:nvSpPr>
        <p:spPr>
          <a:xfrm>
            <a:off x="215411" y="180553"/>
            <a:ext cx="10999177" cy="630465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28195-A250-4641-8561-BA729D9D0686}"/>
              </a:ext>
            </a:extLst>
          </p:cNvPr>
          <p:cNvSpPr txBox="1"/>
          <p:nvPr/>
        </p:nvSpPr>
        <p:spPr>
          <a:xfrm>
            <a:off x="3351513" y="2054806"/>
            <a:ext cx="414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লিখ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7DB1F-49B6-4D65-8B12-F64E0E309DFF}"/>
              </a:ext>
            </a:extLst>
          </p:cNvPr>
          <p:cNvSpPr txBox="1"/>
          <p:nvPr/>
        </p:nvSpPr>
        <p:spPr>
          <a:xfrm>
            <a:off x="1460837" y="3485258"/>
            <a:ext cx="796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দ্রব্য দিয়ে ফল পাকালে কী  কী ক্ষতি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8FBD8-F8E4-423B-8CF3-2C9EBABC7C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73" y="805305"/>
            <a:ext cx="1711824" cy="1803413"/>
          </a:xfrm>
          <a:prstGeom prst="rect">
            <a:avLst/>
          </a:prstGeom>
        </p:spPr>
      </p:pic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BCF046B7-C65E-464E-9E57-0C1F9571DBDF}"/>
              </a:ext>
            </a:extLst>
          </p:cNvPr>
          <p:cNvSpPr/>
          <p:nvPr/>
        </p:nvSpPr>
        <p:spPr>
          <a:xfrm>
            <a:off x="671276" y="696420"/>
            <a:ext cx="1987518" cy="1602685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BC8FCE-AE58-433A-B8CE-FBB31B5240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6" y="5332964"/>
            <a:ext cx="757475" cy="828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2896A-7648-4EB9-A7BE-86D1DDBA8B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17" y="5448285"/>
            <a:ext cx="1171581" cy="7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C80746E4-796A-4A6E-BC16-AC1E8E8DF036}"/>
              </a:ext>
            </a:extLst>
          </p:cNvPr>
          <p:cNvSpPr/>
          <p:nvPr/>
        </p:nvSpPr>
        <p:spPr>
          <a:xfrm>
            <a:off x="254976" y="186397"/>
            <a:ext cx="10920047" cy="648520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E53AB-382E-4CF1-8E18-0C22F302C30A}"/>
              </a:ext>
            </a:extLst>
          </p:cNvPr>
          <p:cNvSpPr txBox="1"/>
          <p:nvPr/>
        </p:nvSpPr>
        <p:spPr>
          <a:xfrm>
            <a:off x="2425576" y="628431"/>
            <a:ext cx="6578846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পাঠ্যবইর ৪৪ ও ৪৫ পৃষ্ঠা খুলে নিরবে পড়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9C117-867D-4B5B-8514-0788E463E7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2" y="1778351"/>
            <a:ext cx="3460154" cy="431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8DD26-FBB6-45C0-9522-34A23FE131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22" y="1751559"/>
            <a:ext cx="3460154" cy="4311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83481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A85C82B4-B842-4F2C-8B76-3B89B642FFBF}"/>
              </a:ext>
            </a:extLst>
          </p:cNvPr>
          <p:cNvSpPr/>
          <p:nvPr/>
        </p:nvSpPr>
        <p:spPr>
          <a:xfrm>
            <a:off x="408842" y="385763"/>
            <a:ext cx="10722219" cy="614582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F03C5-A95B-4516-A1EE-2CFBA9A846F4}"/>
              </a:ext>
            </a:extLst>
          </p:cNvPr>
          <p:cNvSpPr txBox="1"/>
          <p:nvPr/>
        </p:nvSpPr>
        <p:spPr>
          <a:xfrm>
            <a:off x="3369485" y="598622"/>
            <a:ext cx="531028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 আলোচনা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43C24C-597B-4A6F-9313-358CD21E6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85" y="1486723"/>
            <a:ext cx="2455664" cy="158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EFDB2-FED9-4826-8802-CA42CBBBED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93" y="4477661"/>
            <a:ext cx="2115636" cy="165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0F2CE9-9E58-48CA-BADF-77B0B7F4EE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45" y="2992268"/>
            <a:ext cx="2455664" cy="163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254CA1-DBBA-4833-A28D-A40DD1B72C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88" y="2817502"/>
            <a:ext cx="2009180" cy="200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2A8502-88BB-4980-B63F-A9DC00719E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6" y="4626401"/>
            <a:ext cx="2009181" cy="138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D5457-234C-4CBF-A64A-39D8EAAEEB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17" y="1605283"/>
            <a:ext cx="2262150" cy="147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EC852E-6BAF-4C99-8A79-8ECDD0CAB4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01" y="1744394"/>
            <a:ext cx="4202011" cy="45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97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3186075-B1D7-4249-B2DB-855E22CEF548}"/>
              </a:ext>
            </a:extLst>
          </p:cNvPr>
          <p:cNvSpPr/>
          <p:nvPr/>
        </p:nvSpPr>
        <p:spPr>
          <a:xfrm>
            <a:off x="206621" y="196948"/>
            <a:ext cx="11016760" cy="621594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EE7F2E70-5D61-4672-9741-5FD936F66EA0}"/>
              </a:ext>
            </a:extLst>
          </p:cNvPr>
          <p:cNvSpPr/>
          <p:nvPr/>
        </p:nvSpPr>
        <p:spPr>
          <a:xfrm>
            <a:off x="1872761" y="610844"/>
            <a:ext cx="7477858" cy="975946"/>
          </a:xfrm>
          <a:prstGeom prst="ribb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6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62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E56F2-4FE7-4F2D-BF0A-DF7E48951AA8}"/>
              </a:ext>
            </a:extLst>
          </p:cNvPr>
          <p:cNvSpPr txBox="1"/>
          <p:nvPr/>
        </p:nvSpPr>
        <p:spPr>
          <a:xfrm>
            <a:off x="527538" y="2459504"/>
            <a:ext cx="1040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কৃত্রিম রং মেশানো খাবার আমাদের কী কী রোগ সৃষ্টি করতে পারে 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ফল পাকানোর জন্য ব্যবহৃত রাসায়নিক পদার্থের নাম কী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BE26C-22FA-49ED-8C02-01D5FE54E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520"/>
            <a:ext cx="11223380" cy="2040724"/>
          </a:xfrm>
          <a:prstGeom prst="rect">
            <a:avLst/>
          </a:prstGeom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BF2C8BCA-7986-4A56-A4ED-A4F57E5BE2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4" y="5140150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>
            <a:extLst>
              <a:ext uri="{FF2B5EF4-FFF2-40B4-BE49-F238E27FC236}">
                <a16:creationId xmlns:a16="http://schemas.microsoft.com/office/drawing/2014/main" id="{49C61560-A678-46A6-929C-EF2D8F507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16" y="4968335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2502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986F48C-CDC9-40C3-86AB-7C8BC20A9E97}"/>
              </a:ext>
            </a:extLst>
          </p:cNvPr>
          <p:cNvSpPr/>
          <p:nvPr/>
        </p:nvSpPr>
        <p:spPr>
          <a:xfrm>
            <a:off x="268165" y="387204"/>
            <a:ext cx="10893669" cy="591028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6D010-D441-48D8-9791-C3AF4F3801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0" y="710632"/>
            <a:ext cx="2750344" cy="1464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6D016-AEE7-4802-B9E5-4589AC5703F8}"/>
              </a:ext>
            </a:extLst>
          </p:cNvPr>
          <p:cNvSpPr txBox="1"/>
          <p:nvPr/>
        </p:nvSpPr>
        <p:spPr>
          <a:xfrm>
            <a:off x="4326739" y="1655631"/>
            <a:ext cx="3246973" cy="7848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C473E-705C-460A-990F-91743333947B}"/>
              </a:ext>
            </a:extLst>
          </p:cNvPr>
          <p:cNvSpPr txBox="1"/>
          <p:nvPr/>
        </p:nvSpPr>
        <p:spPr>
          <a:xfrm>
            <a:off x="1375123" y="3197786"/>
            <a:ext cx="8679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যেসব খাবার খাও তার মধ্য থেকে কৃত্রিম রং মেশানো খাবারের তালিকা তৈরি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842D8-C8DA-475E-9D23-7381AD0A2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5" y="4754440"/>
            <a:ext cx="4996071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E972C-E1EF-48A4-BBBC-601A7CDBC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4" y="4754439"/>
            <a:ext cx="4525618" cy="1543050"/>
          </a:xfrm>
          <a:prstGeom prst="rect">
            <a:avLst/>
          </a:prstGeom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id="{B33E6655-3722-48AF-84BC-B7203A6E84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39" y="4758437"/>
            <a:ext cx="3074834" cy="17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016920B5-F9D2-499E-8F58-01B3B3985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60" y="4493718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01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B9342-EC57-4568-938F-1AB70AB28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0" y="236578"/>
            <a:ext cx="7026154" cy="632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D8BDE-0887-4163-AD7F-76357C1AC9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43" y="3746163"/>
            <a:ext cx="1117227" cy="565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2C745D-5BCA-4C8A-9CC9-EF1DA46885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23" y="3805970"/>
            <a:ext cx="1035743" cy="619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471E8-C872-4E7F-982D-399B19612D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7720">
            <a:off x="1318899" y="3449783"/>
            <a:ext cx="1265679" cy="619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5C131F-6E59-45B3-947F-F6A8C2B619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3479">
            <a:off x="4646510" y="3693783"/>
            <a:ext cx="974848" cy="10045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03316-9B95-4604-8543-9E8C7417E3DF}"/>
              </a:ext>
            </a:extLst>
          </p:cNvPr>
          <p:cNvSpPr txBox="1"/>
          <p:nvPr/>
        </p:nvSpPr>
        <p:spPr>
          <a:xfrm>
            <a:off x="7138687" y="492577"/>
            <a:ext cx="3930161" cy="4708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5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7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4962D-0123-45A8-BE98-A1084874C9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41" y="3146182"/>
            <a:ext cx="906109" cy="450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D4640F-3CE8-4DF8-8CD5-568240BDC3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52" y="4136960"/>
            <a:ext cx="599143" cy="398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0737A0-F240-4D54-90E8-42864BF8F3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28" y="3304660"/>
            <a:ext cx="812717" cy="5408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6E5AA7-C409-4311-AB1D-3C3B48715B9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496"/>
            <a:ext cx="11363950" cy="1749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112951-140B-43EF-8D4F-BE0DA87FA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87" y="136601"/>
            <a:ext cx="1451113" cy="711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16D6D0-C738-4939-BD9A-F273D276C4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" y="84840"/>
            <a:ext cx="1662113" cy="815474"/>
          </a:xfrm>
          <a:prstGeom prst="rect">
            <a:avLst/>
          </a:prstGeom>
        </p:spPr>
      </p:pic>
      <p:pic>
        <p:nvPicPr>
          <p:cNvPr id="18" name="Picture 3" descr="F:\New folder (2)\Animated gif\img8.gif">
            <a:extLst>
              <a:ext uri="{FF2B5EF4-FFF2-40B4-BE49-F238E27FC236}">
                <a16:creationId xmlns:a16="http://schemas.microsoft.com/office/drawing/2014/main" id="{C139A73B-4085-44F6-9EFB-0FA883E2BB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93" y="4757528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>
            <a:extLst>
              <a:ext uri="{FF2B5EF4-FFF2-40B4-BE49-F238E27FC236}">
                <a16:creationId xmlns:a16="http://schemas.microsoft.com/office/drawing/2014/main" id="{2BFBF686-2304-4415-8253-5A411F7496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4" y="4817083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>
            <a:extLst>
              <a:ext uri="{FF2B5EF4-FFF2-40B4-BE49-F238E27FC236}">
                <a16:creationId xmlns:a16="http://schemas.microsoft.com/office/drawing/2014/main" id="{8E2E8F0F-0762-4580-A599-8375A69944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93" y="4805891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3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B5518B-6E1F-4214-8D5C-E949C3988405}"/>
              </a:ext>
            </a:extLst>
          </p:cNvPr>
          <p:cNvSpPr/>
          <p:nvPr/>
        </p:nvSpPr>
        <p:spPr>
          <a:xfrm>
            <a:off x="410817" y="185530"/>
            <a:ext cx="10641496" cy="629793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EF1A0C-4DA2-429F-A42A-F20557E4D293}"/>
              </a:ext>
            </a:extLst>
          </p:cNvPr>
          <p:cNvSpPr txBox="1"/>
          <p:nvPr/>
        </p:nvSpPr>
        <p:spPr>
          <a:xfrm>
            <a:off x="730940" y="334774"/>
            <a:ext cx="100012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089916-FC28-4022-B9D2-86666D9D127B}"/>
              </a:ext>
            </a:extLst>
          </p:cNvPr>
          <p:cNvGrpSpPr/>
          <p:nvPr/>
        </p:nvGrpSpPr>
        <p:grpSpPr>
          <a:xfrm>
            <a:off x="1988000" y="1574127"/>
            <a:ext cx="7128863" cy="4099082"/>
            <a:chOff x="225287" y="132522"/>
            <a:chExt cx="11728174" cy="65068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DCD264-C3F8-479D-B1E2-6EA5DA31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7" y="132522"/>
              <a:ext cx="11728174" cy="650681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F2215C-141A-4D38-B022-C2EC432E0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077" y="1665659"/>
              <a:ext cx="3272003" cy="26147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0F4872-650A-4538-AB32-40F6B9010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082" y="3871290"/>
              <a:ext cx="448918" cy="4489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F098ED-C477-421C-AE22-50616973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857" y="4939069"/>
              <a:ext cx="761199" cy="5065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9938FF-02F7-45C5-88D9-D20837C46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626" y="3633579"/>
              <a:ext cx="448918" cy="4489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CFD8979-F0C3-44E5-B272-2B039AE4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744" y="1987825"/>
              <a:ext cx="393573" cy="393573"/>
            </a:xfrm>
            <a:prstGeom prst="rect">
              <a:avLst/>
            </a:prstGeom>
          </p:spPr>
        </p:pic>
      </p:grpSp>
      <p:sp>
        <p:nvSpPr>
          <p:cNvPr id="3" name="Minus Sign 2">
            <a:extLst>
              <a:ext uri="{FF2B5EF4-FFF2-40B4-BE49-F238E27FC236}">
                <a16:creationId xmlns:a16="http://schemas.microsoft.com/office/drawing/2014/main" id="{342AA0F4-C7A6-4B9F-B0E6-07097B1FC111}"/>
              </a:ext>
            </a:extLst>
          </p:cNvPr>
          <p:cNvSpPr/>
          <p:nvPr/>
        </p:nvSpPr>
        <p:spPr>
          <a:xfrm rot="19007628">
            <a:off x="50986" y="429784"/>
            <a:ext cx="1587501" cy="422539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C3325223-5B9F-4359-8795-F0D39F26BA53}"/>
              </a:ext>
            </a:extLst>
          </p:cNvPr>
          <p:cNvSpPr/>
          <p:nvPr/>
        </p:nvSpPr>
        <p:spPr>
          <a:xfrm rot="2322233">
            <a:off x="9604243" y="443236"/>
            <a:ext cx="1810176" cy="390926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9D84E410-85AA-4658-AC0B-BCCE70011677}"/>
              </a:ext>
            </a:extLst>
          </p:cNvPr>
          <p:cNvSpPr/>
          <p:nvPr/>
        </p:nvSpPr>
        <p:spPr>
          <a:xfrm rot="2730381">
            <a:off x="-100354" y="5705803"/>
            <a:ext cx="2068377" cy="532862"/>
          </a:xfrm>
          <a:prstGeom prst="mathMinus">
            <a:avLst>
              <a:gd name="adj1" fmla="val 1898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BDCDD553-D097-4B1E-9FB2-BA8C1C3F7DF3}"/>
              </a:ext>
            </a:extLst>
          </p:cNvPr>
          <p:cNvSpPr/>
          <p:nvPr/>
        </p:nvSpPr>
        <p:spPr>
          <a:xfrm rot="7849601">
            <a:off x="9447663" y="5731227"/>
            <a:ext cx="2190982" cy="386322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334880-9B00-4F73-BE02-5444117E76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2" y="334774"/>
            <a:ext cx="591557" cy="5683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211880-DC78-4CF6-8B10-FB95C85805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8014">
            <a:off x="10256366" y="350902"/>
            <a:ext cx="638771" cy="6136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09B922-5517-4893-8330-0A9DBF3F27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8493">
            <a:off x="574141" y="5722543"/>
            <a:ext cx="686611" cy="6596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D32A6-62E9-42AF-947F-25C9634498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2236">
            <a:off x="10160773" y="5598160"/>
            <a:ext cx="656693" cy="6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9DEAB2-35F1-4F75-A1C4-5DF8FF32B206}"/>
              </a:ext>
            </a:extLst>
          </p:cNvPr>
          <p:cNvSpPr txBox="1"/>
          <p:nvPr/>
        </p:nvSpPr>
        <p:spPr>
          <a:xfrm>
            <a:off x="1296922" y="3358727"/>
            <a:ext cx="2776887" cy="611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</a:t>
            </a:r>
            <a:endParaRPr lang="en-US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92834-3A0C-4E60-81C1-8A32EBF1C784}"/>
              </a:ext>
            </a:extLst>
          </p:cNvPr>
          <p:cNvSpPr txBox="1"/>
          <p:nvPr/>
        </p:nvSpPr>
        <p:spPr>
          <a:xfrm>
            <a:off x="1671709" y="3877248"/>
            <a:ext cx="259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D5B82-920C-43C8-88F2-B4D64C4594C8}"/>
              </a:ext>
            </a:extLst>
          </p:cNvPr>
          <p:cNvSpPr txBox="1"/>
          <p:nvPr/>
        </p:nvSpPr>
        <p:spPr>
          <a:xfrm>
            <a:off x="340703" y="4358239"/>
            <a:ext cx="4862568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625" b="1" dirty="0">
                <a:latin typeface="NikoshBAN" panose="02000000000000000000" pitchFamily="2" charset="0"/>
                <a:cs typeface="NikoshBAN" panose="02000000000000000000" pitchFamily="2" charset="0"/>
              </a:rPr>
              <a:t>চরমোনাই মাদ্রাসা সরকারি প্রাথমিক বিদ্যালয়</a:t>
            </a:r>
          </a:p>
          <a:p>
            <a:pPr algn="ctr"/>
            <a:r>
              <a:rPr lang="bn-IN" sz="2625" b="1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</a:t>
            </a:r>
          </a:p>
          <a:p>
            <a:pPr algn="ctr"/>
            <a:r>
              <a:rPr lang="bn-IN" sz="2625" b="1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2625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921D8-6613-41AF-BCE0-89227B2E5CDF}"/>
              </a:ext>
            </a:extLst>
          </p:cNvPr>
          <p:cNvSpPr txBox="1"/>
          <p:nvPr/>
        </p:nvSpPr>
        <p:spPr>
          <a:xfrm>
            <a:off x="6928890" y="3072288"/>
            <a:ext cx="330266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375" b="1" dirty="0">
                <a:ln w="11430"/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375" b="1" dirty="0" err="1">
                <a:ln w="11430"/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375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 w="11430"/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375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8E790-CFE9-4B15-8665-00867513993A}"/>
              </a:ext>
            </a:extLst>
          </p:cNvPr>
          <p:cNvSpPr txBox="1"/>
          <p:nvPr/>
        </p:nvSpPr>
        <p:spPr>
          <a:xfrm>
            <a:off x="7265986" y="3643047"/>
            <a:ext cx="2404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7F7D5-BCDA-475A-99CE-7398DFEFAC75}"/>
              </a:ext>
            </a:extLst>
          </p:cNvPr>
          <p:cNvSpPr txBox="1"/>
          <p:nvPr/>
        </p:nvSpPr>
        <p:spPr>
          <a:xfrm>
            <a:off x="6812125" y="4092902"/>
            <a:ext cx="353619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altLang="en-US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altLang="en-US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25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9608F-6A6A-483A-BD6C-E728886DE539}"/>
              </a:ext>
            </a:extLst>
          </p:cNvPr>
          <p:cNvSpPr txBox="1"/>
          <p:nvPr/>
        </p:nvSpPr>
        <p:spPr>
          <a:xfrm>
            <a:off x="6853009" y="4532971"/>
            <a:ext cx="353619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</a:t>
            </a:r>
            <a:endParaRPr lang="en-US" sz="2625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C84DF5-9A4B-45F4-8F76-05A2C810200F}"/>
              </a:ext>
            </a:extLst>
          </p:cNvPr>
          <p:cNvSpPr txBox="1"/>
          <p:nvPr/>
        </p:nvSpPr>
        <p:spPr>
          <a:xfrm>
            <a:off x="6401979" y="4932216"/>
            <a:ext cx="442394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প্রয়োজনীয়  পুষ্টি...</a:t>
            </a:r>
            <a:r>
              <a:rPr lang="en-US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625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898B16-E17B-4FAA-AC22-5DBDEC8FBD7F}"/>
              </a:ext>
            </a:extLst>
          </p:cNvPr>
          <p:cNvSpPr txBox="1"/>
          <p:nvPr/>
        </p:nvSpPr>
        <p:spPr>
          <a:xfrm>
            <a:off x="6779570" y="5786447"/>
            <a:ext cx="353619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625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৪৪, ৪৫</a:t>
            </a:r>
            <a:endParaRPr lang="en-US" sz="2625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87AF3-A18D-464A-AB49-14C3901C5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63" y="1236676"/>
            <a:ext cx="1844698" cy="1917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33952-7D1A-4194-9F51-0A867E2016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90" y="1480995"/>
            <a:ext cx="1098790" cy="4442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8412C4-446E-437C-8EB8-13ADEEF66F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59" y="1006154"/>
            <a:ext cx="1844698" cy="1917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661FE5-CE3A-4588-82A4-A510D93AAF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6" y="361729"/>
            <a:ext cx="688946" cy="7078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AFED55-C563-4307-8038-EA07775B61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19473" y="5908844"/>
            <a:ext cx="736601" cy="756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B629FA-D812-4A2A-A418-96D6065BE8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657" y="5948074"/>
            <a:ext cx="707890" cy="7273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A364A3-DFB3-4214-8796-59F91FE794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93697" y="220962"/>
            <a:ext cx="707887" cy="7273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428869-AA0C-4FC7-9FE3-B83C00703351}"/>
              </a:ext>
            </a:extLst>
          </p:cNvPr>
          <p:cNvSpPr txBox="1"/>
          <p:nvPr/>
        </p:nvSpPr>
        <p:spPr>
          <a:xfrm>
            <a:off x="3774313" y="130626"/>
            <a:ext cx="285791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156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671D201D-A1ED-4809-895A-C87D66C9C32C}"/>
              </a:ext>
            </a:extLst>
          </p:cNvPr>
          <p:cNvSpPr/>
          <p:nvPr/>
        </p:nvSpPr>
        <p:spPr>
          <a:xfrm>
            <a:off x="182441" y="198783"/>
            <a:ext cx="11065119" cy="640079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5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3C4776-3C84-4954-A112-94420131D3B6}"/>
              </a:ext>
            </a:extLst>
          </p:cNvPr>
          <p:cNvGrpSpPr/>
          <p:nvPr/>
        </p:nvGrpSpPr>
        <p:grpSpPr>
          <a:xfrm>
            <a:off x="2770533" y="854510"/>
            <a:ext cx="5317435" cy="1155424"/>
            <a:chOff x="2902226" y="543339"/>
            <a:chExt cx="5671931" cy="12324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717CE8-034D-4004-86C6-2C81E686F085}"/>
                </a:ext>
              </a:extLst>
            </p:cNvPr>
            <p:cNvSpPr/>
            <p:nvPr/>
          </p:nvSpPr>
          <p:spPr>
            <a:xfrm>
              <a:off x="2902226" y="543339"/>
              <a:ext cx="5671931" cy="12324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063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06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B77337A7-3919-4A58-8DBE-80EA3747B7D3}"/>
                </a:ext>
              </a:extLst>
            </p:cNvPr>
            <p:cNvSpPr/>
            <p:nvPr/>
          </p:nvSpPr>
          <p:spPr>
            <a:xfrm>
              <a:off x="2902226" y="702365"/>
              <a:ext cx="1656522" cy="91440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5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F357F4E7-DCB5-48F0-B757-E22F7EE7233B}"/>
                </a:ext>
              </a:extLst>
            </p:cNvPr>
            <p:cNvSpPr/>
            <p:nvPr/>
          </p:nvSpPr>
          <p:spPr>
            <a:xfrm rot="10800000">
              <a:off x="6917635" y="742122"/>
              <a:ext cx="1656522" cy="91440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5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A8B267E-0285-4619-B180-E169770139D0}"/>
              </a:ext>
            </a:extLst>
          </p:cNvPr>
          <p:cNvSpPr txBox="1"/>
          <p:nvPr/>
        </p:nvSpPr>
        <p:spPr>
          <a:xfrm>
            <a:off x="882100" y="2422614"/>
            <a:ext cx="9914281" cy="222753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ব্যবহার করা খাদ্যের নাম বলতে পারবে।</a:t>
            </a:r>
          </a:p>
          <a:p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৮.৩.২ যেসব খাদ্যে রাসায়নিক দ্রব্য মেশানো হয় তাদের নাম বলতে পারবে।</a:t>
            </a:r>
          </a:p>
          <a:p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৮.৩.৩ খাদ্যে কৃ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 ব্যবহারের ক্ষতিকর দিক বর্ণনা করতে পারবে।</a:t>
            </a:r>
          </a:p>
          <a:p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৮.৩.৪ রাসায়নিক দ্রব্য ব্যবহার করে ফল পাকানোর অপকারিতা বর্ণনা করতে  পারবে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8EBFD-67F3-4FFE-B332-F126B8C9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0" y="5433392"/>
            <a:ext cx="5044110" cy="118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5F9CCA-DFEF-40E8-A05D-72B145CFFF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40" y="5526158"/>
            <a:ext cx="4795629" cy="107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7A6765-940C-4DC5-9490-0D23E39FF3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53451" y="648558"/>
            <a:ext cx="1142930" cy="114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91B738-F25A-4536-BB67-294C699363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5753">
            <a:off x="493997" y="704458"/>
            <a:ext cx="1142930" cy="114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77594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39C2B80-8036-43EB-AE6C-21B5208B6758}"/>
              </a:ext>
            </a:extLst>
          </p:cNvPr>
          <p:cNvSpPr/>
          <p:nvPr/>
        </p:nvSpPr>
        <p:spPr>
          <a:xfrm>
            <a:off x="182441" y="256733"/>
            <a:ext cx="11065119" cy="614784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94F40-3024-4977-85A0-6B5FCFD683CD}"/>
              </a:ext>
            </a:extLst>
          </p:cNvPr>
          <p:cNvSpPr txBox="1"/>
          <p:nvPr/>
        </p:nvSpPr>
        <p:spPr>
          <a:xfrm>
            <a:off x="1145484" y="2569396"/>
            <a:ext cx="871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গত পাঠে তোমরা শিখেছিলে খাদ্য সংরক্ষণের উপায়। বলতো খাদ্য সংরক্ষণের উপায়গুলো কী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19C48-4041-4664-87B1-A11C4DF538BE}"/>
              </a:ext>
            </a:extLst>
          </p:cNvPr>
          <p:cNvSpPr txBox="1"/>
          <p:nvPr/>
        </p:nvSpPr>
        <p:spPr>
          <a:xfrm>
            <a:off x="2514897" y="1880259"/>
            <a:ext cx="60131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উপায়গুলো হলো-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রোদে শুকিয়ে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ফ্রিজে রেখে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হিমাগারে রেখে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জ্যাম, জেলি, আচার বানিয়ে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লবণ দিয়ে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বরফ দিয়ে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4B3DE-40C2-4310-B940-1510FAA97232}"/>
              </a:ext>
            </a:extLst>
          </p:cNvPr>
          <p:cNvSpPr txBox="1"/>
          <p:nvPr/>
        </p:nvSpPr>
        <p:spPr>
          <a:xfrm>
            <a:off x="2332457" y="3370569"/>
            <a:ext cx="339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খুব ভালো হয়েছে।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790D4-1A66-4334-843E-F7BAEEADF201}"/>
              </a:ext>
            </a:extLst>
          </p:cNvPr>
          <p:cNvSpPr txBox="1"/>
          <p:nvPr/>
        </p:nvSpPr>
        <p:spPr>
          <a:xfrm>
            <a:off x="3872943" y="931330"/>
            <a:ext cx="285791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E1F5AE-6FF4-4752-994B-C0B4FE36C5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1356"/>
            <a:ext cx="11430000" cy="1636647"/>
          </a:xfrm>
          <a:prstGeom prst="rect">
            <a:avLst/>
          </a:prstGeom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6828CC20-9909-450F-8E22-228E19D2C4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94" y="5327373"/>
            <a:ext cx="3393217" cy="12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>
            <a:extLst>
              <a:ext uri="{FF2B5EF4-FFF2-40B4-BE49-F238E27FC236}">
                <a16:creationId xmlns:a16="http://schemas.microsoft.com/office/drawing/2014/main" id="{1D1650E0-606F-40E7-B288-BEEC60A4F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78" y="5327373"/>
            <a:ext cx="3393217" cy="12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0F1E83-4851-4CF8-9886-417A264BE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2" y="545429"/>
            <a:ext cx="934486" cy="771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930807-0CA5-453C-A765-416A8E1D5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3466">
            <a:off x="9992588" y="504457"/>
            <a:ext cx="852379" cy="771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221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8D0E3F-50C1-4617-A9E5-7D2824B702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4" y="1519537"/>
            <a:ext cx="10043880" cy="457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3426A0A5-1C38-41DB-836A-F8FDF753A3B2}"/>
              </a:ext>
            </a:extLst>
          </p:cNvPr>
          <p:cNvSpPr/>
          <p:nvPr/>
        </p:nvSpPr>
        <p:spPr>
          <a:xfrm>
            <a:off x="137531" y="198783"/>
            <a:ext cx="11065119" cy="64273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E344F-9ADA-4551-A6F3-41BB3ACC458B}"/>
              </a:ext>
            </a:extLst>
          </p:cNvPr>
          <p:cNvSpPr txBox="1"/>
          <p:nvPr/>
        </p:nvSpPr>
        <p:spPr>
          <a:xfrm>
            <a:off x="4077644" y="469811"/>
            <a:ext cx="318429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দেখো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61962-8FBD-44C8-B51D-161B9D512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48" y="1547590"/>
            <a:ext cx="8094089" cy="4542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FB1090-53F3-4E00-B56E-F33E234EF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83" y="1532757"/>
            <a:ext cx="8175030" cy="4557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BFEB85-D1B8-45C0-94C0-C43D0136AB6B}"/>
              </a:ext>
            </a:extLst>
          </p:cNvPr>
          <p:cNvSpPr txBox="1"/>
          <p:nvPr/>
        </p:nvSpPr>
        <p:spPr>
          <a:xfrm>
            <a:off x="9660999" y="2832312"/>
            <a:ext cx="407517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4B1981-8BAA-4B16-BB5D-27D4AB6301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82" y="1547589"/>
            <a:ext cx="8112356" cy="4542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DBB5C-FC70-4663-8FCD-8868C87D3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29" y="1532758"/>
            <a:ext cx="8034185" cy="4579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DF293C-5A23-4D73-BA2F-33FAE35C2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48" y="1516765"/>
            <a:ext cx="7969402" cy="4557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7DC38C-993B-4DCC-81D7-8D562530A14B}"/>
              </a:ext>
            </a:extLst>
          </p:cNvPr>
          <p:cNvSpPr/>
          <p:nvPr/>
        </p:nvSpPr>
        <p:spPr>
          <a:xfrm>
            <a:off x="1127385" y="3554266"/>
            <a:ext cx="8772632" cy="11080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CB6D1-A0B5-43B8-8E48-CBC892BEC7F3}"/>
              </a:ext>
            </a:extLst>
          </p:cNvPr>
          <p:cNvSpPr txBox="1"/>
          <p:nvPr/>
        </p:nvSpPr>
        <p:spPr>
          <a:xfrm>
            <a:off x="2567423" y="3818472"/>
            <a:ext cx="569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67D5A-5805-4567-8AAA-F877325BB847}"/>
              </a:ext>
            </a:extLst>
          </p:cNvPr>
          <p:cNvSpPr txBox="1"/>
          <p:nvPr/>
        </p:nvSpPr>
        <p:spPr>
          <a:xfrm>
            <a:off x="4830152" y="3888066"/>
            <a:ext cx="190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বেশ মজা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41160-3802-4FE7-9D11-E4391EB8AFB7}"/>
              </a:ext>
            </a:extLst>
          </p:cNvPr>
          <p:cNvSpPr txBox="1"/>
          <p:nvPr/>
        </p:nvSpPr>
        <p:spPr>
          <a:xfrm>
            <a:off x="3035387" y="3713990"/>
            <a:ext cx="60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আমাদের শরীরের জন্য ভালো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282174-AB43-4454-BEDA-1AB4CB490305}"/>
              </a:ext>
            </a:extLst>
          </p:cNvPr>
          <p:cNvSpPr txBox="1"/>
          <p:nvPr/>
        </p:nvSpPr>
        <p:spPr>
          <a:xfrm>
            <a:off x="1631375" y="3661543"/>
            <a:ext cx="807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ঠিক বলেছো। কিছু খাবার আমাদের শরীরের ক্ষতি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C9A36C-D3F1-4ADD-876E-956DF0872D21}"/>
              </a:ext>
            </a:extLst>
          </p:cNvPr>
          <p:cNvSpPr txBox="1"/>
          <p:nvPr/>
        </p:nvSpPr>
        <p:spPr>
          <a:xfrm>
            <a:off x="1316245" y="3697998"/>
            <a:ext cx="843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খাবার আমাদের শরীরের জন্য ভালো।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AC03A5-9E6D-40F2-A019-B1437B8111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9489">
            <a:off x="456904" y="727997"/>
            <a:ext cx="1019850" cy="848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659CD0-9AB1-42A7-9345-7142FB0F29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5442">
            <a:off x="9865570" y="664268"/>
            <a:ext cx="1019850" cy="848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99AC19-0352-4E3D-A1CF-38C53A94C2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369">
            <a:off x="276788" y="5281057"/>
            <a:ext cx="1019850" cy="8481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8E9228-4EB2-43C0-8B57-67BB68BED1E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3758">
            <a:off x="10153859" y="5319030"/>
            <a:ext cx="1019850" cy="848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72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" grpId="0"/>
      <p:bldP spid="2" grpId="1"/>
      <p:bldP spid="12" grpId="0"/>
      <p:bldP spid="12" grpId="1"/>
      <p:bldP spid="14" grpId="0"/>
      <p:bldP spid="14" grpId="1"/>
      <p:bldP spid="19" grpId="0"/>
      <p:bldP spid="19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ED138AD-FE4A-46DB-9DA2-76CEF16B535C}"/>
              </a:ext>
            </a:extLst>
          </p:cNvPr>
          <p:cNvSpPr/>
          <p:nvPr/>
        </p:nvSpPr>
        <p:spPr>
          <a:xfrm>
            <a:off x="182440" y="292615"/>
            <a:ext cx="11065119" cy="62804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6A57C-5E9B-40B9-921E-66A4135D29BF}"/>
              </a:ext>
            </a:extLst>
          </p:cNvPr>
          <p:cNvSpPr txBox="1"/>
          <p:nvPr/>
        </p:nvSpPr>
        <p:spPr>
          <a:xfrm>
            <a:off x="1942226" y="1209361"/>
            <a:ext cx="7545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আমাদের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কোন কোন খাবার পরিহার করা উচিত তা নিয়ে আলোচনা করব।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F753A54-2967-4333-B0EA-97475D27B1D4}"/>
              </a:ext>
            </a:extLst>
          </p:cNvPr>
          <p:cNvSpPr/>
          <p:nvPr/>
        </p:nvSpPr>
        <p:spPr>
          <a:xfrm>
            <a:off x="2919176" y="3035468"/>
            <a:ext cx="5326897" cy="2246702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খাবার পরিহার করা উচিত ?</a:t>
            </a:r>
            <a:endParaRPr lang="en-US" sz="37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DD61C5-2900-447B-8633-183079CCC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" y="521878"/>
            <a:ext cx="842455" cy="814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3A87EC-9CBD-4997-AF7F-050C49C93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3" y="5521568"/>
            <a:ext cx="842455" cy="81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FBC20-C51D-4F69-8F84-811334A29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38" y="521878"/>
            <a:ext cx="842455" cy="814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B261A-0CC4-4E34-843C-C6FCE8E0E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37" y="5494120"/>
            <a:ext cx="842455" cy="8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61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6282FB36-C616-46E8-9319-3201817255FA}"/>
              </a:ext>
            </a:extLst>
          </p:cNvPr>
          <p:cNvSpPr/>
          <p:nvPr/>
        </p:nvSpPr>
        <p:spPr>
          <a:xfrm>
            <a:off x="211015" y="154745"/>
            <a:ext cx="11051931" cy="652740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970314FE-6D29-4258-A5A9-CA071D42324A}"/>
              </a:ext>
            </a:extLst>
          </p:cNvPr>
          <p:cNvSpPr/>
          <p:nvPr/>
        </p:nvSpPr>
        <p:spPr>
          <a:xfrm>
            <a:off x="466166" y="314288"/>
            <a:ext cx="2473982" cy="1744604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71610-BE62-490C-AD62-761A8BF46C63}"/>
              </a:ext>
            </a:extLst>
          </p:cNvPr>
          <p:cNvSpPr txBox="1"/>
          <p:nvPr/>
        </p:nvSpPr>
        <p:spPr>
          <a:xfrm>
            <a:off x="2385283" y="1895269"/>
            <a:ext cx="7375663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করো।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7AC179-4E49-42C3-88A8-491BFEB1E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0382"/>
              </p:ext>
            </p:extLst>
          </p:nvPr>
        </p:nvGraphicFramePr>
        <p:xfrm>
          <a:off x="2385283" y="3040321"/>
          <a:ext cx="7620000" cy="2417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534659937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4532560"/>
                    </a:ext>
                  </a:extLst>
                </a:gridCol>
              </a:tblGrid>
              <a:tr h="946561">
                <a:tc>
                  <a:txBody>
                    <a:bodyPr/>
                    <a:lstStyle/>
                    <a:p>
                      <a:pPr algn="ctr"/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 নয়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015836713"/>
                  </a:ext>
                </a:extLst>
              </a:tr>
              <a:tr h="147138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78946247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FF97C23-7C78-42F7-9F33-8B0C832DBD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95" y="5652863"/>
            <a:ext cx="829879" cy="613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C98A43-24C1-453C-A37F-CE9FBD58E3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6" y="5582762"/>
            <a:ext cx="829879" cy="613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737F5-1FFC-4B58-801D-019F76B13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70" y="377661"/>
            <a:ext cx="1267239" cy="1081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211472-DFBB-4F8E-8254-D2B92AD5D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81" y="382360"/>
            <a:ext cx="1140260" cy="10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387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6282FB36-C616-46E8-9319-3201817255FA}"/>
              </a:ext>
            </a:extLst>
          </p:cNvPr>
          <p:cNvSpPr/>
          <p:nvPr/>
        </p:nvSpPr>
        <p:spPr>
          <a:xfrm>
            <a:off x="182440" y="211016"/>
            <a:ext cx="11065119" cy="648520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970314FE-6D29-4258-A5A9-CA071D42324A}"/>
              </a:ext>
            </a:extLst>
          </p:cNvPr>
          <p:cNvSpPr/>
          <p:nvPr/>
        </p:nvSpPr>
        <p:spPr>
          <a:xfrm>
            <a:off x="427424" y="310202"/>
            <a:ext cx="2470600" cy="1602685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7B9EF-0DE8-4E82-B69A-7698B7D64951}"/>
              </a:ext>
            </a:extLst>
          </p:cNvPr>
          <p:cNvSpPr txBox="1"/>
          <p:nvPr/>
        </p:nvSpPr>
        <p:spPr>
          <a:xfrm>
            <a:off x="3256413" y="603712"/>
            <a:ext cx="7224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করো। কোনগুলো স্বাস্থ্যসম্মত এবং স্বাস্থ্যসম্মত নয় এই দুই শ্রেণিতে ভাগ করে ছকে 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910D58-168F-4116-A3C0-01C638CA04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9" y="2610243"/>
            <a:ext cx="2009180" cy="1810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344E82-5014-4C90-A18A-9B7B1AEAB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9" y="4502438"/>
            <a:ext cx="1980108" cy="1785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5EC506-137C-40A9-8964-CE706A93E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09" y="4480912"/>
            <a:ext cx="2050982" cy="1828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CD6A47-7665-4793-AF29-C6BF94DDB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86" y="2610243"/>
            <a:ext cx="2050983" cy="1810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C190-B463-468E-916F-7CEB3BB08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70" y="4540131"/>
            <a:ext cx="2070827" cy="176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D557A3-F658-4B07-BC13-7330A39CA6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43" y="4513748"/>
            <a:ext cx="1967378" cy="1818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950565-6422-4938-BEE9-71A228E0F3C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52" y="2594805"/>
            <a:ext cx="2009180" cy="1773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C7F9B5-3458-4E54-AAAA-12F69B78FAC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32" y="2610243"/>
            <a:ext cx="2009180" cy="1785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BAB4E2-2663-4971-9860-9379D0084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74" y="2586885"/>
            <a:ext cx="2112629" cy="1833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63623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1.9|1.6|1.5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9|1.5|1.1|1.2|1.3|1.4|1|1.1|0.9|1|1|1.6|0.9|1|0.9|1|0.8|0.9|1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|1|1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9|0.8|0.9|0.9|1|0.8|0.8|1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527</Words>
  <Application>Microsoft Office PowerPoint</Application>
  <PresentationFormat>Custom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148</cp:revision>
  <dcterms:created xsi:type="dcterms:W3CDTF">2019-08-16T14:06:41Z</dcterms:created>
  <dcterms:modified xsi:type="dcterms:W3CDTF">2019-08-24T05:21:25Z</dcterms:modified>
</cp:coreProperties>
</file>