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7" r:id="rId6"/>
    <p:sldId id="262" r:id="rId7"/>
    <p:sldId id="264" r:id="rId8"/>
    <p:sldId id="261" r:id="rId9"/>
    <p:sldId id="265" r:id="rId10"/>
    <p:sldId id="266" r:id="rId11"/>
    <p:sldId id="268" r:id="rId12"/>
    <p:sldId id="269" r:id="rId13"/>
    <p:sldId id="270" r:id="rId14"/>
    <p:sldId id="274" r:id="rId15"/>
    <p:sldId id="271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7FDB4-A640-4BB9-964E-6129C862143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E0160-CAAE-4996-8C42-55056CA7A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5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চারপাশের বিভিন্ন বস্তুর নাম প্রথমে লিখতে বলব। দেখানো ছবিগুলোর কথা বলব।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E0160-CAAE-4996-8C42-55056CA7A4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66A5-7C71-4AE1-B463-3A1029AB7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117D9-7256-45A3-8399-E2FDC0930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96E8F-19D3-4069-A54D-615E270C4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8244-52D1-4FD7-B9AE-1F2CC0614D9E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AC0FB-83EF-4F88-9486-B1178D332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B6C3F-51E5-4EDF-AEF2-3DD2D09AD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14A4-BD08-4A03-8BC1-280448FE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0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3BB2-680E-4DD8-B6E8-6FA25402C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701F5-F1D2-4573-B2C0-5DD80270D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CA110-DBDB-4BB9-9F4E-845A8C1FA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8244-52D1-4FD7-B9AE-1F2CC0614D9E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78F02-E63E-455B-81F7-21879089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E552-65B8-4E6E-9491-A9085772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14A4-BD08-4A03-8BC1-280448FE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DB8151-3B8D-42AB-9DCE-3CFA86E1D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87391-0433-4B09-8B9A-7F8A6D42C2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6D762-220C-4292-9B23-1C266B57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8244-52D1-4FD7-B9AE-1F2CC0614D9E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39409-6926-4495-8528-DB7822F9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F371F-B71F-44B0-887B-33F6C399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14A4-BD08-4A03-8BC1-280448FE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6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558CF-A059-4B9E-8119-5FC59896C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2F520-0419-4D6F-9E9A-6E4BB3804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3D732-C86C-4A35-B531-A10412E4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8244-52D1-4FD7-B9AE-1F2CC0614D9E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8B69F-81ED-468D-9205-93C13E4E6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50752-7FC5-4916-ABF5-1FE79278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14A4-BD08-4A03-8BC1-280448FE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5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6DD75-F0CC-4DB4-A2AD-D78518B9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5BB2F-AC65-4531-A0BC-1D708D173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3E583-EEC8-4E29-90E9-C4672CF84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8244-52D1-4FD7-B9AE-1F2CC0614D9E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145-2974-4974-A44E-956B39358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2EB4E-279F-41BF-94CD-826549B3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14A4-BD08-4A03-8BC1-280448FE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3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B19C3-0874-47C5-A2DA-A242CFCCD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369FB-A4C5-4759-A09E-738005E8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94E83-6016-4981-B47A-9FA93C437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78183-8203-4638-9E7F-292B3789A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8244-52D1-4FD7-B9AE-1F2CC0614D9E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8DED6-8C6A-4F24-9B33-739DCB5D3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C7732-5BF5-4E81-BADC-7910ECAA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14A4-BD08-4A03-8BC1-280448FE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9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1D742-0F7C-4E3D-95E0-DECDE2B8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A55EE-4A95-4F86-8F19-F4BDAD2A2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54877-3C0F-4629-9EFA-66E390876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E3D0C0-8419-4B69-AF6E-97126B496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5AC3BC-FDE8-4B73-B1C8-1F0DDE64F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5B3853-0135-4E9B-8DA1-6325705E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8244-52D1-4FD7-B9AE-1F2CC0614D9E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6C5C8F-99C3-4068-8E76-583C29F0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0FC8E6-B446-470F-B742-194A00FE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14A4-BD08-4A03-8BC1-280448FE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0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F223-A836-4C05-A081-7F197D97D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7B7578-784B-46C6-95D6-5C73EFF00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8244-52D1-4FD7-B9AE-1F2CC0614D9E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58C05-9309-49FE-B526-B95610EC8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9E5C1-6611-4D38-AA48-BAB05BC4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14A4-BD08-4A03-8BC1-280448FE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5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3B76F0-7747-467A-8527-83407FC03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8244-52D1-4FD7-B9AE-1F2CC0614D9E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6655F-7B03-44B6-823D-7F3805B35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2DB4-5024-489F-A650-6338C468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14A4-BD08-4A03-8BC1-280448FE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6E06-0572-4686-9B60-7DED7FB2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B6267-F8B2-4808-BDBE-E45E26D6A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8EE55-3373-4D6C-B726-F51B61BBB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9397F-8A02-4D69-9E88-4D123396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8244-52D1-4FD7-B9AE-1F2CC0614D9E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D9701-D94C-4C2C-8C4F-44CEBA03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227F5-8D47-4D50-BFDD-F6EFFB61E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14A4-BD08-4A03-8BC1-280448FE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7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FA18-8C35-40FF-830C-5740A5A3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4EFC6-AE67-4B49-9224-0CD982A97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64A7B-6C31-406A-8AFA-523427F13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A1768-A4A7-4EAA-A18E-F8AB94173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8244-52D1-4FD7-B9AE-1F2CC0614D9E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E1D05-E166-4517-8CF4-18742468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3A444-2236-4D93-81A9-2FD082F8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14A4-BD08-4A03-8BC1-280448FE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6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4C09BC-77C9-4A88-8ACE-DDB03A846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22659-C09F-4E45-9722-81C12C653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D3F7F-191C-43FC-8970-E8E309354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18244-52D1-4FD7-B9AE-1F2CC0614D9E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AC71E-F55E-4ECE-B175-44B986191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FF082-C445-4497-B865-F6D569AF9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14A4-BD08-4A03-8BC1-280448FE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7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mp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C6710156-CF0C-49B9-A866-F807BAEA8D0C}"/>
              </a:ext>
            </a:extLst>
          </p:cNvPr>
          <p:cNvGrpSpPr/>
          <p:nvPr/>
        </p:nvGrpSpPr>
        <p:grpSpPr>
          <a:xfrm>
            <a:off x="8672818" y="1382002"/>
            <a:ext cx="1020418" cy="2594763"/>
            <a:chOff x="7427843" y="2046063"/>
            <a:chExt cx="1020418" cy="2301746"/>
          </a:xfrm>
          <a:solidFill>
            <a:schemeClr val="accent6">
              <a:lumMod val="75000"/>
            </a:schemeClr>
          </a:solidFill>
        </p:grpSpPr>
        <p:sp>
          <p:nvSpPr>
            <p:cNvPr id="27" name="Rectangle: Diagonal Corners Rounded 26">
              <a:extLst>
                <a:ext uri="{FF2B5EF4-FFF2-40B4-BE49-F238E27FC236}">
                  <a16:creationId xmlns:a16="http://schemas.microsoft.com/office/drawing/2014/main" id="{2A9FBCFA-52BA-4856-9AA9-BECE277A28F6}"/>
                </a:ext>
              </a:extLst>
            </p:cNvPr>
            <p:cNvSpPr/>
            <p:nvPr/>
          </p:nvSpPr>
          <p:spPr>
            <a:xfrm rot="18613949">
              <a:off x="7394712" y="3294261"/>
              <a:ext cx="1086679" cy="1020418"/>
            </a:xfrm>
            <a:prstGeom prst="round2Diag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A88E8C0-6A58-402C-A8F1-DE2152DEFF55}"/>
                </a:ext>
              </a:extLst>
            </p:cNvPr>
            <p:cNvSpPr/>
            <p:nvPr/>
          </p:nvSpPr>
          <p:spPr>
            <a:xfrm rot="16200000">
              <a:off x="7291172" y="2606804"/>
              <a:ext cx="1260630" cy="139147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8E89CCF-F5CB-4B1B-A79E-69409B2A82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2E1677-F598-4985-BBA6-C393C58CC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6" y="112436"/>
            <a:ext cx="6162260" cy="2180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E4C8698-ECD6-4D75-B699-AF88FFEB3A8F}"/>
              </a:ext>
            </a:extLst>
          </p:cNvPr>
          <p:cNvGrpSpPr/>
          <p:nvPr/>
        </p:nvGrpSpPr>
        <p:grpSpPr>
          <a:xfrm>
            <a:off x="8128224" y="1767464"/>
            <a:ext cx="1001959" cy="2645207"/>
            <a:chOff x="7427843" y="2046063"/>
            <a:chExt cx="1020418" cy="2301746"/>
          </a:xfrm>
          <a:solidFill>
            <a:schemeClr val="accent5">
              <a:lumMod val="75000"/>
            </a:schemeClr>
          </a:solidFill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95886444-4C95-466A-B972-C8B26F39D2AA}"/>
                </a:ext>
              </a:extLst>
            </p:cNvPr>
            <p:cNvSpPr/>
            <p:nvPr/>
          </p:nvSpPr>
          <p:spPr>
            <a:xfrm rot="18613949">
              <a:off x="7394712" y="3294261"/>
              <a:ext cx="1086679" cy="1020418"/>
            </a:xfrm>
            <a:prstGeom prst="round2Diag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29F4BE-CB82-4015-9712-EE0D2DF8346B}"/>
                </a:ext>
              </a:extLst>
            </p:cNvPr>
            <p:cNvSpPr/>
            <p:nvPr/>
          </p:nvSpPr>
          <p:spPr>
            <a:xfrm rot="16200000">
              <a:off x="7291172" y="2606804"/>
              <a:ext cx="1260630" cy="139147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C5F691-A589-408D-A9D7-2456695ABAC6}"/>
              </a:ext>
            </a:extLst>
          </p:cNvPr>
          <p:cNvGrpSpPr/>
          <p:nvPr/>
        </p:nvGrpSpPr>
        <p:grpSpPr>
          <a:xfrm>
            <a:off x="7277839" y="1652266"/>
            <a:ext cx="1020418" cy="2509138"/>
            <a:chOff x="7427843" y="2046063"/>
            <a:chExt cx="1020418" cy="230174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047DC1DD-D48D-4249-90E4-86C04335C211}"/>
                </a:ext>
              </a:extLst>
            </p:cNvPr>
            <p:cNvSpPr/>
            <p:nvPr/>
          </p:nvSpPr>
          <p:spPr>
            <a:xfrm rot="18613949">
              <a:off x="7394712" y="3294261"/>
              <a:ext cx="1086679" cy="1020418"/>
            </a:xfrm>
            <a:prstGeom prst="round2Diag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EDE4BA-3FD2-4BCD-B7E1-DAFF67E0EE22}"/>
                </a:ext>
              </a:extLst>
            </p:cNvPr>
            <p:cNvSpPr/>
            <p:nvPr/>
          </p:nvSpPr>
          <p:spPr>
            <a:xfrm rot="16200000">
              <a:off x="7291172" y="2606804"/>
              <a:ext cx="1260630" cy="139147"/>
            </a:xfrm>
            <a:prstGeom prst="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C81439-6F4B-4E4A-B049-B63945B8971B}"/>
              </a:ext>
            </a:extLst>
          </p:cNvPr>
          <p:cNvGrpSpPr/>
          <p:nvPr/>
        </p:nvGrpSpPr>
        <p:grpSpPr>
          <a:xfrm>
            <a:off x="6384633" y="1493894"/>
            <a:ext cx="1020418" cy="2502749"/>
            <a:chOff x="7427843" y="2046063"/>
            <a:chExt cx="1020418" cy="2301746"/>
          </a:xfrm>
          <a:solidFill>
            <a:srgbClr val="00B0F0"/>
          </a:solidFill>
        </p:grpSpPr>
        <p:sp>
          <p:nvSpPr>
            <p:cNvPr id="15" name="Rectangle: Diagonal Corners Rounded 14">
              <a:extLst>
                <a:ext uri="{FF2B5EF4-FFF2-40B4-BE49-F238E27FC236}">
                  <a16:creationId xmlns:a16="http://schemas.microsoft.com/office/drawing/2014/main" id="{E97FB4EF-177B-4E17-9E12-5A0C173429E7}"/>
                </a:ext>
              </a:extLst>
            </p:cNvPr>
            <p:cNvSpPr/>
            <p:nvPr/>
          </p:nvSpPr>
          <p:spPr>
            <a:xfrm rot="18613949">
              <a:off x="7394712" y="3294261"/>
              <a:ext cx="1086679" cy="1020418"/>
            </a:xfrm>
            <a:prstGeom prst="round2Diag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8A0A33-5D69-49C9-A8E0-0E797884E95E}"/>
                </a:ext>
              </a:extLst>
            </p:cNvPr>
            <p:cNvSpPr/>
            <p:nvPr/>
          </p:nvSpPr>
          <p:spPr>
            <a:xfrm rot="16200000">
              <a:off x="7291172" y="2606804"/>
              <a:ext cx="1260630" cy="139147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8F24CC-9B87-4FC4-9E67-4F3DD560083F}"/>
              </a:ext>
            </a:extLst>
          </p:cNvPr>
          <p:cNvGrpSpPr/>
          <p:nvPr/>
        </p:nvGrpSpPr>
        <p:grpSpPr>
          <a:xfrm>
            <a:off x="5489763" y="1384424"/>
            <a:ext cx="1020418" cy="2481736"/>
            <a:chOff x="7427843" y="2046063"/>
            <a:chExt cx="1020418" cy="2301746"/>
          </a:xfrm>
          <a:solidFill>
            <a:srgbClr val="7030A0"/>
          </a:solidFill>
        </p:grpSpPr>
        <p:sp>
          <p:nvSpPr>
            <p:cNvPr id="18" name="Rectangle: Diagonal Corners Rounded 17">
              <a:extLst>
                <a:ext uri="{FF2B5EF4-FFF2-40B4-BE49-F238E27FC236}">
                  <a16:creationId xmlns:a16="http://schemas.microsoft.com/office/drawing/2014/main" id="{77E40D2C-8234-4EB4-B443-33603C08095B}"/>
                </a:ext>
              </a:extLst>
            </p:cNvPr>
            <p:cNvSpPr/>
            <p:nvPr/>
          </p:nvSpPr>
          <p:spPr>
            <a:xfrm rot="18613949">
              <a:off x="7394712" y="3294261"/>
              <a:ext cx="1086679" cy="1020418"/>
            </a:xfrm>
            <a:prstGeom prst="round2Diag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4A2AC0-B5F0-4AC0-B435-273EC270E6B7}"/>
                </a:ext>
              </a:extLst>
            </p:cNvPr>
            <p:cNvSpPr/>
            <p:nvPr/>
          </p:nvSpPr>
          <p:spPr>
            <a:xfrm rot="16200000">
              <a:off x="7291172" y="2606804"/>
              <a:ext cx="1260630" cy="139147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94B8A2-F216-4372-98ED-BFB3D45C86A7}"/>
              </a:ext>
            </a:extLst>
          </p:cNvPr>
          <p:cNvGrpSpPr/>
          <p:nvPr/>
        </p:nvGrpSpPr>
        <p:grpSpPr>
          <a:xfrm>
            <a:off x="4625443" y="1340960"/>
            <a:ext cx="1020418" cy="2301746"/>
            <a:chOff x="7427843" y="2046063"/>
            <a:chExt cx="1020418" cy="230174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Rectangle: Diagonal Corners Rounded 20">
              <a:extLst>
                <a:ext uri="{FF2B5EF4-FFF2-40B4-BE49-F238E27FC236}">
                  <a16:creationId xmlns:a16="http://schemas.microsoft.com/office/drawing/2014/main" id="{DB04AD19-28A1-49A8-8AAE-CF921B2DD479}"/>
                </a:ext>
              </a:extLst>
            </p:cNvPr>
            <p:cNvSpPr/>
            <p:nvPr/>
          </p:nvSpPr>
          <p:spPr>
            <a:xfrm rot="18613949">
              <a:off x="7394712" y="3294261"/>
              <a:ext cx="1086679" cy="1020418"/>
            </a:xfrm>
            <a:prstGeom prst="round2Diag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E2ACA8B-DE3D-41B9-B085-A279C5C2C618}"/>
                </a:ext>
              </a:extLst>
            </p:cNvPr>
            <p:cNvSpPr/>
            <p:nvPr/>
          </p:nvSpPr>
          <p:spPr>
            <a:xfrm rot="16200000">
              <a:off x="7291172" y="2606804"/>
              <a:ext cx="1260630" cy="139147"/>
            </a:xfrm>
            <a:prstGeom prst="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602534-FA27-4909-991D-E2EEFBD1C5A4}"/>
              </a:ext>
            </a:extLst>
          </p:cNvPr>
          <p:cNvGrpSpPr/>
          <p:nvPr/>
        </p:nvGrpSpPr>
        <p:grpSpPr>
          <a:xfrm>
            <a:off x="3633855" y="1368864"/>
            <a:ext cx="1020418" cy="2180189"/>
            <a:chOff x="7427843" y="2046063"/>
            <a:chExt cx="1020418" cy="2301746"/>
          </a:xfrm>
          <a:solidFill>
            <a:srgbClr val="FFC000"/>
          </a:solidFill>
        </p:grpSpPr>
        <p:sp>
          <p:nvSpPr>
            <p:cNvPr id="24" name="Rectangle: Diagonal Corners Rounded 23">
              <a:extLst>
                <a:ext uri="{FF2B5EF4-FFF2-40B4-BE49-F238E27FC236}">
                  <a16:creationId xmlns:a16="http://schemas.microsoft.com/office/drawing/2014/main" id="{AAA5574D-DC43-48A0-906F-24FBD208B2AD}"/>
                </a:ext>
              </a:extLst>
            </p:cNvPr>
            <p:cNvSpPr/>
            <p:nvPr/>
          </p:nvSpPr>
          <p:spPr>
            <a:xfrm rot="18613949">
              <a:off x="7394712" y="3294261"/>
              <a:ext cx="1086679" cy="1020418"/>
            </a:xfrm>
            <a:prstGeom prst="round2Diag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1527528-50C1-4083-A6FC-D0560B03B08F}"/>
                </a:ext>
              </a:extLst>
            </p:cNvPr>
            <p:cNvSpPr/>
            <p:nvPr/>
          </p:nvSpPr>
          <p:spPr>
            <a:xfrm rot="16200000">
              <a:off x="7291172" y="2606804"/>
              <a:ext cx="1260630" cy="139147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3A117B-DB00-418F-8FF8-4FD19F799628}"/>
              </a:ext>
            </a:extLst>
          </p:cNvPr>
          <p:cNvGrpSpPr/>
          <p:nvPr/>
        </p:nvGrpSpPr>
        <p:grpSpPr>
          <a:xfrm>
            <a:off x="2648056" y="1474026"/>
            <a:ext cx="1020418" cy="2046999"/>
            <a:chOff x="7427843" y="2046063"/>
            <a:chExt cx="1020418" cy="2301746"/>
          </a:xfrm>
          <a:solidFill>
            <a:schemeClr val="accent6">
              <a:lumMod val="75000"/>
            </a:schemeClr>
          </a:solidFill>
        </p:grpSpPr>
        <p:sp>
          <p:nvSpPr>
            <p:cNvPr id="30" name="Rectangle: Diagonal Corners Rounded 29">
              <a:extLst>
                <a:ext uri="{FF2B5EF4-FFF2-40B4-BE49-F238E27FC236}">
                  <a16:creationId xmlns:a16="http://schemas.microsoft.com/office/drawing/2014/main" id="{E3EE5BA9-EC80-47BC-B844-BF807E25A2F9}"/>
                </a:ext>
              </a:extLst>
            </p:cNvPr>
            <p:cNvSpPr/>
            <p:nvPr/>
          </p:nvSpPr>
          <p:spPr>
            <a:xfrm rot="18613949">
              <a:off x="7394712" y="3294261"/>
              <a:ext cx="1086679" cy="1020418"/>
            </a:xfrm>
            <a:prstGeom prst="round2Diag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endPara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B650207-C613-4B3F-9BBB-41AE2EDEBCA8}"/>
                </a:ext>
              </a:extLst>
            </p:cNvPr>
            <p:cNvSpPr/>
            <p:nvPr/>
          </p:nvSpPr>
          <p:spPr>
            <a:xfrm rot="16200000">
              <a:off x="7291172" y="2606804"/>
              <a:ext cx="1260630" cy="139147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rgbClr val="FF0000"/>
                </a:solidFill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3F1C8245-F31B-480F-87B4-60D2EB104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047" y="4718033"/>
            <a:ext cx="4490091" cy="241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37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434B7D0-EE93-4A84-846E-224949D62BC5}"/>
              </a:ext>
            </a:extLst>
          </p:cNvPr>
          <p:cNvSpPr/>
          <p:nvPr/>
        </p:nvSpPr>
        <p:spPr>
          <a:xfrm>
            <a:off x="295422" y="295422"/>
            <a:ext cx="11633981" cy="633046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B694E0-CD7D-4DFF-BCA7-41AF96F47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37" y="1338987"/>
            <a:ext cx="9911797" cy="48201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879CD5-7B1F-4D96-992E-E19295428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49" y="1400309"/>
            <a:ext cx="9793285" cy="47588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891F1D-7467-4F45-A7BC-82F29252683C}"/>
              </a:ext>
            </a:extLst>
          </p:cNvPr>
          <p:cNvSpPr txBox="1"/>
          <p:nvPr/>
        </p:nvSpPr>
        <p:spPr>
          <a:xfrm>
            <a:off x="740143" y="457200"/>
            <a:ext cx="331640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8A42B2-0E3D-4F54-BE0B-2383D5F23212}"/>
              </a:ext>
            </a:extLst>
          </p:cNvPr>
          <p:cNvSpPr txBox="1"/>
          <p:nvPr/>
        </p:nvSpPr>
        <p:spPr>
          <a:xfrm>
            <a:off x="4640298" y="438018"/>
            <a:ext cx="5336498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দাও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080D7-3A51-4E2C-83DC-824754E55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42" y="1419265"/>
            <a:ext cx="9814459" cy="47588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5A36A8-656E-42FB-9EE5-BD07CB2506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42" y="1438221"/>
            <a:ext cx="9791997" cy="47588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BA7B3F-A46D-4380-BFFE-9A2F0D279391}"/>
              </a:ext>
            </a:extLst>
          </p:cNvPr>
          <p:cNvSpPr txBox="1"/>
          <p:nvPr/>
        </p:nvSpPr>
        <p:spPr>
          <a:xfrm>
            <a:off x="1368366" y="2121764"/>
            <a:ext cx="3769689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কী দেখতে পেলে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E8A80A-93B0-40CC-95C2-46F2C78785BB}"/>
              </a:ext>
            </a:extLst>
          </p:cNvPr>
          <p:cNvSpPr txBox="1"/>
          <p:nvPr/>
        </p:nvSpPr>
        <p:spPr>
          <a:xfrm>
            <a:off x="6012373" y="2085078"/>
            <a:ext cx="3632803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প্লাস্টিক, গ্লাস, বাড়ি, ইট।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8EAEAA-1E00-43A8-B638-CE0BBF864FAA}"/>
              </a:ext>
            </a:extLst>
          </p:cNvPr>
          <p:cNvSpPr txBox="1"/>
          <p:nvPr/>
        </p:nvSpPr>
        <p:spPr>
          <a:xfrm>
            <a:off x="1430976" y="3425914"/>
            <a:ext cx="5660709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কী আমরা তৈরি করতে পারি?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D53032-62DF-4F03-812B-04D50F43900C}"/>
              </a:ext>
            </a:extLst>
          </p:cNvPr>
          <p:cNvSpPr txBox="1"/>
          <p:nvPr/>
        </p:nvSpPr>
        <p:spPr>
          <a:xfrm>
            <a:off x="7308547" y="3445245"/>
            <a:ext cx="238343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হ্যাঁ।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4A337C-13C1-4F25-A602-93196291BF16}"/>
              </a:ext>
            </a:extLst>
          </p:cNvPr>
          <p:cNvSpPr txBox="1"/>
          <p:nvPr/>
        </p:nvSpPr>
        <p:spPr>
          <a:xfrm>
            <a:off x="1358603" y="4805413"/>
            <a:ext cx="965514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এসব সম্পদকে মানবসৃষ্ট সম্পদ বলে।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7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CED520-0210-4853-9965-9B14790928C4}"/>
              </a:ext>
            </a:extLst>
          </p:cNvPr>
          <p:cNvSpPr/>
          <p:nvPr/>
        </p:nvSpPr>
        <p:spPr>
          <a:xfrm>
            <a:off x="295422" y="295422"/>
            <a:ext cx="11633981" cy="633046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E1F8BD46-F89E-4F79-942A-7A1ECFE99737}"/>
              </a:ext>
            </a:extLst>
          </p:cNvPr>
          <p:cNvSpPr/>
          <p:nvPr/>
        </p:nvSpPr>
        <p:spPr>
          <a:xfrm>
            <a:off x="1187355" y="668741"/>
            <a:ext cx="9771797" cy="1173708"/>
          </a:xfrm>
          <a:prstGeom prst="downArrowCallou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সহপাঠীর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E5146E-321D-4433-90D1-B596B84FEB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73" y="2297882"/>
            <a:ext cx="7902053" cy="1469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F17ABF-117C-4B74-AF80-1693F4CE4D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393" y="4068078"/>
            <a:ext cx="8270543" cy="1608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02EF1F-6BB9-452F-A168-16A14CD83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18" y="2297882"/>
            <a:ext cx="8284364" cy="3378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651D00-6B79-4F9D-B80D-B8480D11C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73" y="2326843"/>
            <a:ext cx="8284364" cy="3349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015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613B08-8A9D-4DA9-9B78-89F5A7923960}"/>
              </a:ext>
            </a:extLst>
          </p:cNvPr>
          <p:cNvSpPr/>
          <p:nvPr/>
        </p:nvSpPr>
        <p:spPr>
          <a:xfrm>
            <a:off x="295422" y="295422"/>
            <a:ext cx="11633981" cy="633046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DCAE3E-3AD7-49A6-A39D-0D147503B0AD}"/>
              </a:ext>
            </a:extLst>
          </p:cNvPr>
          <p:cNvSpPr txBox="1"/>
          <p:nvPr/>
        </p:nvSpPr>
        <p:spPr>
          <a:xfrm>
            <a:off x="3429146" y="579211"/>
            <a:ext cx="6351102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98C98A-808A-4396-A845-14261CCC0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415799"/>
              </p:ext>
            </p:extLst>
          </p:nvPr>
        </p:nvGraphicFramePr>
        <p:xfrm>
          <a:off x="2380974" y="1590499"/>
          <a:ext cx="8128000" cy="451941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262398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90042154"/>
                    </a:ext>
                  </a:extLst>
                </a:gridCol>
              </a:tblGrid>
              <a:tr h="645631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ব্যবহৃত বস্তু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কোথা থেকে পাই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05333"/>
                  </a:ext>
                </a:extLst>
              </a:tr>
              <a:tr h="645631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045000"/>
                  </a:ext>
                </a:extLst>
              </a:tr>
              <a:tr h="645631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455325"/>
                  </a:ext>
                </a:extLst>
              </a:tr>
              <a:tr h="645631"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342520"/>
                  </a:ext>
                </a:extLst>
              </a:tr>
              <a:tr h="645631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650661"/>
                  </a:ext>
                </a:extLst>
              </a:tr>
              <a:tr h="645631"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999448"/>
                  </a:ext>
                </a:extLst>
              </a:tr>
              <a:tr h="645631"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66099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3A5F0DA-945B-4F06-A607-F233662B1FA1}"/>
              </a:ext>
            </a:extLst>
          </p:cNvPr>
          <p:cNvSpPr txBox="1"/>
          <p:nvPr/>
        </p:nvSpPr>
        <p:spPr>
          <a:xfrm>
            <a:off x="4029354" y="2873815"/>
            <a:ext cx="173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2D4CB1-7E09-4ADA-A61A-09E16ED63BBF}"/>
              </a:ext>
            </a:extLst>
          </p:cNvPr>
          <p:cNvSpPr txBox="1"/>
          <p:nvPr/>
        </p:nvSpPr>
        <p:spPr>
          <a:xfrm>
            <a:off x="8074992" y="2282698"/>
            <a:ext cx="173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D34E75-63E4-458A-A61C-B3AEC68965B3}"/>
              </a:ext>
            </a:extLst>
          </p:cNvPr>
          <p:cNvSpPr txBox="1"/>
          <p:nvPr/>
        </p:nvSpPr>
        <p:spPr>
          <a:xfrm>
            <a:off x="4140729" y="2249445"/>
            <a:ext cx="173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07145D-1BFA-4058-837B-3ADEC998248F}"/>
              </a:ext>
            </a:extLst>
          </p:cNvPr>
          <p:cNvSpPr txBox="1"/>
          <p:nvPr/>
        </p:nvSpPr>
        <p:spPr>
          <a:xfrm>
            <a:off x="8030818" y="2979035"/>
            <a:ext cx="173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E8FDF7-F2CF-4977-A184-E23EE02E3D29}"/>
              </a:ext>
            </a:extLst>
          </p:cNvPr>
          <p:cNvSpPr txBox="1"/>
          <p:nvPr/>
        </p:nvSpPr>
        <p:spPr>
          <a:xfrm>
            <a:off x="3810690" y="3690356"/>
            <a:ext cx="173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AB9253-56A8-4D11-BE81-5D6969EA17E0}"/>
              </a:ext>
            </a:extLst>
          </p:cNvPr>
          <p:cNvSpPr txBox="1"/>
          <p:nvPr/>
        </p:nvSpPr>
        <p:spPr>
          <a:xfrm>
            <a:off x="8030818" y="3522626"/>
            <a:ext cx="173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E5F2BC-07A6-4A13-9258-277D8450E2EF}"/>
              </a:ext>
            </a:extLst>
          </p:cNvPr>
          <p:cNvSpPr txBox="1"/>
          <p:nvPr/>
        </p:nvSpPr>
        <p:spPr>
          <a:xfrm>
            <a:off x="4035980" y="4245287"/>
            <a:ext cx="173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E34951-CAC9-46B0-9D2F-DF3E3ECFDE40}"/>
              </a:ext>
            </a:extLst>
          </p:cNvPr>
          <p:cNvSpPr txBox="1"/>
          <p:nvPr/>
        </p:nvSpPr>
        <p:spPr>
          <a:xfrm>
            <a:off x="8074992" y="4210706"/>
            <a:ext cx="173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E0F84E-E257-4381-B3D7-F0F4F89AC35F}"/>
              </a:ext>
            </a:extLst>
          </p:cNvPr>
          <p:cNvSpPr txBox="1"/>
          <p:nvPr/>
        </p:nvSpPr>
        <p:spPr>
          <a:xfrm>
            <a:off x="3541645" y="4859336"/>
            <a:ext cx="173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সৌর প্যানেল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94A688-A243-4A59-A88E-47986E6C92F5}"/>
              </a:ext>
            </a:extLst>
          </p:cNvPr>
          <p:cNvSpPr txBox="1"/>
          <p:nvPr/>
        </p:nvSpPr>
        <p:spPr>
          <a:xfrm>
            <a:off x="7553381" y="4744281"/>
            <a:ext cx="173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BF06F6-0108-4A68-A466-187FAFA3334E}"/>
              </a:ext>
            </a:extLst>
          </p:cNvPr>
          <p:cNvSpPr txBox="1"/>
          <p:nvPr/>
        </p:nvSpPr>
        <p:spPr>
          <a:xfrm>
            <a:off x="3779632" y="5484626"/>
            <a:ext cx="173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উইন্ডমিল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423CDE-82E2-46B8-9C66-6A57BD63C50E}"/>
              </a:ext>
            </a:extLst>
          </p:cNvPr>
          <p:cNvSpPr txBox="1"/>
          <p:nvPr/>
        </p:nvSpPr>
        <p:spPr>
          <a:xfrm>
            <a:off x="8074992" y="5491585"/>
            <a:ext cx="173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Off-page Connector 16">
            <a:extLst>
              <a:ext uri="{FF2B5EF4-FFF2-40B4-BE49-F238E27FC236}">
                <a16:creationId xmlns:a16="http://schemas.microsoft.com/office/drawing/2014/main" id="{B536018F-EB8A-4B38-9FC8-BDB5D8132DFD}"/>
              </a:ext>
            </a:extLst>
          </p:cNvPr>
          <p:cNvSpPr/>
          <p:nvPr/>
        </p:nvSpPr>
        <p:spPr>
          <a:xfrm>
            <a:off x="665631" y="457200"/>
            <a:ext cx="2034789" cy="1243224"/>
          </a:xfrm>
          <a:prstGeom prst="flowChartOffpage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40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A1D3923A-9B8E-4172-AB42-8606A36D7F01}"/>
              </a:ext>
            </a:extLst>
          </p:cNvPr>
          <p:cNvSpPr/>
          <p:nvPr/>
        </p:nvSpPr>
        <p:spPr>
          <a:xfrm>
            <a:off x="140678" y="224800"/>
            <a:ext cx="11901268" cy="6435228"/>
          </a:xfrm>
          <a:prstGeom prst="round2Diag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A13276-B883-44A9-A284-296E6500D2B5}"/>
              </a:ext>
            </a:extLst>
          </p:cNvPr>
          <p:cNvSpPr txBox="1"/>
          <p:nvPr/>
        </p:nvSpPr>
        <p:spPr>
          <a:xfrm>
            <a:off x="2422731" y="2759703"/>
            <a:ext cx="7346537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পাঠ্যবইর ৮৯ ও ৯০ পৃষ্ঠা পড়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7360C4-220E-4B87-8663-1868A14C46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4" y="562424"/>
            <a:ext cx="1760210" cy="1481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93DB97-9DB7-4929-BCBC-295833E1D9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332" y="463668"/>
            <a:ext cx="1760210" cy="13648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D06256-87C9-46B4-B488-71B1EA5A0A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790" y="4640627"/>
            <a:ext cx="1617477" cy="1678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5204F0-E05B-4122-B18D-34BAB1C276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0" y="4837576"/>
            <a:ext cx="1760209" cy="14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21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F85E57-2A54-4332-B582-24488D66D7D1}"/>
              </a:ext>
            </a:extLst>
          </p:cNvPr>
          <p:cNvSpPr/>
          <p:nvPr/>
        </p:nvSpPr>
        <p:spPr>
          <a:xfrm>
            <a:off x="295422" y="295422"/>
            <a:ext cx="11633981" cy="633046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88BA80-EB28-4C7F-959F-428B4992F6DD}"/>
              </a:ext>
            </a:extLst>
          </p:cNvPr>
          <p:cNvSpPr txBox="1"/>
          <p:nvPr/>
        </p:nvSpPr>
        <p:spPr>
          <a:xfrm>
            <a:off x="787792" y="457200"/>
            <a:ext cx="23071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B2B44-A631-401E-BB8F-1698EF89BBE5}"/>
              </a:ext>
            </a:extLst>
          </p:cNvPr>
          <p:cNvSpPr txBox="1"/>
          <p:nvPr/>
        </p:nvSpPr>
        <p:spPr>
          <a:xfrm>
            <a:off x="3534911" y="580310"/>
            <a:ext cx="7582486" cy="646331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শব্দের সাথে ডানপাশের শব্দ মিল করো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0F73B-9BC7-49F8-8A42-ED2A12BCE82E}"/>
              </a:ext>
            </a:extLst>
          </p:cNvPr>
          <p:cNvSpPr txBox="1"/>
          <p:nvPr/>
        </p:nvSpPr>
        <p:spPr>
          <a:xfrm>
            <a:off x="1693582" y="1955447"/>
            <a:ext cx="2146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খনিজ সম্পদ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E5822D-D0C2-4332-8283-B0EED5EA4010}"/>
              </a:ext>
            </a:extLst>
          </p:cNvPr>
          <p:cNvSpPr txBox="1"/>
          <p:nvPr/>
        </p:nvSpPr>
        <p:spPr>
          <a:xfrm>
            <a:off x="1709956" y="3897915"/>
            <a:ext cx="2146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2668FD-BEB2-4D6C-8867-F914F92FB254}"/>
              </a:ext>
            </a:extLst>
          </p:cNvPr>
          <p:cNvSpPr txBox="1"/>
          <p:nvPr/>
        </p:nvSpPr>
        <p:spPr>
          <a:xfrm>
            <a:off x="7580949" y="3895043"/>
            <a:ext cx="2146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E389D-8A4A-4716-A2A7-7AA805DC773C}"/>
              </a:ext>
            </a:extLst>
          </p:cNvPr>
          <p:cNvSpPr txBox="1"/>
          <p:nvPr/>
        </p:nvSpPr>
        <p:spPr>
          <a:xfrm>
            <a:off x="1693582" y="2664487"/>
            <a:ext cx="2146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সম্পদ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45A259-7598-4664-9222-9CD33FF4E475}"/>
              </a:ext>
            </a:extLst>
          </p:cNvPr>
          <p:cNvSpPr txBox="1"/>
          <p:nvPr/>
        </p:nvSpPr>
        <p:spPr>
          <a:xfrm>
            <a:off x="1693582" y="3280066"/>
            <a:ext cx="309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চাহিদা পূরণ করে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A83F2-7CC5-406D-8251-AFBB5898FCBD}"/>
              </a:ext>
            </a:extLst>
          </p:cNvPr>
          <p:cNvSpPr txBox="1"/>
          <p:nvPr/>
        </p:nvSpPr>
        <p:spPr>
          <a:xfrm>
            <a:off x="7422668" y="2435727"/>
            <a:ext cx="2146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7CC5AC-D322-40AA-8AD3-CCF38B2A2213}"/>
              </a:ext>
            </a:extLst>
          </p:cNvPr>
          <p:cNvSpPr txBox="1"/>
          <p:nvPr/>
        </p:nvSpPr>
        <p:spPr>
          <a:xfrm>
            <a:off x="7422668" y="1803968"/>
            <a:ext cx="286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প্রকৃতি থেকে আসে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200CCC-C485-4EE8-AC94-79B82D523547}"/>
              </a:ext>
            </a:extLst>
          </p:cNvPr>
          <p:cNvSpPr txBox="1"/>
          <p:nvPr/>
        </p:nvSpPr>
        <p:spPr>
          <a:xfrm>
            <a:off x="7398492" y="3167390"/>
            <a:ext cx="2146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সম্পদ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F169A-5845-44CB-8626-E807977AD0CF}"/>
              </a:ext>
            </a:extLst>
          </p:cNvPr>
          <p:cNvSpPr txBox="1"/>
          <p:nvPr/>
        </p:nvSpPr>
        <p:spPr>
          <a:xfrm>
            <a:off x="7422668" y="4522485"/>
            <a:ext cx="270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তৈরি করে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D0582C-DB6A-4E9B-B0DB-1F6DE0528F1B}"/>
              </a:ext>
            </a:extLst>
          </p:cNvPr>
          <p:cNvSpPr txBox="1"/>
          <p:nvPr/>
        </p:nvSpPr>
        <p:spPr>
          <a:xfrm>
            <a:off x="7422668" y="5200032"/>
            <a:ext cx="2146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উপকার করে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9CBD400-0265-45CF-A82E-C26B0E838DBB}"/>
              </a:ext>
            </a:extLst>
          </p:cNvPr>
          <p:cNvSpPr/>
          <p:nvPr/>
        </p:nvSpPr>
        <p:spPr>
          <a:xfrm rot="345972">
            <a:off x="3149849" y="2481190"/>
            <a:ext cx="4446212" cy="769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0A3B5F4-9DF8-4AAE-925E-68B404F8B889}"/>
              </a:ext>
            </a:extLst>
          </p:cNvPr>
          <p:cNvSpPr/>
          <p:nvPr/>
        </p:nvSpPr>
        <p:spPr>
          <a:xfrm rot="1473013">
            <a:off x="3187537" y="3812290"/>
            <a:ext cx="4446212" cy="769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680BD74-C03F-4317-8731-540BD199C92C}"/>
              </a:ext>
            </a:extLst>
          </p:cNvPr>
          <p:cNvSpPr/>
          <p:nvPr/>
        </p:nvSpPr>
        <p:spPr>
          <a:xfrm rot="783157">
            <a:off x="4480224" y="3771447"/>
            <a:ext cx="3168696" cy="99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87A9877-0F5A-4DE3-BB37-9F8598F225F5}"/>
              </a:ext>
            </a:extLst>
          </p:cNvPr>
          <p:cNvSpPr/>
          <p:nvPr/>
        </p:nvSpPr>
        <p:spPr>
          <a:xfrm rot="20362524">
            <a:off x="2176362" y="3055530"/>
            <a:ext cx="5567034" cy="905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555BA1-6D27-47C7-ADB5-B3C9A79BC4CC}"/>
              </a:ext>
            </a:extLst>
          </p:cNvPr>
          <p:cNvSpPr txBox="1"/>
          <p:nvPr/>
        </p:nvSpPr>
        <p:spPr>
          <a:xfrm>
            <a:off x="8573660" y="5611827"/>
            <a:ext cx="2915723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2E47DC-B917-4FA2-9FE5-54193E35AC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97" y="4919139"/>
            <a:ext cx="1760210" cy="148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1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E42C306-DC38-4A1E-A476-17C8E481DFAB}"/>
              </a:ext>
            </a:extLst>
          </p:cNvPr>
          <p:cNvSpPr/>
          <p:nvPr/>
        </p:nvSpPr>
        <p:spPr>
          <a:xfrm>
            <a:off x="295422" y="295422"/>
            <a:ext cx="11633981" cy="633046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3D7738-ABBD-4BBB-B315-40CADCAAEDA8}"/>
              </a:ext>
            </a:extLst>
          </p:cNvPr>
          <p:cNvSpPr txBox="1"/>
          <p:nvPr/>
        </p:nvSpPr>
        <p:spPr>
          <a:xfrm>
            <a:off x="2433711" y="579211"/>
            <a:ext cx="7346537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সারসংক্ষেপ আলোচনা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DB5D14-971F-428C-ADAA-608EFEDA753D}"/>
              </a:ext>
            </a:extLst>
          </p:cNvPr>
          <p:cNvSpPr txBox="1"/>
          <p:nvPr/>
        </p:nvSpPr>
        <p:spPr>
          <a:xfrm>
            <a:off x="618978" y="3179661"/>
            <a:ext cx="392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কাকে বলে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9A5E5B-11E6-4F03-AD52-56F5424AB391}"/>
              </a:ext>
            </a:extLst>
          </p:cNvPr>
          <p:cNvSpPr txBox="1"/>
          <p:nvPr/>
        </p:nvSpPr>
        <p:spPr>
          <a:xfrm>
            <a:off x="1105580" y="3610815"/>
            <a:ext cx="9945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 যে সকল সম্পদ পাওয়া যায় তাদেরকে প্রাকৃতিক সম্পদ বলে। যেমন – মাটি,পানি, বায়ু, গাছপালা, সূর্যের আলো ইত্যাদি।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F3AE9-BC46-47B2-AF61-589F99F5D637}"/>
              </a:ext>
            </a:extLst>
          </p:cNvPr>
          <p:cNvSpPr txBox="1"/>
          <p:nvPr/>
        </p:nvSpPr>
        <p:spPr>
          <a:xfrm>
            <a:off x="618978" y="4854228"/>
            <a:ext cx="522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সম্পদ কাকে বলে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5C49CB-48FA-4548-8985-9B002BDD1927}"/>
              </a:ext>
            </a:extLst>
          </p:cNvPr>
          <p:cNvSpPr txBox="1"/>
          <p:nvPr/>
        </p:nvSpPr>
        <p:spPr>
          <a:xfrm>
            <a:off x="1105580" y="5268485"/>
            <a:ext cx="9945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সম্পদই হলো মানবসৃষ্ট সম্পদ। যেমন – কাগজ, প্লাস্টিক, কাচ, বিদ্যুৎ ইত্যাদি। মানবসৃষ্ট সম্পদও প্রকৃতি থেকেই আসে।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B74F60-937B-4B8C-A3FB-6AB799936EDB}"/>
              </a:ext>
            </a:extLst>
          </p:cNvPr>
          <p:cNvSpPr txBox="1"/>
          <p:nvPr/>
        </p:nvSpPr>
        <p:spPr>
          <a:xfrm>
            <a:off x="618978" y="1589515"/>
            <a:ext cx="3629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সম্পদ কাকে বলে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1CCCA5-5589-4EE2-99EC-3066EC08CEA4}"/>
              </a:ext>
            </a:extLst>
          </p:cNvPr>
          <p:cNvSpPr txBox="1"/>
          <p:nvPr/>
        </p:nvSpPr>
        <p:spPr>
          <a:xfrm>
            <a:off x="1105580" y="1988060"/>
            <a:ext cx="9754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সম্পদ হলো এমন কিছু, যা মানুষ ব্যবহার করে উপকৃত হয়। সম্পদকে ২ ভাগে ভাগ করা যায়। যেমন – প্রাকৃতিক সম্পদ এবং মানবসৃষ্ট সম্পদ।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4D1FFA-5739-4962-AA24-408E744EC8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19" y="5480905"/>
            <a:ext cx="1324111" cy="91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6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7DC1D8-FE2B-4786-A65B-B4E5BDFF8DDA}"/>
              </a:ext>
            </a:extLst>
          </p:cNvPr>
          <p:cNvSpPr/>
          <p:nvPr/>
        </p:nvSpPr>
        <p:spPr>
          <a:xfrm>
            <a:off x="295422" y="295422"/>
            <a:ext cx="11633981" cy="633046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A1794E-2DE6-49B9-900F-F072CE4693BF}"/>
              </a:ext>
            </a:extLst>
          </p:cNvPr>
          <p:cNvSpPr txBox="1"/>
          <p:nvPr/>
        </p:nvSpPr>
        <p:spPr>
          <a:xfrm>
            <a:off x="4994032" y="491238"/>
            <a:ext cx="188507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DE2C0D-8ECC-45EC-8992-4C1C61D56A93}"/>
              </a:ext>
            </a:extLst>
          </p:cNvPr>
          <p:cNvSpPr txBox="1"/>
          <p:nvPr/>
        </p:nvSpPr>
        <p:spPr>
          <a:xfrm>
            <a:off x="1460695" y="2397948"/>
            <a:ext cx="927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লিখ 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মানুষ দ্রব্যসামগ্রী তৈরি করতে কী কী সম্পদ ব্যবহার করে 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প্রাকৃতিক সম্পদ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D27D4A-FA46-4C87-BCB1-AB7AA3AA4A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332" y="463668"/>
            <a:ext cx="1760210" cy="1364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3FD874-B895-4A7A-958D-BFE60FB814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199" y="5116074"/>
            <a:ext cx="1760210" cy="1364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FC687B-AE69-48E1-9BE8-5D494EDC68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1" y="4948933"/>
            <a:ext cx="1760210" cy="13648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970D4-F86D-46CC-A0D3-4722E450B6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3" y="463667"/>
            <a:ext cx="1760210" cy="13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34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1FB865-4A7D-4FFF-9E66-DD28C9255798}"/>
              </a:ext>
            </a:extLst>
          </p:cNvPr>
          <p:cNvSpPr/>
          <p:nvPr/>
        </p:nvSpPr>
        <p:spPr>
          <a:xfrm>
            <a:off x="295422" y="295422"/>
            <a:ext cx="11633981" cy="633046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F81786-695D-49DB-8027-578062BA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3" y="534368"/>
            <a:ext cx="4684836" cy="244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2F7E40-398B-4663-9335-86AFE6FFD899}"/>
              </a:ext>
            </a:extLst>
          </p:cNvPr>
          <p:cNvSpPr txBox="1"/>
          <p:nvPr/>
        </p:nvSpPr>
        <p:spPr>
          <a:xfrm>
            <a:off x="928468" y="2982350"/>
            <a:ext cx="2602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F5626F-4D84-4078-842D-0D358E2EFA21}"/>
              </a:ext>
            </a:extLst>
          </p:cNvPr>
          <p:cNvSpPr txBox="1"/>
          <p:nvPr/>
        </p:nvSpPr>
        <p:spPr>
          <a:xfrm>
            <a:off x="5569340" y="2658591"/>
            <a:ext cx="58240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E22244-8F26-4ED3-B9BC-7B0C49A05B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332" y="463668"/>
            <a:ext cx="1760210" cy="13648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BACB7A-F8A2-4C2F-A7A5-A96419B627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3" y="4958783"/>
            <a:ext cx="1760210" cy="13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25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E7C508-160F-4FAE-A729-159937E18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1" y="239954"/>
            <a:ext cx="11591779" cy="62774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231C6C9-35A2-422B-98CB-F7BEDE4FCE34}"/>
              </a:ext>
            </a:extLst>
          </p:cNvPr>
          <p:cNvSpPr/>
          <p:nvPr/>
        </p:nvSpPr>
        <p:spPr>
          <a:xfrm>
            <a:off x="4923694" y="2795953"/>
            <a:ext cx="4389120" cy="1266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08B0AE-B856-4725-927B-05E3EB2BB4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80" y="5765559"/>
            <a:ext cx="1343024" cy="852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90BB58-0CEA-4B6C-AF1C-39C2742E2D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92" y="4931226"/>
            <a:ext cx="982834" cy="8524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86FFE8-1E9F-4F25-9271-86A16CA777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09" y="5597873"/>
            <a:ext cx="1343024" cy="8524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BC991D-501C-46A8-BC18-8AC2140681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532" y="3747541"/>
            <a:ext cx="2178427" cy="1872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2192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99FCDF5-895C-433C-860C-22044EFD4832}"/>
              </a:ext>
            </a:extLst>
          </p:cNvPr>
          <p:cNvSpPr/>
          <p:nvPr/>
        </p:nvSpPr>
        <p:spPr>
          <a:xfrm>
            <a:off x="168812" y="197974"/>
            <a:ext cx="11873133" cy="6462054"/>
          </a:xfrm>
          <a:prstGeom prst="round2Diag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B5A6FB-70B9-46D1-B211-66C53572EA4E}"/>
              </a:ext>
            </a:extLst>
          </p:cNvPr>
          <p:cNvGrpSpPr/>
          <p:nvPr/>
        </p:nvGrpSpPr>
        <p:grpSpPr>
          <a:xfrm>
            <a:off x="6711881" y="1811735"/>
            <a:ext cx="5226356" cy="4339402"/>
            <a:chOff x="6711881" y="1811735"/>
            <a:chExt cx="5226356" cy="43394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52BB3EE-2C2E-427C-810E-D72456487FB1}"/>
                </a:ext>
              </a:extLst>
            </p:cNvPr>
            <p:cNvGrpSpPr/>
            <p:nvPr/>
          </p:nvGrpSpPr>
          <p:grpSpPr>
            <a:xfrm>
              <a:off x="7841686" y="2220835"/>
              <a:ext cx="4096551" cy="3930302"/>
              <a:chOff x="7641884" y="1970427"/>
              <a:chExt cx="4096551" cy="3930302"/>
            </a:xfrm>
          </p:grpSpPr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56DD6EEE-101D-43C9-B1A3-699E2DDA1987}"/>
                  </a:ext>
                </a:extLst>
              </p:cNvPr>
              <p:cNvSpPr/>
              <p:nvPr/>
            </p:nvSpPr>
            <p:spPr>
              <a:xfrm rot="16200000">
                <a:off x="7729991" y="1882320"/>
                <a:ext cx="3816628" cy="3992842"/>
              </a:xfrm>
              <a:prstGeom prst="round2Diag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DC0947-C3A8-4669-95AC-DABA653805AE}"/>
                  </a:ext>
                </a:extLst>
              </p:cNvPr>
              <p:cNvSpPr txBox="1"/>
              <p:nvPr/>
            </p:nvSpPr>
            <p:spPr>
              <a:xfrm>
                <a:off x="8090151" y="2238188"/>
                <a:ext cx="3648284" cy="366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</a:p>
              <a:p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 : পঞ্চম</a:t>
                </a:r>
              </a:p>
              <a:p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 : প্রাথমিক বিজ্ঞান</a:t>
                </a:r>
              </a:p>
              <a:p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 : ১৩ </a:t>
                </a:r>
              </a:p>
              <a:p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 প্রাকৃতিক সম্পদ</a:t>
                </a:r>
              </a:p>
              <a:p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পৃষ্ঠা নং ৮৯, ৯০</a:t>
                </a: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E8113A4-A51A-4767-B275-81F92616C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881" y="1811735"/>
              <a:ext cx="1221789" cy="109848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A3A9F5B-A36E-4168-8267-E10AFC5A7608}"/>
              </a:ext>
            </a:extLst>
          </p:cNvPr>
          <p:cNvGrpSpPr/>
          <p:nvPr/>
        </p:nvGrpSpPr>
        <p:grpSpPr>
          <a:xfrm>
            <a:off x="666434" y="639414"/>
            <a:ext cx="5066030" cy="4256934"/>
            <a:chOff x="666434" y="639414"/>
            <a:chExt cx="5066030" cy="425693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07C376F-6266-48F4-8823-124700E1A7FF}"/>
                </a:ext>
              </a:extLst>
            </p:cNvPr>
            <p:cNvGrpSpPr/>
            <p:nvPr/>
          </p:nvGrpSpPr>
          <p:grpSpPr>
            <a:xfrm>
              <a:off x="1739622" y="1079720"/>
              <a:ext cx="3992842" cy="3816628"/>
              <a:chOff x="1746252" y="1099549"/>
              <a:chExt cx="3992842" cy="3816628"/>
            </a:xfrm>
          </p:grpSpPr>
          <p:sp>
            <p:nvSpPr>
              <p:cNvPr id="8" name="Rectangle: Diagonal Corners Rounded 7">
                <a:extLst>
                  <a:ext uri="{FF2B5EF4-FFF2-40B4-BE49-F238E27FC236}">
                    <a16:creationId xmlns:a16="http://schemas.microsoft.com/office/drawing/2014/main" id="{180C9F40-5E08-4FA5-BDD9-993F33B81F3F}"/>
                  </a:ext>
                </a:extLst>
              </p:cNvPr>
              <p:cNvSpPr/>
              <p:nvPr/>
            </p:nvSpPr>
            <p:spPr>
              <a:xfrm rot="16200000">
                <a:off x="1834359" y="1011442"/>
                <a:ext cx="3816628" cy="3992842"/>
              </a:xfrm>
              <a:prstGeom prst="round2Diag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DFF2B1-39A1-4709-9324-4FD8DA653F0B}"/>
                  </a:ext>
                </a:extLst>
              </p:cNvPr>
              <p:cNvSpPr txBox="1"/>
              <p:nvPr/>
            </p:nvSpPr>
            <p:spPr>
              <a:xfrm>
                <a:off x="2107995" y="1422812"/>
                <a:ext cx="3631099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উপস্থাপনায়</a:t>
                </a:r>
              </a:p>
              <a:p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শাহরিণা বিন সুইটি</a:t>
                </a:r>
              </a:p>
              <a:p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 শিক্ষক,</a:t>
                </a:r>
              </a:p>
              <a:p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চরমোনাই মাদ্রাসা সরকারি প্রাথমিক বিদ্যালয়,</a:t>
                </a:r>
              </a:p>
              <a:p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বরিশাল।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F1B7B6A-505A-478F-B164-C2994EC25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434" y="639414"/>
              <a:ext cx="1221789" cy="109848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CC8BF22-1E0F-4131-AA92-4E6DEBD110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80" y="5336652"/>
            <a:ext cx="1499750" cy="12336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3A77AB-C4A5-476B-88BC-8B9455E5BD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89080">
            <a:off x="10183711" y="462886"/>
            <a:ext cx="1499750" cy="123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6D63DE-8045-4FD1-9C48-A97CB5CF856E}"/>
              </a:ext>
            </a:extLst>
          </p:cNvPr>
          <p:cNvSpPr/>
          <p:nvPr/>
        </p:nvSpPr>
        <p:spPr>
          <a:xfrm>
            <a:off x="168812" y="197974"/>
            <a:ext cx="11873133" cy="6462054"/>
          </a:xfrm>
          <a:prstGeom prst="round2Diag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588894-DF83-4F3D-8C05-73B6D9DBED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1" y="1420837"/>
            <a:ext cx="5579160" cy="3389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067A71-8440-4ABD-9AE4-BA6192FD23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69" y="1328072"/>
            <a:ext cx="5512903" cy="3389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37DED6AC-1844-4F7D-9D16-6158D85224E9}"/>
              </a:ext>
            </a:extLst>
          </p:cNvPr>
          <p:cNvSpPr/>
          <p:nvPr/>
        </p:nvSpPr>
        <p:spPr>
          <a:xfrm>
            <a:off x="424072" y="5035826"/>
            <a:ext cx="10866780" cy="150688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BF106-D96B-492A-BD8F-92ECDE557A78}"/>
              </a:ext>
            </a:extLst>
          </p:cNvPr>
          <p:cNvSpPr txBox="1"/>
          <p:nvPr/>
        </p:nvSpPr>
        <p:spPr>
          <a:xfrm>
            <a:off x="3026464" y="5142085"/>
            <a:ext cx="4346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পেলে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5F8A9-69EA-46C1-8574-408A410B7213}"/>
              </a:ext>
            </a:extLst>
          </p:cNvPr>
          <p:cNvSpPr txBox="1"/>
          <p:nvPr/>
        </p:nvSpPr>
        <p:spPr>
          <a:xfrm>
            <a:off x="5055705" y="5142085"/>
            <a:ext cx="4346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দৃশ্য।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73E61-AA95-4230-BA60-C5A93E0DC001}"/>
              </a:ext>
            </a:extLst>
          </p:cNvPr>
          <p:cNvSpPr txBox="1"/>
          <p:nvPr/>
        </p:nvSpPr>
        <p:spPr>
          <a:xfrm>
            <a:off x="3826565" y="5228499"/>
            <a:ext cx="47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কী ধরনের দৃশ্য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9F586A-3AB1-4923-BA49-2EB5432CAB57}"/>
              </a:ext>
            </a:extLst>
          </p:cNvPr>
          <p:cNvSpPr txBox="1"/>
          <p:nvPr/>
        </p:nvSpPr>
        <p:spPr>
          <a:xfrm>
            <a:off x="3538328" y="5410070"/>
            <a:ext cx="4346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দৃশ্য।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86FDA0-4B32-44A0-86AB-F244881FBA3D}"/>
              </a:ext>
            </a:extLst>
          </p:cNvPr>
          <p:cNvSpPr txBox="1"/>
          <p:nvPr/>
        </p:nvSpPr>
        <p:spPr>
          <a:xfrm>
            <a:off x="1762540" y="5127548"/>
            <a:ext cx="9210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ঠিক বলেছো । আমাদের দেশে এমন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598EDF-3D8E-4F5E-9F7A-4C70663BFE47}"/>
              </a:ext>
            </a:extLst>
          </p:cNvPr>
          <p:cNvSpPr txBox="1"/>
          <p:nvPr/>
        </p:nvSpPr>
        <p:spPr>
          <a:xfrm>
            <a:off x="4114290" y="406063"/>
            <a:ext cx="299499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36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D427DEA-E488-4CA4-946E-13671817D1A4}"/>
              </a:ext>
            </a:extLst>
          </p:cNvPr>
          <p:cNvSpPr/>
          <p:nvPr/>
        </p:nvSpPr>
        <p:spPr>
          <a:xfrm>
            <a:off x="168812" y="197974"/>
            <a:ext cx="11873133" cy="6462054"/>
          </a:xfrm>
          <a:prstGeom prst="round2Diag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323BCB-9398-4F18-BBEF-51184961F8E4}"/>
              </a:ext>
            </a:extLst>
          </p:cNvPr>
          <p:cNvSpPr txBox="1"/>
          <p:nvPr/>
        </p:nvSpPr>
        <p:spPr>
          <a:xfrm>
            <a:off x="1706587" y="1003405"/>
            <a:ext cx="4129156" cy="9233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A01106-F6BC-41A6-B6C9-16114FB475E4}"/>
              </a:ext>
            </a:extLst>
          </p:cNvPr>
          <p:cNvSpPr txBox="1"/>
          <p:nvPr/>
        </p:nvSpPr>
        <p:spPr>
          <a:xfrm>
            <a:off x="2839830" y="2391512"/>
            <a:ext cx="325617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CD3421-5D41-4E3B-8B7F-678018ED8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5" y="2391512"/>
            <a:ext cx="5952375" cy="39952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8BF22-1E0F-4131-AA92-4E6DEBD110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10" y="5237762"/>
            <a:ext cx="1499750" cy="123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35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1630302B-C7B1-4F24-87F5-F1360E61A93E}"/>
              </a:ext>
            </a:extLst>
          </p:cNvPr>
          <p:cNvSpPr/>
          <p:nvPr/>
        </p:nvSpPr>
        <p:spPr>
          <a:xfrm>
            <a:off x="168812" y="197974"/>
            <a:ext cx="11873133" cy="6462054"/>
          </a:xfrm>
          <a:prstGeom prst="round2Diag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323BCB-9398-4F18-BBEF-51184961F8E4}"/>
              </a:ext>
            </a:extLst>
          </p:cNvPr>
          <p:cNvSpPr txBox="1"/>
          <p:nvPr/>
        </p:nvSpPr>
        <p:spPr>
          <a:xfrm>
            <a:off x="3750066" y="896565"/>
            <a:ext cx="4129156" cy="9233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A01106-F6BC-41A6-B6C9-16114FB475E4}"/>
              </a:ext>
            </a:extLst>
          </p:cNvPr>
          <p:cNvSpPr txBox="1"/>
          <p:nvPr/>
        </p:nvSpPr>
        <p:spPr>
          <a:xfrm>
            <a:off x="642730" y="2682727"/>
            <a:ext cx="1090653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১৭.১.১  প্রাকৃতিক ও কৃত্রিম সম্পদের গুরুত্ব ও সীমাবদ্ধতা বর্ণনা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DD4132-1EBB-4028-B064-CD0363861C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351" y="3708886"/>
            <a:ext cx="3011613" cy="2680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8BF22-1E0F-4131-AA92-4E6DEBD110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94" y="5155556"/>
            <a:ext cx="1499750" cy="1233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C8BF22-1E0F-4131-AA92-4E6DEBD110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41682" y="540510"/>
            <a:ext cx="1499750" cy="123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8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BB2ACC4F-6371-4C29-97E8-96E1AD738822}"/>
              </a:ext>
            </a:extLst>
          </p:cNvPr>
          <p:cNvSpPr/>
          <p:nvPr/>
        </p:nvSpPr>
        <p:spPr>
          <a:xfrm>
            <a:off x="168812" y="197974"/>
            <a:ext cx="11873133" cy="6462054"/>
          </a:xfrm>
          <a:prstGeom prst="round2Diag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30C21-8EBF-4907-BEF9-A5E607C58A56}"/>
              </a:ext>
            </a:extLst>
          </p:cNvPr>
          <p:cNvSpPr txBox="1"/>
          <p:nvPr/>
        </p:nvSpPr>
        <p:spPr>
          <a:xfrm>
            <a:off x="3243267" y="1174481"/>
            <a:ext cx="5850834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কিছু জিনিস প্রকৃতি থেকে পাই। আবার কিছু নিজেরা তৈরি করি।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777BF3-4670-412F-BE2A-A4823CA51CC3}"/>
              </a:ext>
            </a:extLst>
          </p:cNvPr>
          <p:cNvSpPr txBox="1"/>
          <p:nvPr/>
        </p:nvSpPr>
        <p:spPr>
          <a:xfrm>
            <a:off x="1463041" y="3363257"/>
            <a:ext cx="9945858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কী ধরনের সম্পদ রয়েছে 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5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06EDC98D-BAB4-48E0-A026-225F61B5056C}"/>
              </a:ext>
            </a:extLst>
          </p:cNvPr>
          <p:cNvSpPr/>
          <p:nvPr/>
        </p:nvSpPr>
        <p:spPr>
          <a:xfrm>
            <a:off x="168812" y="197974"/>
            <a:ext cx="11873133" cy="6462054"/>
          </a:xfrm>
          <a:prstGeom prst="round2Diag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18485F-B44C-4293-A677-42B9F36850E4}"/>
              </a:ext>
            </a:extLst>
          </p:cNvPr>
          <p:cNvSpPr txBox="1"/>
          <p:nvPr/>
        </p:nvSpPr>
        <p:spPr>
          <a:xfrm>
            <a:off x="800308" y="380056"/>
            <a:ext cx="2038661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E83CDB-7E27-44F6-A7E5-FAB8E6837450}"/>
              </a:ext>
            </a:extLst>
          </p:cNvPr>
          <p:cNvSpPr txBox="1"/>
          <p:nvPr/>
        </p:nvSpPr>
        <p:spPr>
          <a:xfrm>
            <a:off x="1819639" y="1270024"/>
            <a:ext cx="798975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ছকটির মতো খাতায় একটি ছক তৈরি করো।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2437C0-DA90-429D-A86B-FDE445ED6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401799"/>
              </p:ext>
            </p:extLst>
          </p:nvPr>
        </p:nvGraphicFramePr>
        <p:xfrm>
          <a:off x="1750518" y="2432351"/>
          <a:ext cx="8128000" cy="3803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8459942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19603"/>
                    </a:ext>
                  </a:extLst>
                </a:gridCol>
              </a:tblGrid>
              <a:tr h="1250931">
                <a:tc>
                  <a:txBody>
                    <a:bodyPr/>
                    <a:lstStyle/>
                    <a:p>
                      <a:pPr algn="ctr"/>
                      <a:r>
                        <a:rPr lang="bn-IN" sz="4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 সম্পদ</a:t>
                      </a:r>
                      <a:endParaRPr lang="en-US" sz="4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মানবসৃষ্ট সম্পদ</a:t>
                      </a:r>
                      <a:endParaRPr lang="en-US" sz="4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106900"/>
                  </a:ext>
                </a:extLst>
              </a:tr>
              <a:tr h="2552626"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16267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CC8BF22-1E0F-4131-AA92-4E6DEBD110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147" y="471109"/>
            <a:ext cx="1499750" cy="123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3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6C1003-2221-42BD-BC3E-4ED3EE99930A}"/>
              </a:ext>
            </a:extLst>
          </p:cNvPr>
          <p:cNvSpPr/>
          <p:nvPr/>
        </p:nvSpPr>
        <p:spPr>
          <a:xfrm>
            <a:off x="295422" y="295422"/>
            <a:ext cx="11633981" cy="633046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949A7E-4A44-451F-8611-5537280602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92" y="4155737"/>
            <a:ext cx="1966308" cy="1893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0A809A-710E-48A3-A6E2-562220C074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67" y="2301191"/>
            <a:ext cx="1919074" cy="1599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0944BD-2078-47CE-9DBE-973D26A3C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42" y="4165576"/>
            <a:ext cx="1793667" cy="1890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8D7525-4F35-428D-B07E-AECD4107F2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990" y="4119698"/>
            <a:ext cx="1658861" cy="1965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0EF3CE-E588-47C6-8AAB-5AF836D155F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824" y="2314974"/>
            <a:ext cx="1745741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96710F-3AF5-4043-B851-72FF3A4AFDC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41" y="4239749"/>
            <a:ext cx="1833905" cy="1914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0D3408E-884C-4E61-8014-CD7D6B4DDE4D}"/>
              </a:ext>
            </a:extLst>
          </p:cNvPr>
          <p:cNvGrpSpPr/>
          <p:nvPr/>
        </p:nvGrpSpPr>
        <p:grpSpPr>
          <a:xfrm>
            <a:off x="6372233" y="2231633"/>
            <a:ext cx="2300458" cy="1821235"/>
            <a:chOff x="6497515" y="1768237"/>
            <a:chExt cx="2300458" cy="21431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8455BD5-B89E-4817-A154-38920F2D6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7515" y="1902837"/>
              <a:ext cx="2143125" cy="20085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BDDE94D-3CD1-49E5-8DCE-08C72D834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077" y="1768237"/>
              <a:ext cx="1228896" cy="17337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802C77D6-AF6E-4269-9F0F-A74D5E75409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990" y="2289233"/>
            <a:ext cx="1649849" cy="1611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B736F4B-3EA3-4449-A4EC-C09C2963AC2F}"/>
              </a:ext>
            </a:extLst>
          </p:cNvPr>
          <p:cNvSpPr txBox="1"/>
          <p:nvPr/>
        </p:nvSpPr>
        <p:spPr>
          <a:xfrm>
            <a:off x="578729" y="794479"/>
            <a:ext cx="10334110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কোনটি প্রাকৃতিক এবং কোনটি মানবসৃষ্ট সম্পদ তা খুঁজে বের করে ছকে লিখ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63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721DDF-9DA1-4E9D-A54F-68C4BDB4DD0E}"/>
              </a:ext>
            </a:extLst>
          </p:cNvPr>
          <p:cNvSpPr/>
          <p:nvPr/>
        </p:nvSpPr>
        <p:spPr>
          <a:xfrm>
            <a:off x="295422" y="295422"/>
            <a:ext cx="11633981" cy="633046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72979B-D56C-4E85-A94B-47B0DDFA4623}"/>
              </a:ext>
            </a:extLst>
          </p:cNvPr>
          <p:cNvSpPr txBox="1"/>
          <p:nvPr/>
        </p:nvSpPr>
        <p:spPr>
          <a:xfrm>
            <a:off x="846161" y="457200"/>
            <a:ext cx="331640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D7E056-C11B-48F2-8A77-9B9C4A60DF22}"/>
              </a:ext>
            </a:extLst>
          </p:cNvPr>
          <p:cNvSpPr txBox="1"/>
          <p:nvPr/>
        </p:nvSpPr>
        <p:spPr>
          <a:xfrm>
            <a:off x="1358603" y="1628851"/>
            <a:ext cx="3769689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কী দেখতে পেলে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3E947A-A7C7-4575-AB40-75D01DD74D29}"/>
              </a:ext>
            </a:extLst>
          </p:cNvPr>
          <p:cNvSpPr txBox="1"/>
          <p:nvPr/>
        </p:nvSpPr>
        <p:spPr>
          <a:xfrm>
            <a:off x="5838744" y="1676433"/>
            <a:ext cx="345288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নদী, সূর্য , বাঘ,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F2F5DB-0528-4BD3-A763-22E42C4F1F9A}"/>
              </a:ext>
            </a:extLst>
          </p:cNvPr>
          <p:cNvSpPr txBox="1"/>
          <p:nvPr/>
        </p:nvSpPr>
        <p:spPr>
          <a:xfrm>
            <a:off x="1358603" y="2703558"/>
            <a:ext cx="5660709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কী আমরা তৈরি করতে পারি?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5004E6-0FB1-42AE-8C4C-40204A1DB9EA}"/>
              </a:ext>
            </a:extLst>
          </p:cNvPr>
          <p:cNvSpPr txBox="1"/>
          <p:nvPr/>
        </p:nvSpPr>
        <p:spPr>
          <a:xfrm>
            <a:off x="7411151" y="2692745"/>
            <a:ext cx="238343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2216CB-A98A-4B11-B54E-F1808856C14E}"/>
              </a:ext>
            </a:extLst>
          </p:cNvPr>
          <p:cNvSpPr txBox="1"/>
          <p:nvPr/>
        </p:nvSpPr>
        <p:spPr>
          <a:xfrm>
            <a:off x="1330832" y="3826948"/>
            <a:ext cx="3749398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কীভাবে পাই?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CA9FD5-F68E-4F65-A2B8-425ED9CFB3C5}"/>
              </a:ext>
            </a:extLst>
          </p:cNvPr>
          <p:cNvSpPr txBox="1"/>
          <p:nvPr/>
        </p:nvSpPr>
        <p:spPr>
          <a:xfrm>
            <a:off x="5684709" y="3771906"/>
            <a:ext cx="345288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প্রকৃতি থেকে পাই।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3B52E6-E801-47B9-8B1D-05CD5ECCABA3}"/>
              </a:ext>
            </a:extLst>
          </p:cNvPr>
          <p:cNvSpPr txBox="1"/>
          <p:nvPr/>
        </p:nvSpPr>
        <p:spPr>
          <a:xfrm>
            <a:off x="1330832" y="5111300"/>
            <a:ext cx="878752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আমাদের প্রাকৃতিক সম্পদ।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69121B-B991-45A1-8712-46B9E94E1C81}"/>
              </a:ext>
            </a:extLst>
          </p:cNvPr>
          <p:cNvSpPr txBox="1"/>
          <p:nvPr/>
        </p:nvSpPr>
        <p:spPr>
          <a:xfrm>
            <a:off x="4224187" y="444461"/>
            <a:ext cx="5336498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দাও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65AD49-E300-47D8-8DB2-7F0A9F24C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5" y="1357920"/>
            <a:ext cx="10732305" cy="50633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CB6E0-3F75-4347-8C48-BF534A1CF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4" y="1361368"/>
            <a:ext cx="10732305" cy="50633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8014A1-EBB3-4A29-A0B8-9A86D5E91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98" y="1495201"/>
            <a:ext cx="10732305" cy="50633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8EE29D-BC00-44AB-BF74-A577CF2BD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98" y="1357920"/>
            <a:ext cx="10793797" cy="50967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2987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494</Words>
  <Application>Microsoft Office PowerPoint</Application>
  <PresentationFormat>Widescreen</PresentationFormat>
  <Paragraphs>99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153</cp:revision>
  <dcterms:created xsi:type="dcterms:W3CDTF">2019-08-10T11:38:44Z</dcterms:created>
  <dcterms:modified xsi:type="dcterms:W3CDTF">2019-10-24T16:43:02Z</dcterms:modified>
</cp:coreProperties>
</file>