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5" r:id="rId2"/>
    <p:sldId id="406" r:id="rId3"/>
    <p:sldId id="409" r:id="rId4"/>
    <p:sldId id="407" r:id="rId5"/>
    <p:sldId id="408" r:id="rId6"/>
    <p:sldId id="410" r:id="rId7"/>
    <p:sldId id="412" r:id="rId8"/>
    <p:sldId id="413" r:id="rId9"/>
    <p:sldId id="415" r:id="rId10"/>
    <p:sldId id="416" r:id="rId11"/>
    <p:sldId id="414" r:id="rId12"/>
    <p:sldId id="417" r:id="rId13"/>
    <p:sldId id="418" r:id="rId14"/>
    <p:sldId id="411" r:id="rId15"/>
    <p:sldId id="419" r:id="rId16"/>
    <p:sldId id="423" r:id="rId17"/>
    <p:sldId id="420" r:id="rId18"/>
    <p:sldId id="421" r:id="rId19"/>
    <p:sldId id="42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9719A-0E0F-4785-B520-C5F61AB7C2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885465-7672-4AE9-95A6-E67F80DD1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089AC-E0E7-42CB-A01F-C4B7D0E1F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6E846-E16D-4D36-B59E-7DDBE0041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3DFBB-205A-4C6F-859F-10F6139C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04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3420A-7EAF-41FF-9180-28E9EE0E0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2AFAEF-A4DC-4EF9-A68D-DC36FF550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D9854-D7D6-4C36-A2FA-4B140E567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31BB6-0496-4F18-A122-DC27BC930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B15CE-1686-4A2A-B198-AC4460DA0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5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A74F2E-8D26-4E98-BEC5-80982C0AC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7D8507-A819-49C2-9560-E86CE0318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9D824-ADB2-4B22-A3AF-F657C1960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FA4F1-AFF6-46BD-BC21-D9782FF8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D0E83-04F2-4ED6-8680-91DF7D22B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33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85A61-BD25-4A18-A1C5-4810CCAE2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CBFA5-FA29-4544-B05C-3A2C16F5A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F256A-7575-4D3C-9E10-F5D9C2D5E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B89B1-1606-480D-B09A-8CB10C5AF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0A4DA-D61C-4AE7-ADEE-F8BFCA43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79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69CAE-721C-4F17-9621-5573570EB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A2168-0FA3-4733-95AF-D24838DD8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840C20-4CA7-48BF-A72B-4CB1E3CB7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247C9-F359-4A88-8B59-71B884E8C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63298-5528-4BA4-BC65-FAE79881E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14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DAB02-35B7-48EA-9142-3ABC8451B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9A597-5801-46A5-B862-FDCEF6BB7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CF1A4B-BC3B-4E8F-BFC7-94F3BD8BE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21D767-E3F7-499C-A43D-84A2EAF1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4AC95-3C4E-4160-9DFD-63F99E9C1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B1E84-6341-4D5F-A6FE-359D0933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00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8BA7F-6F0F-4186-8CBA-EDCA0092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67EE1-C8FA-453E-AC78-C1BBC9BF0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7AB75-1EC2-4BDE-A201-04EFF5108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9DE452-41CD-4407-BD7F-2BEE201459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335CBA-F2BD-4EC8-B25A-F77EB7E82F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BD6A94-F1F0-4865-B50F-21BCD2875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192FF-FD6A-4D10-A710-9BE6634E7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B10873-74BE-454F-BBB4-AA7C67615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52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1B72B-154A-4FC4-AE36-9CC896D94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57C2FF-BD90-421D-A0BE-33B2F67FB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3A4DB-883D-4F72-A841-BF1C4B517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9173E-746C-4751-AA0C-F25AAB2A3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017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16E71B-BC03-490F-9EDE-EACBF6933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ECB5D-A406-4C80-9FE2-A5D25A7E6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B6653-5085-4CD1-9E60-A206EC6B3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61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566C0-E161-43D2-A467-104330564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DC332-9BCA-4282-B074-DFC5759E8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C27DE-5D38-4DD3-8223-AB3F28A4C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167D27-A1D0-47ED-9386-116FAB5E6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342E9-0E3A-4343-ABE5-7B54A63F9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827D8-984C-4B60-A00F-15651457D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3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26B05-A817-401E-8347-A05CFB8A0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C32D07-FD2B-4BEC-8D91-97BF9717EF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45AA66-CF6C-4CD8-A710-CFB5181D2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285B7A-BB37-4582-B4FC-0C0D5F775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CC36EA-4EF2-4C89-BFC0-DC6DA0C52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7DFAE0-90D3-47A4-AA9E-9302906A9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52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4CA707-6D84-4DC4-849A-6AF163B32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3E05E7-A3FE-45FC-BD86-46252FFAE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40C4DA-48AE-41DB-9A9F-418C4AB0B0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05DB6-6690-4355-92EE-C283EC7C881A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D5B87-146D-47C3-9097-DD7B672BA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1ACD2-3363-40DC-BC98-AE18FCE59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894F8-3F48-438C-9775-36291D4DAB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9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.tmp"/><Relationship Id="rId5" Type="http://schemas.openxmlformats.org/officeDocument/2006/relationships/image" Target="../media/image3.tmp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tm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29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tmp"/><Relationship Id="rId5" Type="http://schemas.openxmlformats.org/officeDocument/2006/relationships/image" Target="../media/image10.tmp"/><Relationship Id="rId4" Type="http://schemas.openxmlformats.org/officeDocument/2006/relationships/image" Target="../media/image17.tm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6.png"/><Relationship Id="rId5" Type="http://schemas.openxmlformats.org/officeDocument/2006/relationships/image" Target="../media/image35.tmp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41.gif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tmp"/><Relationship Id="rId7" Type="http://schemas.openxmlformats.org/officeDocument/2006/relationships/image" Target="../media/image14.tm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3.tmp"/><Relationship Id="rId5" Type="http://schemas.openxmlformats.org/officeDocument/2006/relationships/image" Target="../media/image12.tmp"/><Relationship Id="rId4" Type="http://schemas.openxmlformats.org/officeDocument/2006/relationships/image" Target="../media/image11.tm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8.tmp"/><Relationship Id="rId4" Type="http://schemas.openxmlformats.org/officeDocument/2006/relationships/image" Target="../media/image17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PE\Downloads\tumblr_macan3aUb71r1mr1po1_50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"/>
            <a:ext cx="12197422" cy="685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0327" y="1630030"/>
            <a:ext cx="696485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7200" b="1" kern="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</a:t>
            </a:r>
            <a:r>
              <a:rPr lang="bn-BD" sz="72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7200" b="1" kern="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kern="0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7200" b="1" kern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7718" y="2689660"/>
            <a:ext cx="4599709" cy="221599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800" b="1" dirty="0" err="1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sz="13800" b="1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>
                <a:ln w="11430"/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ln w="11430"/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245" y="2689660"/>
            <a:ext cx="4225924" cy="235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472" y="1995055"/>
            <a:ext cx="4145486" cy="23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339" y="3801386"/>
            <a:ext cx="3965794" cy="220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F:\New folder (2)\Animated gif\img8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621" y="530761"/>
            <a:ext cx="3876672" cy="215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02F151D-BB23-400D-8CB8-0446C89D2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23722" cy="69640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4CF702-E882-4EE9-9E13-19987688E3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722" y="-1"/>
            <a:ext cx="6268278" cy="69640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391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100"/>
    </mc:Choice>
    <mc:Fallback xmlns="">
      <p:transition advTm="10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0182 -0.007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91" y="-3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0.43255 -0.0076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28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305318-8964-4D09-9D14-E2436E342172}"/>
              </a:ext>
            </a:extLst>
          </p:cNvPr>
          <p:cNvSpPr/>
          <p:nvPr/>
        </p:nvSpPr>
        <p:spPr>
          <a:xfrm>
            <a:off x="81998" y="113379"/>
            <a:ext cx="12028004" cy="6631241"/>
          </a:xfrm>
          <a:prstGeom prst="rect">
            <a:avLst/>
          </a:prstGeom>
          <a:solidFill>
            <a:schemeClr val="bg1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pic>
        <p:nvPicPr>
          <p:cNvPr id="2" name="Picture 2" descr="Image result for fan">
            <a:extLst>
              <a:ext uri="{FF2B5EF4-FFF2-40B4-BE49-F238E27FC236}">
                <a16:creationId xmlns:a16="http://schemas.microsoft.com/office/drawing/2014/main" id="{CEEA908B-941D-4CDA-AC4C-C46A0D71E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34" y="998984"/>
            <a:ext cx="26479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6E8015-46D1-475C-8373-10F07827700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49" y="422844"/>
            <a:ext cx="3684106" cy="28072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57345E-3359-485F-A041-BD01C02EC4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3" y="3498004"/>
            <a:ext cx="4134678" cy="2585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261AE8-9D46-4831-BFF1-B4371FF6A28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200" y="3362119"/>
            <a:ext cx="2610678" cy="31142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594E09-CBAF-47B3-8FCB-38449A9DFAC1}"/>
              </a:ext>
            </a:extLst>
          </p:cNvPr>
          <p:cNvSpPr txBox="1"/>
          <p:nvPr/>
        </p:nvSpPr>
        <p:spPr>
          <a:xfrm>
            <a:off x="622853" y="176327"/>
            <a:ext cx="5473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মনোয‌োগ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দেখো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19EF45-83AC-4937-AAE6-5CEB673C0786}"/>
              </a:ext>
            </a:extLst>
          </p:cNvPr>
          <p:cNvSpPr txBox="1"/>
          <p:nvPr/>
        </p:nvSpPr>
        <p:spPr>
          <a:xfrm>
            <a:off x="8135592" y="2261344"/>
            <a:ext cx="3498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বাড়িতে, দোকানে , স্কুলে।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1E5AD3-946D-4507-8F65-C96CCC8A48A6}"/>
              </a:ext>
            </a:extLst>
          </p:cNvPr>
          <p:cNvSpPr txBox="1"/>
          <p:nvPr/>
        </p:nvSpPr>
        <p:spPr>
          <a:xfrm>
            <a:off x="7856055" y="1371599"/>
            <a:ext cx="3963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এগুলো তোমরা কোথায় দেখেছো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36C7AC-D035-4927-9C2C-2DD405FF3260}"/>
              </a:ext>
            </a:extLst>
          </p:cNvPr>
          <p:cNvSpPr txBox="1"/>
          <p:nvPr/>
        </p:nvSpPr>
        <p:spPr>
          <a:xfrm>
            <a:off x="8135592" y="2920256"/>
            <a:ext cx="3498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বলতে পার , এগুলো চালাতে কী লাগে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312913-CA88-48A0-839B-1B5875982189}"/>
              </a:ext>
            </a:extLst>
          </p:cNvPr>
          <p:cNvSpPr txBox="1"/>
          <p:nvPr/>
        </p:nvSpPr>
        <p:spPr>
          <a:xfrm>
            <a:off x="8135592" y="4046965"/>
            <a:ext cx="3498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বিদ্যুৎ লাগে।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1052326"/>
      </p:ext>
    </p:extLst>
  </p:cSld>
  <p:clrMapOvr>
    <a:masterClrMapping/>
  </p:clrMapOvr>
  <p:transition spd="slow" advTm="1174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721584B-959B-4DB9-90E0-BFFB8BC766E9}"/>
              </a:ext>
            </a:extLst>
          </p:cNvPr>
          <p:cNvSpPr/>
          <p:nvPr/>
        </p:nvSpPr>
        <p:spPr>
          <a:xfrm>
            <a:off x="95534" y="56266"/>
            <a:ext cx="11930547" cy="67749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76DE8B-72BE-4434-B88B-7C14DB1688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47" y="3091299"/>
            <a:ext cx="3920730" cy="18934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C9B83D-B698-43F5-BE91-3C7C2C0C835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275" y="991603"/>
            <a:ext cx="3402391" cy="19206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F3B7E2-6F2C-4852-AEDE-0787EC1BF04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824" y="3064077"/>
            <a:ext cx="3811062" cy="19206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18C0C8-E1B0-4B98-B6B6-81033F8D2DC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47" y="1068971"/>
            <a:ext cx="3920730" cy="18934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F013AF-518B-4C87-AE2A-FF8AC40400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838" y="991603"/>
            <a:ext cx="3811062" cy="19206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01C8C9-7210-4390-ABC1-4D00343B9179}"/>
              </a:ext>
            </a:extLst>
          </p:cNvPr>
          <p:cNvSpPr txBox="1"/>
          <p:nvPr/>
        </p:nvSpPr>
        <p:spPr>
          <a:xfrm>
            <a:off x="2904055" y="83087"/>
            <a:ext cx="4958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ছবিগুলোতে কী দেখছো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ABC95D-2AFE-4C16-AD99-DAAA7DEA8E84}"/>
              </a:ext>
            </a:extLst>
          </p:cNvPr>
          <p:cNvSpPr txBox="1"/>
          <p:nvPr/>
        </p:nvSpPr>
        <p:spPr>
          <a:xfrm>
            <a:off x="13111096" y="2394582"/>
            <a:ext cx="3498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রান্না করছে ।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D2A7B1-8455-4719-819C-1DBB3CB8496E}"/>
              </a:ext>
            </a:extLst>
          </p:cNvPr>
          <p:cNvSpPr txBox="1"/>
          <p:nvPr/>
        </p:nvSpPr>
        <p:spPr>
          <a:xfrm>
            <a:off x="12762130" y="3091300"/>
            <a:ext cx="34985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লোহার জিনিস বানাচ্ছে।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765EF5-2D78-47C0-8107-09B6D258E774}"/>
              </a:ext>
            </a:extLst>
          </p:cNvPr>
          <p:cNvSpPr txBox="1"/>
          <p:nvPr/>
        </p:nvSpPr>
        <p:spPr>
          <a:xfrm>
            <a:off x="13237103" y="3887468"/>
            <a:ext cx="3498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ইস্ত্রি করছে।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82A029-6805-4B2B-A9F4-9731F91F611E}"/>
              </a:ext>
            </a:extLst>
          </p:cNvPr>
          <p:cNvSpPr txBox="1"/>
          <p:nvPr/>
        </p:nvSpPr>
        <p:spPr>
          <a:xfrm>
            <a:off x="12875141" y="1626781"/>
            <a:ext cx="3498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কাপড় শুকাচ্ছে।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16DC33-327A-4D3E-9BB5-5F344528BEF3}"/>
              </a:ext>
            </a:extLst>
          </p:cNvPr>
          <p:cNvSpPr txBox="1"/>
          <p:nvPr/>
        </p:nvSpPr>
        <p:spPr>
          <a:xfrm>
            <a:off x="330350" y="5246887"/>
            <a:ext cx="3790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এগুলো করতে তাপ লাগে।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48050B-CDE0-4105-923E-D60C61556ED3}"/>
              </a:ext>
            </a:extLst>
          </p:cNvPr>
          <p:cNvSpPr txBox="1"/>
          <p:nvPr/>
        </p:nvSpPr>
        <p:spPr>
          <a:xfrm>
            <a:off x="330350" y="5992775"/>
            <a:ext cx="9183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কয়লা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তেল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গ্যাস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জ্বালিয়ে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4976582"/>
      </p:ext>
    </p:extLst>
  </p:cSld>
  <p:clrMapOvr>
    <a:masterClrMapping/>
  </p:clrMapOvr>
  <p:transition spd="slow" advTm="2998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44444E-6 L -1.03971 -0.141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92" y="-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38 -0.03125 L -0.35403 -0.2407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27" y="-1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-0.69519 0.0122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66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-1.0125 0.3768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25" y="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4" grpId="0"/>
      <p:bldP spid="1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F07E00-C43C-4462-A02D-6C751F97426A}"/>
              </a:ext>
            </a:extLst>
          </p:cNvPr>
          <p:cNvSpPr/>
          <p:nvPr/>
        </p:nvSpPr>
        <p:spPr>
          <a:xfrm>
            <a:off x="92766" y="94038"/>
            <a:ext cx="12006470" cy="6669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Process 17">
            <a:extLst>
              <a:ext uri="{FF2B5EF4-FFF2-40B4-BE49-F238E27FC236}">
                <a16:creationId xmlns:a16="http://schemas.microsoft.com/office/drawing/2014/main" id="{DADA2733-662B-458E-B348-DC9433A83348}"/>
              </a:ext>
            </a:extLst>
          </p:cNvPr>
          <p:cNvSpPr/>
          <p:nvPr/>
        </p:nvSpPr>
        <p:spPr>
          <a:xfrm>
            <a:off x="3530991" y="900332"/>
            <a:ext cx="5670360" cy="656470"/>
          </a:xfrm>
          <a:prstGeom prst="flowChartProcess">
            <a:avLst/>
          </a:prstGeom>
          <a:solidFill>
            <a:schemeClr val="bg1"/>
          </a:solidFill>
          <a:ln w="38100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lowchart: Data 10">
            <a:extLst>
              <a:ext uri="{FF2B5EF4-FFF2-40B4-BE49-F238E27FC236}">
                <a16:creationId xmlns:a16="http://schemas.microsoft.com/office/drawing/2014/main" id="{267D8B25-2B3A-4AF0-B160-EDB198965307}"/>
              </a:ext>
            </a:extLst>
          </p:cNvPr>
          <p:cNvSpPr/>
          <p:nvPr/>
        </p:nvSpPr>
        <p:spPr>
          <a:xfrm>
            <a:off x="569844" y="742122"/>
            <a:ext cx="2690191" cy="1086678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633F54-7DB9-4D1D-A4E9-5E1336502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229" y="318379"/>
            <a:ext cx="1343212" cy="12384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A41C880-1AFA-4B21-957D-E5BD80DA1CAF}"/>
              </a:ext>
            </a:extLst>
          </p:cNvPr>
          <p:cNvSpPr txBox="1"/>
          <p:nvPr/>
        </p:nvSpPr>
        <p:spPr>
          <a:xfrm>
            <a:off x="3953022" y="993073"/>
            <a:ext cx="8481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ছকটি খাতায় তুলে টিক চিহ্ন দাও।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4EFA30B-5A84-4160-AE23-CE52991A9A9F}"/>
              </a:ext>
            </a:extLst>
          </p:cNvPr>
          <p:cNvGrpSpPr/>
          <p:nvPr/>
        </p:nvGrpSpPr>
        <p:grpSpPr>
          <a:xfrm>
            <a:off x="3693702" y="1946030"/>
            <a:ext cx="6879102" cy="4723893"/>
            <a:chOff x="3151163" y="2239616"/>
            <a:chExt cx="6879102" cy="435813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AD93A51-AF79-4C90-90DE-1BCB37F02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1163" y="2239616"/>
              <a:ext cx="6879102" cy="4358131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D37706D-D4EC-4C19-B2C2-772E8A2A085C}"/>
                </a:ext>
              </a:extLst>
            </p:cNvPr>
            <p:cNvSpPr/>
            <p:nvPr/>
          </p:nvSpPr>
          <p:spPr>
            <a:xfrm>
              <a:off x="6527409" y="3165231"/>
              <a:ext cx="984739" cy="3798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Arrow: Bent-Up 22">
            <a:extLst>
              <a:ext uri="{FF2B5EF4-FFF2-40B4-BE49-F238E27FC236}">
                <a16:creationId xmlns:a16="http://schemas.microsoft.com/office/drawing/2014/main" id="{29A8CE39-2D35-4A0A-A5C1-553AB7A677C8}"/>
              </a:ext>
            </a:extLst>
          </p:cNvPr>
          <p:cNvSpPr/>
          <p:nvPr/>
        </p:nvSpPr>
        <p:spPr>
          <a:xfrm rot="3188210">
            <a:off x="8482819" y="4235660"/>
            <a:ext cx="187437" cy="413564"/>
          </a:xfrm>
          <a:prstGeom prst="bentUpArrow">
            <a:avLst>
              <a:gd name="adj1" fmla="val 21591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Bent-Up 24">
            <a:extLst>
              <a:ext uri="{FF2B5EF4-FFF2-40B4-BE49-F238E27FC236}">
                <a16:creationId xmlns:a16="http://schemas.microsoft.com/office/drawing/2014/main" id="{C59BE2F2-D64E-49B9-8369-3BC255F36668}"/>
              </a:ext>
            </a:extLst>
          </p:cNvPr>
          <p:cNvSpPr/>
          <p:nvPr/>
        </p:nvSpPr>
        <p:spPr>
          <a:xfrm rot="3298478">
            <a:off x="7258511" y="2942693"/>
            <a:ext cx="206900" cy="413564"/>
          </a:xfrm>
          <a:prstGeom prst="bentUpArrow">
            <a:avLst>
              <a:gd name="adj1" fmla="val 21591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Bent-Up 25">
            <a:extLst>
              <a:ext uri="{FF2B5EF4-FFF2-40B4-BE49-F238E27FC236}">
                <a16:creationId xmlns:a16="http://schemas.microsoft.com/office/drawing/2014/main" id="{B559F660-9CAC-484D-A473-9355B3D0309A}"/>
              </a:ext>
            </a:extLst>
          </p:cNvPr>
          <p:cNvSpPr/>
          <p:nvPr/>
        </p:nvSpPr>
        <p:spPr>
          <a:xfrm rot="3066175">
            <a:off x="8477317" y="3745172"/>
            <a:ext cx="206900" cy="413564"/>
          </a:xfrm>
          <a:prstGeom prst="bentUpArrow">
            <a:avLst>
              <a:gd name="adj1" fmla="val 21591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Bent-Up 26">
            <a:extLst>
              <a:ext uri="{FF2B5EF4-FFF2-40B4-BE49-F238E27FC236}">
                <a16:creationId xmlns:a16="http://schemas.microsoft.com/office/drawing/2014/main" id="{AF3331EA-BDEE-4A43-8256-696E73B44838}"/>
              </a:ext>
            </a:extLst>
          </p:cNvPr>
          <p:cNvSpPr/>
          <p:nvPr/>
        </p:nvSpPr>
        <p:spPr>
          <a:xfrm rot="2846291">
            <a:off x="7258511" y="3374796"/>
            <a:ext cx="206900" cy="413564"/>
          </a:xfrm>
          <a:prstGeom prst="bentUpArrow">
            <a:avLst>
              <a:gd name="adj1" fmla="val 21591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Bent-Up 27">
            <a:extLst>
              <a:ext uri="{FF2B5EF4-FFF2-40B4-BE49-F238E27FC236}">
                <a16:creationId xmlns:a16="http://schemas.microsoft.com/office/drawing/2014/main" id="{6500C4F3-CA98-4E5F-8C65-37B1DFC34931}"/>
              </a:ext>
            </a:extLst>
          </p:cNvPr>
          <p:cNvSpPr/>
          <p:nvPr/>
        </p:nvSpPr>
        <p:spPr>
          <a:xfrm rot="2407749">
            <a:off x="9789840" y="4578094"/>
            <a:ext cx="206900" cy="413564"/>
          </a:xfrm>
          <a:prstGeom prst="bentUpArrow">
            <a:avLst>
              <a:gd name="adj1" fmla="val 21591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Bent-Up 28">
            <a:extLst>
              <a:ext uri="{FF2B5EF4-FFF2-40B4-BE49-F238E27FC236}">
                <a16:creationId xmlns:a16="http://schemas.microsoft.com/office/drawing/2014/main" id="{9DA595C8-9F67-4B8E-AF59-55D7833D9430}"/>
              </a:ext>
            </a:extLst>
          </p:cNvPr>
          <p:cNvSpPr/>
          <p:nvPr/>
        </p:nvSpPr>
        <p:spPr>
          <a:xfrm rot="3486676">
            <a:off x="8345690" y="4999948"/>
            <a:ext cx="206900" cy="413564"/>
          </a:xfrm>
          <a:prstGeom prst="bentUpArrow">
            <a:avLst>
              <a:gd name="adj1" fmla="val 21591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Bent-Up 29">
            <a:extLst>
              <a:ext uri="{FF2B5EF4-FFF2-40B4-BE49-F238E27FC236}">
                <a16:creationId xmlns:a16="http://schemas.microsoft.com/office/drawing/2014/main" id="{A6A41219-0733-4125-B3AF-0AB9B586AC87}"/>
              </a:ext>
            </a:extLst>
          </p:cNvPr>
          <p:cNvSpPr/>
          <p:nvPr/>
        </p:nvSpPr>
        <p:spPr>
          <a:xfrm rot="2502487">
            <a:off x="9792280" y="6184529"/>
            <a:ext cx="206900" cy="413564"/>
          </a:xfrm>
          <a:prstGeom prst="bentUpArrow">
            <a:avLst>
              <a:gd name="adj1" fmla="val 21591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Bent-Up 30">
            <a:extLst>
              <a:ext uri="{FF2B5EF4-FFF2-40B4-BE49-F238E27FC236}">
                <a16:creationId xmlns:a16="http://schemas.microsoft.com/office/drawing/2014/main" id="{C768A964-181A-4A7B-9F4D-CD69B574A1A1}"/>
              </a:ext>
            </a:extLst>
          </p:cNvPr>
          <p:cNvSpPr/>
          <p:nvPr/>
        </p:nvSpPr>
        <p:spPr>
          <a:xfrm rot="3230117">
            <a:off x="8575913" y="5755788"/>
            <a:ext cx="206900" cy="413564"/>
          </a:xfrm>
          <a:prstGeom prst="bentUpArrow">
            <a:avLst>
              <a:gd name="adj1" fmla="val 21591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Bent-Up 31">
            <a:extLst>
              <a:ext uri="{FF2B5EF4-FFF2-40B4-BE49-F238E27FC236}">
                <a16:creationId xmlns:a16="http://schemas.microsoft.com/office/drawing/2014/main" id="{8BF024C4-C7C0-4A54-89ED-A9D330D51D41}"/>
              </a:ext>
            </a:extLst>
          </p:cNvPr>
          <p:cNvSpPr/>
          <p:nvPr/>
        </p:nvSpPr>
        <p:spPr>
          <a:xfrm rot="3446152">
            <a:off x="9577468" y="5439746"/>
            <a:ext cx="206900" cy="413564"/>
          </a:xfrm>
          <a:prstGeom prst="bentUpArrow">
            <a:avLst>
              <a:gd name="adj1" fmla="val 21591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7188498"/>
      </p:ext>
    </p:extLst>
  </p:cSld>
  <p:clrMapOvr>
    <a:masterClrMapping/>
  </p:clrMapOvr>
  <p:transition spd="slow" advTm="1918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ADAD25-7F0C-409A-BBE3-B3A6E5A7E390}"/>
              </a:ext>
            </a:extLst>
          </p:cNvPr>
          <p:cNvSpPr/>
          <p:nvPr/>
        </p:nvSpPr>
        <p:spPr>
          <a:xfrm>
            <a:off x="97506" y="65467"/>
            <a:ext cx="11996987" cy="6727066"/>
          </a:xfrm>
          <a:prstGeom prst="rect">
            <a:avLst/>
          </a:prstGeom>
          <a:solidFill>
            <a:schemeClr val="bg1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502E92-9640-4650-9F30-50FFAD209553}"/>
              </a:ext>
            </a:extLst>
          </p:cNvPr>
          <p:cNvSpPr txBox="1"/>
          <p:nvPr/>
        </p:nvSpPr>
        <p:spPr>
          <a:xfrm>
            <a:off x="3559126" y="205290"/>
            <a:ext cx="6822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ছবিগুলো আবার দেখো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1F794A-ADD7-4A66-872C-90952B9F6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25" y="1018742"/>
            <a:ext cx="3920729" cy="2657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327495-FA86-4270-AB93-29C89B6BEC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53" y="3843565"/>
            <a:ext cx="3820689" cy="25969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3C7719-A490-4C59-B2CA-4B2C0B406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050" y="3762428"/>
            <a:ext cx="3740543" cy="27592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137B52-5B36-4CC9-A285-14E6C30CCE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979" y="1018742"/>
            <a:ext cx="3740544" cy="25451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F98D6F-C0AF-4FE5-9752-9233373BB7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716" y="868635"/>
            <a:ext cx="3550230" cy="56530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046259"/>
      </p:ext>
    </p:extLst>
  </p:cSld>
  <p:clrMapOvr>
    <a:masterClrMapping/>
  </p:clrMapOvr>
  <p:transition spd="slow" advTm="5709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B2A33A-A3DE-4419-81A5-012FBEFA2680}"/>
              </a:ext>
            </a:extLst>
          </p:cNvPr>
          <p:cNvSpPr/>
          <p:nvPr/>
        </p:nvSpPr>
        <p:spPr>
          <a:xfrm>
            <a:off x="125894" y="72887"/>
            <a:ext cx="11940209" cy="67122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Data 2">
            <a:extLst>
              <a:ext uri="{FF2B5EF4-FFF2-40B4-BE49-F238E27FC236}">
                <a16:creationId xmlns:a16="http://schemas.microsoft.com/office/drawing/2014/main" id="{5A85523E-BB9C-4305-A13C-C410F6B2627E}"/>
              </a:ext>
            </a:extLst>
          </p:cNvPr>
          <p:cNvSpPr/>
          <p:nvPr/>
        </p:nvSpPr>
        <p:spPr>
          <a:xfrm>
            <a:off x="960273" y="523679"/>
            <a:ext cx="1821664" cy="1086678"/>
          </a:xfrm>
          <a:prstGeom prst="flowChartInputOutp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</a:p>
          <a:p>
            <a:pPr algn="ctr"/>
            <a:r>
              <a:rPr lang="bn-I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C7734D-2378-4FAE-B9CA-5F3C127F7D73}"/>
              </a:ext>
            </a:extLst>
          </p:cNvPr>
          <p:cNvSpPr txBox="1"/>
          <p:nvPr/>
        </p:nvSpPr>
        <p:spPr>
          <a:xfrm>
            <a:off x="2684584" y="1846189"/>
            <a:ext cx="68228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তোমরা ৩ টি দলে ভাগ হয়ে বস। </a:t>
            </a:r>
          </a:p>
          <a:p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F0CA7C-8713-4BA5-9A6A-722DA909AC60}"/>
              </a:ext>
            </a:extLst>
          </p:cNvPr>
          <p:cNvSpPr txBox="1"/>
          <p:nvPr/>
        </p:nvSpPr>
        <p:spPr>
          <a:xfrm>
            <a:off x="771378" y="3190690"/>
            <a:ext cx="6822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তাপ দল 	: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তাপের ৩ টি ব্যবহার লিখ।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64D164-2DC4-437E-A864-1ACC1C95CA86}"/>
              </a:ext>
            </a:extLst>
          </p:cNvPr>
          <p:cNvSpPr txBox="1"/>
          <p:nvPr/>
        </p:nvSpPr>
        <p:spPr>
          <a:xfrm>
            <a:off x="771377" y="4935483"/>
            <a:ext cx="6822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বিদ্যুৎ দল 	: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বিদ্যুতের ৩ টি ব্যবহার লিখ।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0E46A-6A74-4668-9876-7EEC827EB260}"/>
              </a:ext>
            </a:extLst>
          </p:cNvPr>
          <p:cNvSpPr txBox="1"/>
          <p:nvPr/>
        </p:nvSpPr>
        <p:spPr>
          <a:xfrm>
            <a:off x="771378" y="4057371"/>
            <a:ext cx="6822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আলো দল 	: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আলোর ৩ টি ব্যবহার লিখ।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96C3AA-2ACD-4F98-915F-3F7B7E6692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96470" y="-349416"/>
            <a:ext cx="3044917" cy="45438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3451441"/>
      </p:ext>
    </p:extLst>
  </p:cSld>
  <p:clrMapOvr>
    <a:masterClrMapping/>
  </p:clrMapOvr>
  <p:transition spd="slow" advTm="6023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88AF739-BEB1-4B9C-96EB-EB5D43BACBDD}"/>
              </a:ext>
            </a:extLst>
          </p:cNvPr>
          <p:cNvSpPr/>
          <p:nvPr/>
        </p:nvSpPr>
        <p:spPr>
          <a:xfrm>
            <a:off x="59635" y="76200"/>
            <a:ext cx="12072730" cy="6705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3E1D50-0720-40BD-8EF2-E2EC372F347D}"/>
              </a:ext>
            </a:extLst>
          </p:cNvPr>
          <p:cNvSpPr txBox="1"/>
          <p:nvPr/>
        </p:nvSpPr>
        <p:spPr>
          <a:xfrm>
            <a:off x="806152" y="2721114"/>
            <a:ext cx="10911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তোমাদের প্রাথমিক বিজ্ঞান বইয়ের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58, 59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পৃষ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্ঠা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খুলে নিরবে পড়।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6A186776-68C0-46A3-9AD0-39AE93E69C0C}"/>
              </a:ext>
            </a:extLst>
          </p:cNvPr>
          <p:cNvSpPr/>
          <p:nvPr/>
        </p:nvSpPr>
        <p:spPr>
          <a:xfrm>
            <a:off x="2811439" y="627797"/>
            <a:ext cx="5964071" cy="1446663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পাঠ্যবই পড়ি</a:t>
            </a:r>
            <a:endParaRPr lang="en-US" sz="6000" b="1" i="1" dirty="0">
              <a:solidFill>
                <a:schemeClr val="tx1">
                  <a:lumMod val="85000"/>
                  <a:lumOff val="1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419166"/>
      </p:ext>
    </p:extLst>
  </p:cSld>
  <p:clrMapOvr>
    <a:masterClrMapping/>
  </p:clrMapOvr>
  <p:transition spd="slow" advTm="2796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88AF739-BEB1-4B9C-96EB-EB5D43BACBDD}"/>
              </a:ext>
            </a:extLst>
          </p:cNvPr>
          <p:cNvSpPr/>
          <p:nvPr/>
        </p:nvSpPr>
        <p:spPr>
          <a:xfrm>
            <a:off x="100969" y="76200"/>
            <a:ext cx="11990062" cy="6705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3E1D50-0720-40BD-8EF2-E2EC372F347D}"/>
              </a:ext>
            </a:extLst>
          </p:cNvPr>
          <p:cNvSpPr txBox="1"/>
          <p:nvPr/>
        </p:nvSpPr>
        <p:spPr>
          <a:xfrm>
            <a:off x="1280160" y="2322314"/>
            <a:ext cx="10911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আলোর সাহায্যে আমরা দেখতে পাই। আমাদের ঘর আলোকিত করি। উদ্ভিদ খাদ্য তৈরি করে।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6A186776-68C0-46A3-9AD0-39AE93E69C0C}"/>
              </a:ext>
            </a:extLst>
          </p:cNvPr>
          <p:cNvSpPr/>
          <p:nvPr/>
        </p:nvSpPr>
        <p:spPr>
          <a:xfrm>
            <a:off x="3351916" y="261442"/>
            <a:ext cx="5477301" cy="1446663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 উত্তর খুঁজি</a:t>
            </a:r>
            <a:endParaRPr lang="en-US" sz="6000" b="1" i="1" dirty="0">
              <a:solidFill>
                <a:schemeClr val="tx1">
                  <a:lumMod val="85000"/>
                  <a:lumOff val="1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85B55D-292D-46B4-A402-E2AF02473881}"/>
              </a:ext>
            </a:extLst>
          </p:cNvPr>
          <p:cNvSpPr txBox="1"/>
          <p:nvPr/>
        </p:nvSpPr>
        <p:spPr>
          <a:xfrm>
            <a:off x="866622" y="3626371"/>
            <a:ext cx="10911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তাপ শক্তি আমরা কীভাবে ব্যবহার করি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1DBB7D-265E-4F92-BC3A-F04478D8205C}"/>
              </a:ext>
            </a:extLst>
          </p:cNvPr>
          <p:cNvSpPr txBox="1"/>
          <p:nvPr/>
        </p:nvSpPr>
        <p:spPr>
          <a:xfrm>
            <a:off x="816137" y="1818157"/>
            <a:ext cx="10911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আলো আমাদের কী কাজে লাগে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A2FB07-D56F-4795-B85C-4A173FCC91BF}"/>
              </a:ext>
            </a:extLst>
          </p:cNvPr>
          <p:cNvSpPr txBox="1"/>
          <p:nvPr/>
        </p:nvSpPr>
        <p:spPr>
          <a:xfrm>
            <a:off x="1022907" y="4212832"/>
            <a:ext cx="10911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   খাবার রান্না করি। কাপড় শুকাই।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8F8896-B242-4A40-87BD-9D978F9C48DF}"/>
              </a:ext>
            </a:extLst>
          </p:cNvPr>
          <p:cNvSpPr txBox="1"/>
          <p:nvPr/>
        </p:nvSpPr>
        <p:spPr>
          <a:xfrm>
            <a:off x="256579" y="2991402"/>
            <a:ext cx="10911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6F3F-48CE-41B4-B22A-CF2C036B1479}"/>
              </a:ext>
            </a:extLst>
          </p:cNvPr>
          <p:cNvSpPr txBox="1"/>
          <p:nvPr/>
        </p:nvSpPr>
        <p:spPr>
          <a:xfrm>
            <a:off x="816137" y="4772157"/>
            <a:ext cx="10911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বিদ্যুৎ শক্তি দিয়ে আমরা কী করি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20C3E4-ED54-4672-9A5F-8F6BC7EBFFB4}"/>
              </a:ext>
            </a:extLst>
          </p:cNvPr>
          <p:cNvSpPr txBox="1"/>
          <p:nvPr/>
        </p:nvSpPr>
        <p:spPr>
          <a:xfrm>
            <a:off x="1418692" y="5487797"/>
            <a:ext cx="10911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যন্ত্রপাতি চালাতে ব্যবহার করি। যেমন – টিভি, ফ্রিজ, কম্পিউটার ইত্যাদি।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1C3F44-62AA-4498-A97B-3DF9195A6A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495" y="321814"/>
            <a:ext cx="1127529" cy="9668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FC649B-8D81-450B-A9FB-4AB724472E0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302" y="261842"/>
            <a:ext cx="1150837" cy="9668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0F5C652-0FC6-4C48-81C9-704B2AE0E2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023" y="317652"/>
            <a:ext cx="1244808" cy="9977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FB979EB-FC90-4736-9DE3-7DD1297989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92" y="380204"/>
            <a:ext cx="1244808" cy="9977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5336377"/>
      </p:ext>
    </p:extLst>
  </p:cSld>
  <p:clrMapOvr>
    <a:masterClrMapping/>
  </p:clrMapOvr>
  <p:transition spd="slow" advTm="1978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B425A54-5DD8-4A85-91B1-4A30A1194E20}"/>
              </a:ext>
            </a:extLst>
          </p:cNvPr>
          <p:cNvSpPr/>
          <p:nvPr/>
        </p:nvSpPr>
        <p:spPr>
          <a:xfrm>
            <a:off x="61415" y="90609"/>
            <a:ext cx="12069170" cy="667678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B7EA9B-861C-4695-A31B-222F5A06C559}"/>
              </a:ext>
            </a:extLst>
          </p:cNvPr>
          <p:cNvSpPr/>
          <p:nvPr/>
        </p:nvSpPr>
        <p:spPr>
          <a:xfrm>
            <a:off x="2913719" y="875851"/>
            <a:ext cx="3182281" cy="707886"/>
          </a:xfrm>
          <a:prstGeom prst="rect">
            <a:avLst/>
          </a:prstGeom>
          <a:ln w="28575">
            <a:solidFill>
              <a:schemeClr val="tx1"/>
            </a:solidFill>
            <a:prstDash val="lgDashDotDot"/>
          </a:ln>
        </p:spPr>
        <p:txBody>
          <a:bodyPr wrap="none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শ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ন্যস্থান পূরণ কর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68C9F1-7005-496B-9496-85B0490FD822}"/>
              </a:ext>
            </a:extLst>
          </p:cNvPr>
          <p:cNvSpPr txBox="1"/>
          <p:nvPr/>
        </p:nvSpPr>
        <p:spPr>
          <a:xfrm>
            <a:off x="887896" y="1815548"/>
            <a:ext cx="7792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১। উদ্ভিদ --------------------- ব্যবহার করে নিজের খাদ্য তৈরি করে।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34269-A6B0-4723-BDB3-0AC3BE50E035}"/>
              </a:ext>
            </a:extLst>
          </p:cNvPr>
          <p:cNvSpPr txBox="1"/>
          <p:nvPr/>
        </p:nvSpPr>
        <p:spPr>
          <a:xfrm>
            <a:off x="887896" y="2509008"/>
            <a:ext cx="7792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২। বিভিন্ন যন্ত্রপাতি চালাতে আমরা -------------- ব্যবহার করি।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5C136-1A9F-4ADC-A691-A993B5E55483}"/>
              </a:ext>
            </a:extLst>
          </p:cNvPr>
          <p:cNvSpPr txBox="1"/>
          <p:nvPr/>
        </p:nvSpPr>
        <p:spPr>
          <a:xfrm>
            <a:off x="887896" y="4519233"/>
            <a:ext cx="7792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৫। কোনো জিনিসকে গরম করার জন্য --------- শক্তি ব্যবহার করা হয়।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0004C-7F05-4D7E-8E1E-3DDB384C3CFD}"/>
              </a:ext>
            </a:extLst>
          </p:cNvPr>
          <p:cNvSpPr txBox="1"/>
          <p:nvPr/>
        </p:nvSpPr>
        <p:spPr>
          <a:xfrm>
            <a:off x="887896" y="3764202"/>
            <a:ext cx="7792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৪। --------- শক্তির সাহায্যে আমরা দেখতে পাই।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412858-555D-4111-980D-43ABD6C557F2}"/>
              </a:ext>
            </a:extLst>
          </p:cNvPr>
          <p:cNvSpPr txBox="1"/>
          <p:nvPr/>
        </p:nvSpPr>
        <p:spPr>
          <a:xfrm>
            <a:off x="887896" y="3150131"/>
            <a:ext cx="7792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৩। -------- তাপের শক্তিশালী উৎস।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lowchart: Data 8">
            <a:extLst>
              <a:ext uri="{FF2B5EF4-FFF2-40B4-BE49-F238E27FC236}">
                <a16:creationId xmlns:a16="http://schemas.microsoft.com/office/drawing/2014/main" id="{DC114CF0-D3A9-423F-907E-74D5F2727B6D}"/>
              </a:ext>
            </a:extLst>
          </p:cNvPr>
          <p:cNvSpPr/>
          <p:nvPr/>
        </p:nvSpPr>
        <p:spPr>
          <a:xfrm>
            <a:off x="9263271" y="181219"/>
            <a:ext cx="2325246" cy="1086678"/>
          </a:xfrm>
          <a:prstGeom prst="flowChartInputOutput">
            <a:avLst/>
          </a:prstGeom>
          <a:solidFill>
            <a:schemeClr val="accent5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B8EB1E-8996-4C30-BED4-74B4FEE34447}"/>
              </a:ext>
            </a:extLst>
          </p:cNvPr>
          <p:cNvSpPr txBox="1"/>
          <p:nvPr/>
        </p:nvSpPr>
        <p:spPr>
          <a:xfrm>
            <a:off x="12404035" y="4729611"/>
            <a:ext cx="2707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উত্তরগুলো মিলিয়ে নাও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B5D86E-5B86-47F8-B53A-94AC764457CE}"/>
              </a:ext>
            </a:extLst>
          </p:cNvPr>
          <p:cNvSpPr txBox="1"/>
          <p:nvPr/>
        </p:nvSpPr>
        <p:spPr>
          <a:xfrm>
            <a:off x="12390783" y="3751683"/>
            <a:ext cx="1722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তাপ</a:t>
            </a:r>
            <a:endParaRPr lang="en-US" sz="2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372527-8DD3-4FD3-B299-B5FA26E8307D}"/>
              </a:ext>
            </a:extLst>
          </p:cNvPr>
          <p:cNvSpPr txBox="1"/>
          <p:nvPr/>
        </p:nvSpPr>
        <p:spPr>
          <a:xfrm>
            <a:off x="12543182" y="2164544"/>
            <a:ext cx="1722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বিদ্যুৎ</a:t>
            </a:r>
            <a:endParaRPr lang="en-US" sz="2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C3C7C8-E9F1-47B5-AD24-3C58FB701530}"/>
              </a:ext>
            </a:extLst>
          </p:cNvPr>
          <p:cNvSpPr txBox="1"/>
          <p:nvPr/>
        </p:nvSpPr>
        <p:spPr>
          <a:xfrm>
            <a:off x="12543183" y="1654049"/>
            <a:ext cx="1722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সূর্যের আলো</a:t>
            </a:r>
            <a:endParaRPr lang="en-US" sz="2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18339C-9EF9-4732-B999-6B0DC130A5B4}"/>
              </a:ext>
            </a:extLst>
          </p:cNvPr>
          <p:cNvSpPr txBox="1"/>
          <p:nvPr/>
        </p:nvSpPr>
        <p:spPr>
          <a:xfrm>
            <a:off x="12669078" y="3232448"/>
            <a:ext cx="1722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endParaRPr lang="en-US" sz="2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74C717-0797-4DF7-AC81-A8CE4C6C4F7A}"/>
              </a:ext>
            </a:extLst>
          </p:cNvPr>
          <p:cNvSpPr txBox="1"/>
          <p:nvPr/>
        </p:nvSpPr>
        <p:spPr>
          <a:xfrm>
            <a:off x="12543183" y="2698496"/>
            <a:ext cx="1722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সূর্য</a:t>
            </a:r>
            <a:endParaRPr lang="en-US" sz="2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5252066"/>
      </p:ext>
    </p:extLst>
  </p:cSld>
  <p:clrMapOvr>
    <a:masterClrMapping/>
  </p:clrMapOvr>
  <p:transition spd="slow" advTm="1537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87761 0.12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80" y="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-0.84076 0.002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44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6 L -0.62917 0.0192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58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-0.91354 0.0398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677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94076 0.0432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44" y="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81481E-6 L -0.58685 0.0865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49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D0C4D8-86C5-4E30-AC73-F05B959FBEE7}"/>
              </a:ext>
            </a:extLst>
          </p:cNvPr>
          <p:cNvSpPr/>
          <p:nvPr/>
        </p:nvSpPr>
        <p:spPr>
          <a:xfrm>
            <a:off x="85298" y="95536"/>
            <a:ext cx="12021403" cy="66191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44BC81CE-B6EE-4389-BDE8-DB31DD71AF1C}"/>
              </a:ext>
            </a:extLst>
          </p:cNvPr>
          <p:cNvSpPr/>
          <p:nvPr/>
        </p:nvSpPr>
        <p:spPr>
          <a:xfrm>
            <a:off x="2292824" y="832513"/>
            <a:ext cx="1856095" cy="873457"/>
          </a:xfrm>
          <a:prstGeom prst="flowChartAlternateProcess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0F53E9-54BE-46D0-A93A-9F5568188653}"/>
              </a:ext>
            </a:extLst>
          </p:cNvPr>
          <p:cNvSpPr txBox="1"/>
          <p:nvPr/>
        </p:nvSpPr>
        <p:spPr>
          <a:xfrm>
            <a:off x="1483056" y="3709966"/>
            <a:ext cx="9225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বাড়ির কোথায় কোথায় বিদ্যুৎ ব্যবহার করা হয় , তার একটি তালিকা তৈরি করে নিয়ে এসো।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302855-AD5E-4A62-ADF1-A972ABB22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12" y="580921"/>
            <a:ext cx="5327373" cy="258417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68814882"/>
      </p:ext>
    </p:extLst>
  </p:cSld>
  <p:clrMapOvr>
    <a:masterClrMapping/>
  </p:clrMapOvr>
  <p:transition spd="slow" advTm="4970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5929EBF0-A1DE-4CDB-B28F-30490BC3E1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lowchart: Process 39">
            <a:extLst>
              <a:ext uri="{FF2B5EF4-FFF2-40B4-BE49-F238E27FC236}">
                <a16:creationId xmlns:a16="http://schemas.microsoft.com/office/drawing/2014/main" id="{CBA6BD17-C860-4441-B69F-E19A7A6CEBBE}"/>
              </a:ext>
            </a:extLst>
          </p:cNvPr>
          <p:cNvSpPr/>
          <p:nvPr/>
        </p:nvSpPr>
        <p:spPr>
          <a:xfrm>
            <a:off x="112542" y="98473"/>
            <a:ext cx="11943470" cy="6639951"/>
          </a:xfrm>
          <a:prstGeom prst="flowChartProcess">
            <a:avLst/>
          </a:prstGeom>
          <a:solidFill>
            <a:schemeClr val="bg1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B4F4FC-0FA2-4F4D-B831-A2ECE2A63061}"/>
              </a:ext>
            </a:extLst>
          </p:cNvPr>
          <p:cNvGrpSpPr/>
          <p:nvPr/>
        </p:nvGrpSpPr>
        <p:grpSpPr>
          <a:xfrm>
            <a:off x="636105" y="473766"/>
            <a:ext cx="10964148" cy="6099313"/>
            <a:chOff x="636105" y="473766"/>
            <a:chExt cx="10964148" cy="6099313"/>
          </a:xfrm>
        </p:grpSpPr>
        <p:sp>
          <p:nvSpPr>
            <p:cNvPr id="3" name="Cube 2">
              <a:extLst>
                <a:ext uri="{FF2B5EF4-FFF2-40B4-BE49-F238E27FC236}">
                  <a16:creationId xmlns:a16="http://schemas.microsoft.com/office/drawing/2014/main" id="{AF20ACFE-4DA3-4503-A2E4-93E5C4928971}"/>
                </a:ext>
              </a:extLst>
            </p:cNvPr>
            <p:cNvSpPr/>
            <p:nvPr/>
          </p:nvSpPr>
          <p:spPr>
            <a:xfrm>
              <a:off x="636105" y="636106"/>
              <a:ext cx="1431235" cy="1497495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66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ধ</a:t>
              </a:r>
              <a:endParaRPr lang="en-US" sz="6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DDCD7E32-055C-4207-8545-6A9E98D4A45D}"/>
                </a:ext>
              </a:extLst>
            </p:cNvPr>
            <p:cNvSpPr/>
            <p:nvPr/>
          </p:nvSpPr>
          <p:spPr>
            <a:xfrm>
              <a:off x="1709533" y="2299255"/>
              <a:ext cx="1431235" cy="1497495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66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ন্য</a:t>
              </a:r>
              <a:endParaRPr lang="en-US" sz="6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811F1D7F-7F80-4A42-8BBA-AFD67E5524D5}"/>
                </a:ext>
              </a:extLst>
            </p:cNvPr>
            <p:cNvSpPr/>
            <p:nvPr/>
          </p:nvSpPr>
          <p:spPr>
            <a:xfrm>
              <a:off x="2961862" y="3796750"/>
              <a:ext cx="1431235" cy="1497495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66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endParaRPr lang="en-US" sz="6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345B64BD-53CE-4B90-9EDA-08C12951EF4D}"/>
                </a:ext>
              </a:extLst>
            </p:cNvPr>
            <p:cNvSpPr/>
            <p:nvPr/>
          </p:nvSpPr>
          <p:spPr>
            <a:xfrm>
              <a:off x="6705599" y="3932582"/>
              <a:ext cx="1431235" cy="1497495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66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endParaRPr lang="en-US" sz="6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C72DDB97-9FC3-4DB8-B98E-B70434527388}"/>
                </a:ext>
              </a:extLst>
            </p:cNvPr>
            <p:cNvSpPr/>
            <p:nvPr/>
          </p:nvSpPr>
          <p:spPr>
            <a:xfrm>
              <a:off x="8514520" y="2680252"/>
              <a:ext cx="1431235" cy="1497495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66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ন্য</a:t>
              </a:r>
              <a:endParaRPr lang="en-US" sz="6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904F1691-72FF-4DA8-B735-3517CD5CF1A1}"/>
                </a:ext>
              </a:extLst>
            </p:cNvPr>
            <p:cNvSpPr/>
            <p:nvPr/>
          </p:nvSpPr>
          <p:spPr>
            <a:xfrm>
              <a:off x="4770782" y="5075584"/>
              <a:ext cx="1431235" cy="1497495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66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</a:t>
              </a:r>
              <a:endParaRPr lang="en-US" sz="6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Cube 9">
              <a:extLst>
                <a:ext uri="{FF2B5EF4-FFF2-40B4-BE49-F238E27FC236}">
                  <a16:creationId xmlns:a16="http://schemas.microsoft.com/office/drawing/2014/main" id="{1C18E8A2-8F3A-483E-BA43-6E45EA0E68D1}"/>
                </a:ext>
              </a:extLst>
            </p:cNvPr>
            <p:cNvSpPr/>
            <p:nvPr/>
          </p:nvSpPr>
          <p:spPr>
            <a:xfrm>
              <a:off x="10058396" y="987288"/>
              <a:ext cx="1431235" cy="1497495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66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ধ</a:t>
              </a:r>
              <a:endParaRPr lang="en-US" sz="6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8899782-1F73-433D-9E09-15B62EEC7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7889" y="2203535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112006B-1B16-4FAC-BA26-7ED235892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6752" y="822357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67ECDE4-E0C5-4629-B80C-3CB60F2C8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7212" y="3651334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C80B3FB-CFA9-4455-A7C8-86A72F0C8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461" y="473766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A0A3849-D274-4087-86E8-978AA7ABC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9077" y="4883787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27C20B5-AB58-4982-8AC0-19C369BFF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3834" y="3796750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35AAEF6-E665-43DA-AC89-07E6063C1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8958" y="2564658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05958C8-E48E-42A9-93AA-BA586AF5C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078143">
              <a:off x="7540021" y="4412192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AAC2C09-5AC2-4714-8A95-EE583818C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078143">
              <a:off x="5648739" y="5663132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67979EA-8AD4-4D5E-905E-82239C78C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078143">
              <a:off x="3848103" y="4264248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47F00A5-4CDA-4F0A-A8AA-969B6ED2D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078143">
              <a:off x="2543953" y="2780001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592BFE2-449F-4FD7-9C3C-77B07D157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078143">
              <a:off x="9331187" y="3230578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2BC47D1-000C-4A8B-9F58-95C4BDB7E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078143">
              <a:off x="10871744" y="1538068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4FECB76-4738-4EFD-89B1-26FAA6404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078143">
              <a:off x="1485901" y="1177636"/>
              <a:ext cx="894522" cy="56249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3EF541CE-7426-4DF3-B141-5E41640FC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823" y="442024"/>
            <a:ext cx="3285349" cy="334764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D38A67F-5473-4F1C-AE2A-806B1CD3995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641" y="455304"/>
            <a:ext cx="1179033" cy="8474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849AE40-BB2D-4549-ACDF-16A86F9D29D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4484" y="857460"/>
            <a:ext cx="858458" cy="58275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8D67D90-657F-46B9-BFC6-01722F7FEFE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787" y="4319147"/>
            <a:ext cx="910168" cy="61786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9F7CB02-B30D-4352-AA46-2F701B6BF02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677" y="1766852"/>
            <a:ext cx="910168" cy="61786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379482F-F7C2-4204-BA9D-78DE0AFCC7A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5635" y="3013830"/>
            <a:ext cx="820760" cy="5571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3764145"/>
      </p:ext>
    </p:extLst>
  </p:cSld>
  <p:clrMapOvr>
    <a:masterClrMapping/>
  </p:clrMapOvr>
  <p:transition spd="slow" advTm="1213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0.51797 0.131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98" y="65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6 L 0.91576 -0.137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781" y="-687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0.23346 -0.3870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67" y="-1935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48148E-6 L 0.50065 -0.16759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26" y="-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D3D7932-5260-4E1C-AFB8-17B0B9143107}"/>
              </a:ext>
            </a:extLst>
          </p:cNvPr>
          <p:cNvSpPr/>
          <p:nvPr/>
        </p:nvSpPr>
        <p:spPr>
          <a:xfrm>
            <a:off x="106017" y="106018"/>
            <a:ext cx="11979966" cy="66525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C73FBF-CC88-491A-8A9E-3AC0193050E4}"/>
              </a:ext>
            </a:extLst>
          </p:cNvPr>
          <p:cNvSpPr txBox="1"/>
          <p:nvPr/>
        </p:nvSpPr>
        <p:spPr>
          <a:xfrm>
            <a:off x="453448" y="218410"/>
            <a:ext cx="506438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IN" sz="5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শাহরিণা বিণ সুইটি</a:t>
            </a:r>
          </a:p>
          <a:p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</a:p>
          <a:p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চরমোনাই মাদ্রাসা সরকারি প্রাথমিক বিদ্যালয়</a:t>
            </a:r>
          </a:p>
          <a:p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সদর, বরিশাল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47245F-90A6-4479-AAB2-B82B12237522}"/>
              </a:ext>
            </a:extLst>
          </p:cNvPr>
          <p:cNvSpPr txBox="1"/>
          <p:nvPr/>
        </p:nvSpPr>
        <p:spPr>
          <a:xfrm>
            <a:off x="5833447" y="2296718"/>
            <a:ext cx="63585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 : প্রাথমিক বিজ্ঞান</a:t>
            </a:r>
          </a:p>
          <a:p>
            <a:r>
              <a:rPr lang="bn-IN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 : তৃতীয়</a:t>
            </a:r>
          </a:p>
          <a:p>
            <a:r>
              <a:rPr lang="bn-IN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 : ৯ শক্তি</a:t>
            </a:r>
          </a:p>
          <a:p>
            <a:r>
              <a:rPr lang="bn-IN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পাঠ্যাংশ : শক্তি নানা ধরনের --- বায়ু গরম রাখে ।</a:t>
            </a:r>
          </a:p>
        </p:txBody>
      </p:sp>
      <p:pic>
        <p:nvPicPr>
          <p:cNvPr id="5" name="Picture 2" descr="Image result for plant">
            <a:extLst>
              <a:ext uri="{FF2B5EF4-FFF2-40B4-BE49-F238E27FC236}">
                <a16:creationId xmlns:a16="http://schemas.microsoft.com/office/drawing/2014/main" id="{F5F930AD-5333-4EAB-AA9C-AB07B73F6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76" y="2822713"/>
            <a:ext cx="1392071" cy="28624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Beveled 6">
            <a:extLst>
              <a:ext uri="{FF2B5EF4-FFF2-40B4-BE49-F238E27FC236}">
                <a16:creationId xmlns:a16="http://schemas.microsoft.com/office/drawing/2014/main" id="{D7EF3A3B-0A4E-4FD6-A70D-3DE4E3E3E44F}"/>
              </a:ext>
            </a:extLst>
          </p:cNvPr>
          <p:cNvSpPr/>
          <p:nvPr/>
        </p:nvSpPr>
        <p:spPr>
          <a:xfrm>
            <a:off x="3748666" y="375482"/>
            <a:ext cx="3538330" cy="861392"/>
          </a:xfrm>
          <a:prstGeom prst="bevel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771438"/>
      </p:ext>
    </p:extLst>
  </p:cSld>
  <p:clrMapOvr>
    <a:masterClrMapping/>
  </p:clrMapOvr>
  <p:transition spd="slow" advTm="7039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B72BFD26-B044-413A-9326-5FFB68EB6A43}"/>
              </a:ext>
            </a:extLst>
          </p:cNvPr>
          <p:cNvSpPr/>
          <p:nvPr/>
        </p:nvSpPr>
        <p:spPr>
          <a:xfrm>
            <a:off x="125896" y="112228"/>
            <a:ext cx="11940208" cy="6573079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C2ECDA-9674-4C13-AD0D-30A191463CE2}"/>
              </a:ext>
            </a:extLst>
          </p:cNvPr>
          <p:cNvSpPr txBox="1"/>
          <p:nvPr/>
        </p:nvSpPr>
        <p:spPr>
          <a:xfrm>
            <a:off x="1510748" y="999149"/>
            <a:ext cx="956807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IN" sz="48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endParaRPr lang="bn-IN" sz="48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১৬.২.১ নিজ বাড়িতে ও বিদ্যালয়ে আলোর ব্যবহার বর্ণনা করতে পারবে।</a:t>
            </a:r>
          </a:p>
          <a:p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১৬.২.২ বাড়িতে ও বিদ্যালয়ে কোথায় কোথায় বিদ্যুৎ ব্যবহার করা হয় তার 	তালিকা তৈরি করতে পারবে।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EDAF05-6668-4294-8FFC-D88C6DAE0082}"/>
              </a:ext>
            </a:extLst>
          </p:cNvPr>
          <p:cNvGrpSpPr/>
          <p:nvPr/>
        </p:nvGrpSpPr>
        <p:grpSpPr>
          <a:xfrm>
            <a:off x="7828725" y="1190226"/>
            <a:ext cx="861395" cy="707307"/>
            <a:chOff x="7308576" y="1225829"/>
            <a:chExt cx="861395" cy="707307"/>
          </a:xfrm>
        </p:grpSpPr>
        <p:sp>
          <p:nvSpPr>
            <p:cNvPr id="17" name="Flowchart: Direct Access Storage 16">
              <a:extLst>
                <a:ext uri="{FF2B5EF4-FFF2-40B4-BE49-F238E27FC236}">
                  <a16:creationId xmlns:a16="http://schemas.microsoft.com/office/drawing/2014/main" id="{1B006A16-EF8E-4373-84A4-8B85DA3A1199}"/>
                </a:ext>
              </a:extLst>
            </p:cNvPr>
            <p:cNvSpPr/>
            <p:nvPr/>
          </p:nvSpPr>
          <p:spPr>
            <a:xfrm rot="16200000">
              <a:off x="7301951" y="1232454"/>
              <a:ext cx="636104" cy="622853"/>
            </a:xfrm>
            <a:prstGeom prst="flowChartMagneticDrum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lowchart: Direct Access Storage 17">
              <a:extLst>
                <a:ext uri="{FF2B5EF4-FFF2-40B4-BE49-F238E27FC236}">
                  <a16:creationId xmlns:a16="http://schemas.microsoft.com/office/drawing/2014/main" id="{B48B74DF-F217-4374-9B19-3E2CF5AF55C2}"/>
                </a:ext>
              </a:extLst>
            </p:cNvPr>
            <p:cNvSpPr/>
            <p:nvPr/>
          </p:nvSpPr>
          <p:spPr>
            <a:xfrm rot="16200000">
              <a:off x="7540493" y="1303657"/>
              <a:ext cx="636104" cy="622853"/>
            </a:xfrm>
            <a:prstGeom prst="flowChartMagneticDrum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5DE6A71-C0B5-4479-967A-31D2B692F782}"/>
              </a:ext>
            </a:extLst>
          </p:cNvPr>
          <p:cNvGrpSpPr/>
          <p:nvPr/>
        </p:nvGrpSpPr>
        <p:grpSpPr>
          <a:xfrm>
            <a:off x="4181064" y="1154623"/>
            <a:ext cx="778565" cy="707308"/>
            <a:chOff x="3766933" y="1225829"/>
            <a:chExt cx="778565" cy="707308"/>
          </a:xfrm>
        </p:grpSpPr>
        <p:sp>
          <p:nvSpPr>
            <p:cNvPr id="16" name="Flowchart: Direct Access Storage 15">
              <a:extLst>
                <a:ext uri="{FF2B5EF4-FFF2-40B4-BE49-F238E27FC236}">
                  <a16:creationId xmlns:a16="http://schemas.microsoft.com/office/drawing/2014/main" id="{2677D253-3D59-42D4-8955-698FEC49EE02}"/>
                </a:ext>
              </a:extLst>
            </p:cNvPr>
            <p:cNvSpPr/>
            <p:nvPr/>
          </p:nvSpPr>
          <p:spPr>
            <a:xfrm rot="16200000">
              <a:off x="3916020" y="1232454"/>
              <a:ext cx="636104" cy="622853"/>
            </a:xfrm>
            <a:prstGeom prst="flowChartMagneticDrum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lowchart: Direct Access Storage 18">
              <a:extLst>
                <a:ext uri="{FF2B5EF4-FFF2-40B4-BE49-F238E27FC236}">
                  <a16:creationId xmlns:a16="http://schemas.microsoft.com/office/drawing/2014/main" id="{C5EBA5BE-F6CF-479C-AE04-D806382C3FE4}"/>
                </a:ext>
              </a:extLst>
            </p:cNvPr>
            <p:cNvSpPr/>
            <p:nvPr/>
          </p:nvSpPr>
          <p:spPr>
            <a:xfrm rot="16200000">
              <a:off x="3760308" y="1303658"/>
              <a:ext cx="636104" cy="622853"/>
            </a:xfrm>
            <a:prstGeom prst="flowChartMagneticDrum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5C76F6A-9765-4BB6-88A2-ACA67F9D2702}"/>
              </a:ext>
            </a:extLst>
          </p:cNvPr>
          <p:cNvGrpSpPr/>
          <p:nvPr/>
        </p:nvGrpSpPr>
        <p:grpSpPr>
          <a:xfrm>
            <a:off x="523461" y="3061252"/>
            <a:ext cx="828259" cy="456785"/>
            <a:chOff x="1355037" y="1855500"/>
            <a:chExt cx="957468" cy="92952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" name="Flowchart: Stored Data 1">
              <a:extLst>
                <a:ext uri="{FF2B5EF4-FFF2-40B4-BE49-F238E27FC236}">
                  <a16:creationId xmlns:a16="http://schemas.microsoft.com/office/drawing/2014/main" id="{22B46216-DE08-48AE-8E1D-B1BFDA31CF0B}"/>
                </a:ext>
              </a:extLst>
            </p:cNvPr>
            <p:cNvSpPr/>
            <p:nvPr/>
          </p:nvSpPr>
          <p:spPr>
            <a:xfrm>
              <a:off x="1355037" y="2109984"/>
              <a:ext cx="556591" cy="410000"/>
            </a:xfrm>
            <a:prstGeom prst="flowChartOnlineStorag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Arrow: Right 2">
              <a:extLst>
                <a:ext uri="{FF2B5EF4-FFF2-40B4-BE49-F238E27FC236}">
                  <a16:creationId xmlns:a16="http://schemas.microsoft.com/office/drawing/2014/main" id="{5794FABD-4A44-4FEE-A549-B0A550C52EDF}"/>
                </a:ext>
              </a:extLst>
            </p:cNvPr>
            <p:cNvSpPr/>
            <p:nvPr/>
          </p:nvSpPr>
          <p:spPr>
            <a:xfrm>
              <a:off x="1755915" y="1855500"/>
              <a:ext cx="556590" cy="92952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3A6235-5F9F-4012-AB5A-508D25F92FE3}"/>
              </a:ext>
            </a:extLst>
          </p:cNvPr>
          <p:cNvGrpSpPr/>
          <p:nvPr/>
        </p:nvGrpSpPr>
        <p:grpSpPr>
          <a:xfrm>
            <a:off x="523461" y="4128052"/>
            <a:ext cx="828259" cy="456785"/>
            <a:chOff x="1355037" y="1855500"/>
            <a:chExt cx="957468" cy="92952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" name="Flowchart: Stored Data 13">
              <a:extLst>
                <a:ext uri="{FF2B5EF4-FFF2-40B4-BE49-F238E27FC236}">
                  <a16:creationId xmlns:a16="http://schemas.microsoft.com/office/drawing/2014/main" id="{9402BBED-53F2-4F51-B71F-02E82D85ADA5}"/>
                </a:ext>
              </a:extLst>
            </p:cNvPr>
            <p:cNvSpPr/>
            <p:nvPr/>
          </p:nvSpPr>
          <p:spPr>
            <a:xfrm>
              <a:off x="1355037" y="2109984"/>
              <a:ext cx="556591" cy="410000"/>
            </a:xfrm>
            <a:prstGeom prst="flowChartOnlineStorag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4FBF5944-4A85-4EA3-B8FF-89E7E5F9BC4C}"/>
                </a:ext>
              </a:extLst>
            </p:cNvPr>
            <p:cNvSpPr/>
            <p:nvPr/>
          </p:nvSpPr>
          <p:spPr>
            <a:xfrm>
              <a:off x="1755915" y="1855500"/>
              <a:ext cx="556590" cy="92952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90294552"/>
      </p:ext>
    </p:extLst>
  </p:cSld>
  <p:clrMapOvr>
    <a:masterClrMapping/>
  </p:clrMapOvr>
  <p:transition spd="slow" advTm="5638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FA67740D-9D38-4333-9155-09BE3DE10624}"/>
              </a:ext>
            </a:extLst>
          </p:cNvPr>
          <p:cNvSpPr/>
          <p:nvPr/>
        </p:nvSpPr>
        <p:spPr>
          <a:xfrm>
            <a:off x="92765" y="132522"/>
            <a:ext cx="12006470" cy="6612835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A4B82-85EF-4C08-92FF-5863B4068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" y="1573431"/>
            <a:ext cx="6708171" cy="3750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B0A903-AA6D-4163-A552-1D34056CF3EC}"/>
              </a:ext>
            </a:extLst>
          </p:cNvPr>
          <p:cNvSpPr txBox="1"/>
          <p:nvPr/>
        </p:nvSpPr>
        <p:spPr>
          <a:xfrm>
            <a:off x="6946710" y="3415985"/>
            <a:ext cx="6974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   টেলিভিশন, ফ্যান, কম্পিউটার, বাল্ব , ঘড়ি 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832034-92DA-4C63-8741-161CD2391FDA}"/>
              </a:ext>
            </a:extLst>
          </p:cNvPr>
          <p:cNvSpPr txBox="1"/>
          <p:nvPr/>
        </p:nvSpPr>
        <p:spPr>
          <a:xfrm>
            <a:off x="7132240" y="1724216"/>
            <a:ext cx="6974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কী দেখতে পাচ্ছ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D6B2D8-3E97-4481-BAD4-CBDF27B44677}"/>
              </a:ext>
            </a:extLst>
          </p:cNvPr>
          <p:cNvSpPr txBox="1"/>
          <p:nvPr/>
        </p:nvSpPr>
        <p:spPr>
          <a:xfrm>
            <a:off x="909357" y="528245"/>
            <a:ext cx="6974005" cy="769441"/>
          </a:xfrm>
          <a:prstGeom prst="rect">
            <a:avLst/>
          </a:prstGeom>
          <a:noFill/>
          <a:ln w="38100">
            <a:solidFill>
              <a:srgbClr val="002060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ছবিটি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দেখো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A7E2F0-D61F-4A4F-8E42-2BA3AFFCD561}"/>
              </a:ext>
            </a:extLst>
          </p:cNvPr>
          <p:cNvSpPr txBox="1"/>
          <p:nvPr/>
        </p:nvSpPr>
        <p:spPr>
          <a:xfrm>
            <a:off x="6946710" y="2325981"/>
            <a:ext cx="6974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    ২ জন মানুষ খেলা দেখছে।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CA8418-F006-472D-A2FA-E12B95C61FDC}"/>
              </a:ext>
            </a:extLst>
          </p:cNvPr>
          <p:cNvSpPr txBox="1"/>
          <p:nvPr/>
        </p:nvSpPr>
        <p:spPr>
          <a:xfrm>
            <a:off x="6946710" y="2878191"/>
            <a:ext cx="6974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কী কী জিনিস দেখছো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208AD7-E287-446B-BFAA-7A6E7D57F32F}"/>
              </a:ext>
            </a:extLst>
          </p:cNvPr>
          <p:cNvSpPr txBox="1"/>
          <p:nvPr/>
        </p:nvSpPr>
        <p:spPr>
          <a:xfrm>
            <a:off x="6946710" y="3876981"/>
            <a:ext cx="5006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এগুলো ব্যবহার করতে আমাদের কী প্রয়োজন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8DB329-1305-44D7-9011-A50F56AA3BBA}"/>
              </a:ext>
            </a:extLst>
          </p:cNvPr>
          <p:cNvSpPr txBox="1"/>
          <p:nvPr/>
        </p:nvSpPr>
        <p:spPr>
          <a:xfrm>
            <a:off x="6946710" y="4800297"/>
            <a:ext cx="5619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   বিদ্যুৎ লাগবে।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53C4DA-B604-43CC-929B-B94125D74DC3}"/>
              </a:ext>
            </a:extLst>
          </p:cNvPr>
          <p:cNvSpPr txBox="1"/>
          <p:nvPr/>
        </p:nvSpPr>
        <p:spPr>
          <a:xfrm>
            <a:off x="475892" y="5806535"/>
            <a:ext cx="11054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বিদ্যুৎ এক ধরনের শক্তি। আরো শক্তি আছে । যেমন - আলো, তাপ।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6258181"/>
      </p:ext>
    </p:extLst>
  </p:cSld>
  <p:clrMapOvr>
    <a:masterClrMapping/>
  </p:clrMapOvr>
  <p:transition spd="slow" advTm="1813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5303FE-1053-4911-9D67-957334F01859}"/>
              </a:ext>
            </a:extLst>
          </p:cNvPr>
          <p:cNvSpPr/>
          <p:nvPr/>
        </p:nvSpPr>
        <p:spPr>
          <a:xfrm>
            <a:off x="166581" y="101275"/>
            <a:ext cx="11809817" cy="6655449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76DC6-5D28-40B2-82F6-D83E832EB48E}"/>
              </a:ext>
            </a:extLst>
          </p:cNvPr>
          <p:cNvSpPr txBox="1"/>
          <p:nvPr/>
        </p:nvSpPr>
        <p:spPr>
          <a:xfrm>
            <a:off x="1669774" y="1868557"/>
            <a:ext cx="86139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</a:p>
          <a:p>
            <a:endParaRPr lang="bn-IN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2" descr="Image result for mango trees">
            <a:extLst>
              <a:ext uri="{FF2B5EF4-FFF2-40B4-BE49-F238E27FC236}">
                <a16:creationId xmlns:a16="http://schemas.microsoft.com/office/drawing/2014/main" id="{0B045279-FD1E-4910-A3EC-9A75283F0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838" y="4376743"/>
            <a:ext cx="1829927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F399D6-9D3A-415C-90FE-8807E52596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03" y="4837974"/>
            <a:ext cx="1378227" cy="16818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78547C-D391-44E0-A3FB-9BCEE82FCA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688" y="428232"/>
            <a:ext cx="1982228" cy="185281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C5856D1-1496-4874-A263-12AA99070EDE}"/>
              </a:ext>
            </a:extLst>
          </p:cNvPr>
          <p:cNvGrpSpPr/>
          <p:nvPr/>
        </p:nvGrpSpPr>
        <p:grpSpPr>
          <a:xfrm>
            <a:off x="418210" y="234462"/>
            <a:ext cx="1251564" cy="1342334"/>
            <a:chOff x="443368" y="689815"/>
            <a:chExt cx="2009064" cy="1728309"/>
          </a:xfrm>
        </p:grpSpPr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6ACAE950-4E74-4FDF-85E3-5DA137DA807A}"/>
                </a:ext>
              </a:extLst>
            </p:cNvPr>
            <p:cNvSpPr/>
            <p:nvPr/>
          </p:nvSpPr>
          <p:spPr>
            <a:xfrm>
              <a:off x="907539" y="1046923"/>
              <a:ext cx="1082950" cy="941276"/>
            </a:xfrm>
            <a:prstGeom prst="flowChartConnector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Extract 6">
              <a:extLst>
                <a:ext uri="{FF2B5EF4-FFF2-40B4-BE49-F238E27FC236}">
                  <a16:creationId xmlns:a16="http://schemas.microsoft.com/office/drawing/2014/main" id="{74827F97-740B-41F9-B31F-9E91AA3C2D22}"/>
                </a:ext>
              </a:extLst>
            </p:cNvPr>
            <p:cNvSpPr/>
            <p:nvPr/>
          </p:nvSpPr>
          <p:spPr>
            <a:xfrm rot="19723718">
              <a:off x="821806" y="689815"/>
              <a:ext cx="371060" cy="442816"/>
            </a:xfrm>
            <a:prstGeom prst="flowChartExtra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Extract 8">
              <a:extLst>
                <a:ext uri="{FF2B5EF4-FFF2-40B4-BE49-F238E27FC236}">
                  <a16:creationId xmlns:a16="http://schemas.microsoft.com/office/drawing/2014/main" id="{BA0287A3-4453-4D53-8A93-987D719069E0}"/>
                </a:ext>
              </a:extLst>
            </p:cNvPr>
            <p:cNvSpPr/>
            <p:nvPr/>
          </p:nvSpPr>
          <p:spPr>
            <a:xfrm rot="9718010">
              <a:off x="1607771" y="1959977"/>
              <a:ext cx="371060" cy="442816"/>
            </a:xfrm>
            <a:prstGeom prst="flowChartExtra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Extract 9">
              <a:extLst>
                <a:ext uri="{FF2B5EF4-FFF2-40B4-BE49-F238E27FC236}">
                  <a16:creationId xmlns:a16="http://schemas.microsoft.com/office/drawing/2014/main" id="{EC20CD23-D407-49AD-90EF-00A97B39751C}"/>
                </a:ext>
              </a:extLst>
            </p:cNvPr>
            <p:cNvSpPr/>
            <p:nvPr/>
          </p:nvSpPr>
          <p:spPr>
            <a:xfrm rot="12521596">
              <a:off x="948349" y="1975308"/>
              <a:ext cx="371060" cy="442816"/>
            </a:xfrm>
            <a:prstGeom prst="flowChartExtra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Extract 10">
              <a:extLst>
                <a:ext uri="{FF2B5EF4-FFF2-40B4-BE49-F238E27FC236}">
                  <a16:creationId xmlns:a16="http://schemas.microsoft.com/office/drawing/2014/main" id="{C24FBD36-9C35-438B-9E88-D023C3BC4576}"/>
                </a:ext>
              </a:extLst>
            </p:cNvPr>
            <p:cNvSpPr/>
            <p:nvPr/>
          </p:nvSpPr>
          <p:spPr>
            <a:xfrm rot="6207373">
              <a:off x="2045494" y="1455695"/>
              <a:ext cx="371060" cy="442816"/>
            </a:xfrm>
            <a:prstGeom prst="flowChartExtra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lowchart: Extract 11">
              <a:extLst>
                <a:ext uri="{FF2B5EF4-FFF2-40B4-BE49-F238E27FC236}">
                  <a16:creationId xmlns:a16="http://schemas.microsoft.com/office/drawing/2014/main" id="{A0D3A3F3-ABBA-4070-B2CB-802A55EF3C98}"/>
                </a:ext>
              </a:extLst>
            </p:cNvPr>
            <p:cNvSpPr/>
            <p:nvPr/>
          </p:nvSpPr>
          <p:spPr>
            <a:xfrm rot="2234471">
              <a:off x="1730799" y="720740"/>
              <a:ext cx="371060" cy="442816"/>
            </a:xfrm>
            <a:prstGeom prst="flowChartExtra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owchart: Extract 12">
              <a:extLst>
                <a:ext uri="{FF2B5EF4-FFF2-40B4-BE49-F238E27FC236}">
                  <a16:creationId xmlns:a16="http://schemas.microsoft.com/office/drawing/2014/main" id="{E98EDB23-7CA9-4C04-BA75-7E742E048AFA}"/>
                </a:ext>
              </a:extLst>
            </p:cNvPr>
            <p:cNvSpPr/>
            <p:nvPr/>
          </p:nvSpPr>
          <p:spPr>
            <a:xfrm rot="16200000">
              <a:off x="479246" y="1360785"/>
              <a:ext cx="371060" cy="442816"/>
            </a:xfrm>
            <a:prstGeom prst="flowChartExtra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7828886"/>
      </p:ext>
    </p:extLst>
  </p:cSld>
  <p:clrMapOvr>
    <a:masterClrMapping/>
  </p:clrMapOvr>
  <p:transition spd="slow" advTm="4323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C37338-077E-4D4B-8E7E-C6884CECAEF4}"/>
              </a:ext>
            </a:extLst>
          </p:cNvPr>
          <p:cNvSpPr/>
          <p:nvPr/>
        </p:nvSpPr>
        <p:spPr>
          <a:xfrm>
            <a:off x="79136" y="71286"/>
            <a:ext cx="12033728" cy="66923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7F6770-EAF8-4547-8BD2-E427F2A532F1}"/>
              </a:ext>
            </a:extLst>
          </p:cNvPr>
          <p:cNvSpPr txBox="1"/>
          <p:nvPr/>
        </p:nvSpPr>
        <p:spPr>
          <a:xfrm>
            <a:off x="4658893" y="180418"/>
            <a:ext cx="2391264" cy="64633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দেখো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AEE5F6-5B81-4040-9F1A-26DD727464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15" y="1060174"/>
            <a:ext cx="3836128" cy="23572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D1DB7B-2DA5-466F-A5C2-1F0CEA11EB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89" y="1060174"/>
            <a:ext cx="3652788" cy="23886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A6FD91-5A30-498B-9C91-4E2FA3191A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99" y="3857985"/>
            <a:ext cx="3730561" cy="2496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E89D45-8F42-4D0D-BA94-4AE941BBA4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750" y="1010714"/>
            <a:ext cx="3757350" cy="23572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FDF1FD-A626-4407-95E9-75FDB6E057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89" y="3839817"/>
            <a:ext cx="3652787" cy="25145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2" descr="Image result for nice picture of bangladesh house inside">
            <a:extLst>
              <a:ext uri="{FF2B5EF4-FFF2-40B4-BE49-F238E27FC236}">
                <a16:creationId xmlns:a16="http://schemas.microsoft.com/office/drawing/2014/main" id="{31EF7F4B-D567-40FC-89EB-7BB271888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705" y="3700671"/>
            <a:ext cx="3630395" cy="26537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7310402"/>
      </p:ext>
    </p:extLst>
  </p:cSld>
  <p:clrMapOvr>
    <a:masterClrMapping/>
  </p:clrMapOvr>
  <p:transition spd="slow" advTm="1818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D2EB1-8A65-4125-9E2B-1A996C5D7F71}"/>
              </a:ext>
            </a:extLst>
          </p:cNvPr>
          <p:cNvSpPr/>
          <p:nvPr/>
        </p:nvSpPr>
        <p:spPr>
          <a:xfrm>
            <a:off x="119270" y="132523"/>
            <a:ext cx="11966713" cy="65730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F5CD99-E750-4ADE-B9F3-DB017F0FCF60}"/>
              </a:ext>
            </a:extLst>
          </p:cNvPr>
          <p:cNvSpPr txBox="1"/>
          <p:nvPr/>
        </p:nvSpPr>
        <p:spPr>
          <a:xfrm>
            <a:off x="636104" y="715617"/>
            <a:ext cx="7832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ছবিগুলোতে কী দেখতে পেলে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6DFA82-A0A2-4375-8A81-2BDDD0B72AE6}"/>
              </a:ext>
            </a:extLst>
          </p:cNvPr>
          <p:cNvSpPr txBox="1"/>
          <p:nvPr/>
        </p:nvSpPr>
        <p:spPr>
          <a:xfrm>
            <a:off x="516831" y="1507555"/>
            <a:ext cx="7832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     মানুষ বিভিন্ন ধরনের কাজ করছে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79EE44-14CA-4439-852C-CFA3B8A2A3FC}"/>
              </a:ext>
            </a:extLst>
          </p:cNvPr>
          <p:cNvSpPr txBox="1"/>
          <p:nvPr/>
        </p:nvSpPr>
        <p:spPr>
          <a:xfrm>
            <a:off x="516833" y="2178627"/>
            <a:ext cx="7832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কাজ করতে আমাদের কী লাগে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F776D5-4A55-425E-BF69-3A8131520DF6}"/>
              </a:ext>
            </a:extLst>
          </p:cNvPr>
          <p:cNvSpPr txBox="1"/>
          <p:nvPr/>
        </p:nvSpPr>
        <p:spPr>
          <a:xfrm>
            <a:off x="4432848" y="4019167"/>
            <a:ext cx="78320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IN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 কীভাবে শক্তি ব্যবহার করি ?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03EDC5-08E4-47EA-A4E9-786BF89443E4}"/>
              </a:ext>
            </a:extLst>
          </p:cNvPr>
          <p:cNvSpPr txBox="1"/>
          <p:nvPr/>
        </p:nvSpPr>
        <p:spPr>
          <a:xfrm>
            <a:off x="1550504" y="2762758"/>
            <a:ext cx="7832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শক্তি।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DC85D5-DEED-486D-AA2F-27DB4B30065A}"/>
              </a:ext>
            </a:extLst>
          </p:cNvPr>
          <p:cNvSpPr txBox="1"/>
          <p:nvPr/>
        </p:nvSpPr>
        <p:spPr>
          <a:xfrm>
            <a:off x="397561" y="3616251"/>
            <a:ext cx="7832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তোমরা দেখতে পেলে আমরা বিভিন্নভাবে শক্তি ব্যবহার করি। চল দেখি---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5346505"/>
      </p:ext>
    </p:extLst>
  </p:cSld>
  <p:clrMapOvr>
    <a:masterClrMapping/>
  </p:clrMapOvr>
  <p:transition spd="slow" advTm="1213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DFEA28-4621-438D-8775-3B5C8085AFEA}"/>
              </a:ext>
            </a:extLst>
          </p:cNvPr>
          <p:cNvSpPr/>
          <p:nvPr/>
        </p:nvSpPr>
        <p:spPr>
          <a:xfrm>
            <a:off x="71650" y="99689"/>
            <a:ext cx="12048699" cy="65992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lowchart: Data 1">
            <a:extLst>
              <a:ext uri="{FF2B5EF4-FFF2-40B4-BE49-F238E27FC236}">
                <a16:creationId xmlns:a16="http://schemas.microsoft.com/office/drawing/2014/main" id="{3A649355-27B6-4085-A0BE-3477BE7174D2}"/>
              </a:ext>
            </a:extLst>
          </p:cNvPr>
          <p:cNvSpPr/>
          <p:nvPr/>
        </p:nvSpPr>
        <p:spPr>
          <a:xfrm>
            <a:off x="768627" y="159027"/>
            <a:ext cx="2027583" cy="1563756"/>
          </a:xfrm>
          <a:prstGeom prst="flowChartInputOutp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32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57CD50-8BB4-445F-B9F1-DA4CBED1B57F}"/>
              </a:ext>
            </a:extLst>
          </p:cNvPr>
          <p:cNvSpPr txBox="1"/>
          <p:nvPr/>
        </p:nvSpPr>
        <p:spPr>
          <a:xfrm>
            <a:off x="3180521" y="1305338"/>
            <a:ext cx="78320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ছকটি খাতায় তৈরি করো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BB45C67-E15C-4226-8774-7CC7DF1569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84993"/>
              </p:ext>
            </p:extLst>
          </p:nvPr>
        </p:nvGraphicFramePr>
        <p:xfrm>
          <a:off x="2588591" y="2031631"/>
          <a:ext cx="7832035" cy="38709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7832035">
                  <a:extLst>
                    <a:ext uri="{9D8B030D-6E8A-4147-A177-3AD203B41FA5}">
                      <a16:colId xmlns:a16="http://schemas.microsoft.com/office/drawing/2014/main" val="21006129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bn-IN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bn-IN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আমরা কখন শক্তি ব্যবহার করি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291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</a:p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292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</a:t>
                      </a:r>
                    </a:p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094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৩।</a:t>
                      </a:r>
                    </a:p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65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৪।</a:t>
                      </a:r>
                    </a:p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14260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CEBE988-3798-426A-84D8-DB9526C7F04A}"/>
              </a:ext>
            </a:extLst>
          </p:cNvPr>
          <p:cNvSpPr txBox="1"/>
          <p:nvPr/>
        </p:nvSpPr>
        <p:spPr>
          <a:xfrm>
            <a:off x="12752942" y="2169400"/>
            <a:ext cx="2504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রান্নার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6AD18C-431F-4558-8AFB-36B733D60291}"/>
              </a:ext>
            </a:extLst>
          </p:cNvPr>
          <p:cNvSpPr txBox="1"/>
          <p:nvPr/>
        </p:nvSpPr>
        <p:spPr>
          <a:xfrm>
            <a:off x="12752941" y="3739060"/>
            <a:ext cx="2504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কাপড় শুকাতে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40A8-8F94-4350-9682-D316E93B9637}"/>
              </a:ext>
            </a:extLst>
          </p:cNvPr>
          <p:cNvSpPr txBox="1"/>
          <p:nvPr/>
        </p:nvSpPr>
        <p:spPr>
          <a:xfrm>
            <a:off x="12752941" y="2954230"/>
            <a:ext cx="2504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টিভি দেখার সময়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8F8E46-65EC-469C-9BCC-95533DEDF97A}"/>
              </a:ext>
            </a:extLst>
          </p:cNvPr>
          <p:cNvSpPr txBox="1"/>
          <p:nvPr/>
        </p:nvSpPr>
        <p:spPr>
          <a:xfrm>
            <a:off x="12752941" y="1384570"/>
            <a:ext cx="2504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পড়ার সময়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9244871"/>
      </p:ext>
    </p:extLst>
  </p:cSld>
  <p:clrMapOvr>
    <a:masterClrMapping/>
  </p:clrMapOvr>
  <p:transition spd="slow" advTm="1452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-0.6819 0.2259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02" y="1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-0.66732 0.2201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72" y="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-0.69649 0.2199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831" y="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-0.6931 0.2263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661" y="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7EF101-B136-48EB-823E-84090A1CF3D6}"/>
              </a:ext>
            </a:extLst>
          </p:cNvPr>
          <p:cNvSpPr/>
          <p:nvPr/>
        </p:nvSpPr>
        <p:spPr>
          <a:xfrm>
            <a:off x="74370" y="61415"/>
            <a:ext cx="11998361" cy="67351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E3793D-5599-4996-8902-68D84ED35C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672" y="1033670"/>
            <a:ext cx="3881174" cy="27068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DA0CBD-3A6D-4EA9-ACEB-FF7188676E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14" y="1033670"/>
            <a:ext cx="3740543" cy="27592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378C11-70A4-4C32-BB6F-DF6581350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31" y="1082823"/>
            <a:ext cx="3577956" cy="2657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6D12528-A9F4-44A9-885A-A53763E4FCDA}"/>
              </a:ext>
            </a:extLst>
          </p:cNvPr>
          <p:cNvCxnSpPr/>
          <p:nvPr/>
        </p:nvCxnSpPr>
        <p:spPr>
          <a:xfrm>
            <a:off x="9740348" y="2262179"/>
            <a:ext cx="0" cy="5870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0375134-761C-4B1C-8C16-CBE18BECEFFD}"/>
              </a:ext>
            </a:extLst>
          </p:cNvPr>
          <p:cNvSpPr txBox="1"/>
          <p:nvPr/>
        </p:nvSpPr>
        <p:spPr>
          <a:xfrm>
            <a:off x="1577009" y="251791"/>
            <a:ext cx="9104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 লক্ষ করো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45AC4B-05F6-49C7-846B-0C7BDE6BF546}"/>
              </a:ext>
            </a:extLst>
          </p:cNvPr>
          <p:cNvSpPr txBox="1"/>
          <p:nvPr/>
        </p:nvSpPr>
        <p:spPr>
          <a:xfrm>
            <a:off x="636101" y="4150579"/>
            <a:ext cx="8123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আমরা কোথা থেকে আলো পাই 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3D6707-13B4-4419-80F3-A4F4A6CCE727}"/>
              </a:ext>
            </a:extLst>
          </p:cNvPr>
          <p:cNvSpPr txBox="1"/>
          <p:nvPr/>
        </p:nvSpPr>
        <p:spPr>
          <a:xfrm>
            <a:off x="1073422" y="4653069"/>
            <a:ext cx="8123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সূর্য থেকে আলো পাই।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1AA556-DC7A-4E21-BEB1-1E901EBCDCCE}"/>
              </a:ext>
            </a:extLst>
          </p:cNvPr>
          <p:cNvSpPr txBox="1"/>
          <p:nvPr/>
        </p:nvSpPr>
        <p:spPr>
          <a:xfrm>
            <a:off x="636102" y="5080022"/>
            <a:ext cx="8123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সূর্যের আলো কী কাজে লাগে 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59B4F83-E720-4697-9BEE-0B7F426F0FD6}"/>
              </a:ext>
            </a:extLst>
          </p:cNvPr>
          <p:cNvSpPr txBox="1"/>
          <p:nvPr/>
        </p:nvSpPr>
        <p:spPr>
          <a:xfrm>
            <a:off x="1073422" y="5565032"/>
            <a:ext cx="8123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আমরা দিনের বেলায় সূর্যের আলোতে কাজ করি।</a:t>
            </a:r>
          </a:p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গাছ সূর্যের আলো ব্যবহার করে খাবার তৈরি করে।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71A9B4-ABAD-4AAC-92F1-4AC354EAF117}"/>
              </a:ext>
            </a:extLst>
          </p:cNvPr>
          <p:cNvSpPr txBox="1"/>
          <p:nvPr/>
        </p:nvSpPr>
        <p:spPr>
          <a:xfrm>
            <a:off x="6738730" y="4048337"/>
            <a:ext cx="8123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সূর্য ছাড়া কোথা থেকে আলো পাই 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14AC60-A305-48FF-9CE5-FC57EDBCECF5}"/>
              </a:ext>
            </a:extLst>
          </p:cNvPr>
          <p:cNvSpPr txBox="1"/>
          <p:nvPr/>
        </p:nvSpPr>
        <p:spPr>
          <a:xfrm>
            <a:off x="7494107" y="4586981"/>
            <a:ext cx="8123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মোমবাতি, আগুন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6686973"/>
      </p:ext>
    </p:extLst>
  </p:cSld>
  <p:clrMapOvr>
    <a:masterClrMapping/>
  </p:clrMapOvr>
  <p:transition spd="slow" advTm="1695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3|2.4|2.8|2.5|3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6|2.1|2|2.3|2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8|1.5|2.1|1.3|1.9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3|2.2|2.4|2.5|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7|1.6|1.4|1.6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2|2.1|2.1|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1.6|2.4|1.8|3.5|1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2.3|1.8|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2|2.3|2.4|2.3|2.3|2.7|2.3|2.5|2.3|2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1.3|1.7|1.3|1.1|1.1|1.6|2.2|1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498</Words>
  <Application>Microsoft Office PowerPoint</Application>
  <PresentationFormat>Widescreen</PresentationFormat>
  <Paragraphs>111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Shahrina Bin Sweety</dc:creator>
  <cp:lastModifiedBy>Shahrina Bin Sweety</cp:lastModifiedBy>
  <cp:revision>125</cp:revision>
  <dcterms:created xsi:type="dcterms:W3CDTF">2019-08-01T13:34:46Z</dcterms:created>
  <dcterms:modified xsi:type="dcterms:W3CDTF">2019-08-03T14:17:12Z</dcterms:modified>
</cp:coreProperties>
</file>