
<file path=[Content_Types].xml><?xml version="1.0" encoding="utf-8"?>
<Types xmlns="http://schemas.openxmlformats.org/package/2006/content-types">
  <Default Extension="gif" ContentType="image/gif"/>
  <Default Extension="jfif" ContentType="image/jpeg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02" r:id="rId2"/>
  </p:sldMasterIdLst>
  <p:notesMasterIdLst>
    <p:notesMasterId r:id="rId21"/>
  </p:notesMasterIdLst>
  <p:sldIdLst>
    <p:sldId id="256" r:id="rId3"/>
    <p:sldId id="257" r:id="rId4"/>
    <p:sldId id="282" r:id="rId5"/>
    <p:sldId id="314" r:id="rId6"/>
    <p:sldId id="319" r:id="rId7"/>
    <p:sldId id="292" r:id="rId8"/>
    <p:sldId id="290" r:id="rId9"/>
    <p:sldId id="277" r:id="rId10"/>
    <p:sldId id="293" r:id="rId11"/>
    <p:sldId id="285" r:id="rId12"/>
    <p:sldId id="284" r:id="rId13"/>
    <p:sldId id="321" r:id="rId14"/>
    <p:sldId id="262" r:id="rId15"/>
    <p:sldId id="295" r:id="rId16"/>
    <p:sldId id="279" r:id="rId17"/>
    <p:sldId id="322" r:id="rId18"/>
    <p:sldId id="291" r:id="rId19"/>
    <p:sldId id="280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C47611-2B3E-470B-A2D2-EFC0F911D86D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974911-A84E-408C-9DE1-A8BD1D0F0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1786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64683-1DE6-48B6-A57F-BD63E42F3EE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3602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7367B0-3945-475C-9C44-66C722FF8F6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7973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64683-1DE6-48B6-A57F-BD63E42F3EE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9809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64683-1DE6-48B6-A57F-BD63E42F3EE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2218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64683-1DE6-48B6-A57F-BD63E42F3EE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18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64683-1DE6-48B6-A57F-BD63E42F3EE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4952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64683-1DE6-48B6-A57F-BD63E42F3EE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1026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660FA7-B704-49BA-AD79-41C4625E7C4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5591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Evaluation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64683-1DE6-48B6-A57F-BD63E42F3EE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5745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F6EFA4-1C87-49E5-8914-206B5920EF6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6391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64683-1DE6-48B6-A57F-BD63E42F3EE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07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00D24-CA67-41ED-A79F-E186B5D520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1BBA53-28CA-4FF1-951E-0B593CBFFC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197F03-C05B-47FE-BBB4-3A628A3DF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3143-48AE-48FC-9128-E0B9235EFBDD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5F4FC-9F07-469D-9386-0EA7874AF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DD5330-B638-40BB-AA6D-F4842BA05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EC05-657E-40A7-B11D-EEAE916A6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642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879AB-3CCB-4003-B109-3CA9BABCD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BEB04A-0C31-43F8-B577-004ED3C682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60A943-46FF-4CBC-9770-3AADBC4BF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3143-48AE-48FC-9128-E0B9235EFBDD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38B28B-11B1-4E0E-B423-05BB23E62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2ED9A-B075-49BC-B440-04505B223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EC05-657E-40A7-B11D-EEAE916A6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640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9E6AE-A966-4CF4-9E06-70D9DF894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991F12-B74C-4E45-BA44-FBCB265223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7E1595-2DC5-4F2A-A440-CC83FEA91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3143-48AE-48FC-9128-E0B9235EFBDD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6D04B6-9E80-43B5-AF41-C1FAFC330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262DD7-B17F-4211-91FC-FEE558392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EC05-657E-40A7-B11D-EEAE916A6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192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824B9-B436-4044-8B50-EE5E152F4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BC0BFA-6ABB-41D6-9220-FE3E89BABE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82A015-C96B-4E46-BC57-7A6B9B8836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5EC1AD-94F5-40EF-82D2-A12C16A8F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3143-48AE-48FC-9128-E0B9235EFBDD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D91E15-5CCF-4DE5-AABE-AC6B1F3CD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880D57-4A77-4CF5-A306-69D65326B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EC05-657E-40A7-B11D-EEAE916A6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451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0D04B-9C30-475A-9DFD-9912546D8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193A31-391E-43A2-918F-24A4BD271D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A670B6-B9E7-4516-98E0-BB0D5C2B2F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0569A4-A294-459A-8E82-988B63D60F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601B5D-D3A1-4602-8A0C-6545655E86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5AE00AC-F8AA-406E-87A3-90EDA2CDD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3143-48AE-48FC-9128-E0B9235EFBDD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A2790B-FD80-46E7-82B9-8C4E7238F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B69F2C6-0C2A-45D2-A3BE-D86ED4633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EC05-657E-40A7-B11D-EEAE916A6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689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19CFC-0FCD-4D8B-858C-35BCF0BCE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5D35BB-7DD1-4F14-8AB3-C1AB472FC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3143-48AE-48FC-9128-E0B9235EFBDD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390D0B-DE3F-4823-93B3-7A373277B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092FE2-9866-4137-961E-3ED341242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EC05-657E-40A7-B11D-EEAE916A6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152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0A35AE-124D-41D1-BD7F-88E19926E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3143-48AE-48FC-9128-E0B9235EFBDD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A87819-88F2-4114-BF62-31E7E9C37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E8D5C4-3513-46D6-AD8E-83CB5C195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EC05-657E-40A7-B11D-EEAE916A6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170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EF703-9618-4126-A01E-F948FE480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05E32D-6A70-453D-B0A5-1F65BF5058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93ADA9-73B2-483F-8331-C47A307D8C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622375-04DF-4FA0-A99D-1E9B77D92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3143-48AE-48FC-9128-E0B9235EFBDD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346071-72AF-4AD5-BF23-39B9A8D09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2007E2-C5CB-4068-A70D-E5C404098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EC05-657E-40A7-B11D-EEAE916A6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485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7D2F4-168B-4356-AF57-91DDC811C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926EF1-F9E3-4117-9D35-0A5C06780D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5B10D7-A42B-4BA7-807F-816A9DD319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6EF40C-1D48-4F7C-BF2B-B10E75187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3143-48AE-48FC-9128-E0B9235EFBDD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646A74-BFFA-4F33-88F5-71F50CF8A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CDF115-8F1F-4D1E-8FCA-1D8D95A5B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EC05-657E-40A7-B11D-EEAE916A6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999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09B4E-DA80-4520-94D6-766BD0244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D8E6EF-2516-40BF-8749-CBB41157AE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70CA73-511C-4936-A56C-F1DFB7866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3143-48AE-48FC-9128-E0B9235EFBDD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CE1C81-A9D7-4ED4-9CB8-850B60A11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620AB7-54BB-4331-8AB6-0C94038AB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EC05-657E-40A7-B11D-EEAE916A6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158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9DF09AE-921D-4952-B88A-F66F4AE35D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EA52A4-20DC-4200-ADBC-78CF5A700D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E76EE1-2923-41CE-8700-167529D38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3143-48AE-48FC-9128-E0B9235EFBDD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6F1845-70D8-4ED6-B2BD-6F61ECADF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8F2128-673A-42DC-9F6A-F1BF08A39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EC05-657E-40A7-B11D-EEAE916A6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2326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163143-48AE-48FC-9128-E0B9235EFBDD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B0DEC05-657E-40A7-B11D-EEAE916A664C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61775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3143-48AE-48FC-9128-E0B9235EFBDD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EC05-657E-40A7-B11D-EEAE916A6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8650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7163143-48AE-48FC-9128-E0B9235EFBDD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B0DEC05-657E-40A7-B11D-EEAE916A664C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3022599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3143-48AE-48FC-9128-E0B9235EFBDD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EC05-657E-40A7-B11D-EEAE916A6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2197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3143-48AE-48FC-9128-E0B9235EFBDD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EC05-657E-40A7-B11D-EEAE916A6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5282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3143-48AE-48FC-9128-E0B9235EFBDD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EC05-657E-40A7-B11D-EEAE916A6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2863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3143-48AE-48FC-9128-E0B9235EFBDD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EC05-657E-40A7-B11D-EEAE916A6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277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F7163143-48AE-48FC-9128-E0B9235EFBDD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B0DEC05-657E-40A7-B11D-EEAE916A664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017379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F7163143-48AE-48FC-9128-E0B9235EFBDD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B0DEC05-657E-40A7-B11D-EEAE916A6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5466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3143-48AE-48FC-9128-E0B9235EFBDD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EC05-657E-40A7-B11D-EEAE916A6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4758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3143-48AE-48FC-9128-E0B9235EFBDD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EC05-657E-40A7-B11D-EEAE916A6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777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B8C1FD-E9AE-4EF6-8216-ACEE2B3C9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A7D9D-2B3B-4F80-B754-30B5ADE4CD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C173D5-0D1C-40FC-B8F5-1B727EDEC6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163143-48AE-48FC-9128-E0B9235EFBDD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16E2AE-7F16-4A71-8CEB-6B2F1E9DF8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E299E-2A0F-4BEA-B58F-A3A1B7B5C2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0DEC05-657E-40A7-B11D-EEAE916A6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049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F7163143-48AE-48FC-9128-E0B9235EFBDD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B0DEC05-657E-40A7-B11D-EEAE916A664C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2220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f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f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f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6.jf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f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fif"/><Relationship Id="rId4" Type="http://schemas.openxmlformats.org/officeDocument/2006/relationships/image" Target="../media/image11.jf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f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f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f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fif"/><Relationship Id="rId4" Type="http://schemas.openxmlformats.org/officeDocument/2006/relationships/image" Target="../media/image21.jfi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54DAF41-62F6-44FD-8820-0F3C317286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42" y="801858"/>
            <a:ext cx="11971606" cy="605614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A58176E-1941-4DED-B68A-5341BE910053}"/>
              </a:ext>
            </a:extLst>
          </p:cNvPr>
          <p:cNvSpPr/>
          <p:nvPr/>
        </p:nvSpPr>
        <p:spPr>
          <a:xfrm>
            <a:off x="2777198" y="-235633"/>
            <a:ext cx="588850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i="1" cap="none" spc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odoni MT Black" panose="02070A03080606020203" pitchFamily="18" charset="0"/>
                <a:cs typeface="Andalus" pitchFamily="18" charset="-78"/>
              </a:rPr>
              <a:t>Welcome</a:t>
            </a:r>
            <a:r>
              <a:rPr lang="en-US" sz="7200" b="1" i="1" cap="none" spc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odoni MT Black" panose="02070A03080606020203" pitchFamily="18" charset="0"/>
                <a:cs typeface="Andalus" pitchFamily="18" charset="-78"/>
              </a:rPr>
              <a:t> </a:t>
            </a:r>
            <a:endParaRPr lang="en-US" sz="7200" b="1" i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Bodoni MT Black" panose="02070A03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570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59F791C-73E0-418F-9F27-566412C19A98}"/>
              </a:ext>
            </a:extLst>
          </p:cNvPr>
          <p:cNvSpPr txBox="1"/>
          <p:nvPr/>
        </p:nvSpPr>
        <p:spPr>
          <a:xfrm>
            <a:off x="3713228" y="35937"/>
            <a:ext cx="51775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i="1" u="sng" dirty="0">
                <a:latin typeface="Bodoni MT Black" panose="02070A03080606020203" pitchFamily="18" charset="0"/>
              </a:rPr>
              <a:t>Introducing: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3FAF108-3587-4F1E-808E-949931200B21}"/>
              </a:ext>
            </a:extLst>
          </p:cNvPr>
          <p:cNvSpPr txBox="1"/>
          <p:nvPr/>
        </p:nvSpPr>
        <p:spPr>
          <a:xfrm>
            <a:off x="7138222" y="2543968"/>
            <a:ext cx="550863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latin typeface="Bodoni MT Black" panose="02070A03080606020203" pitchFamily="18" charset="0"/>
              </a:rPr>
              <a:t>Class: Eight</a:t>
            </a:r>
          </a:p>
          <a:p>
            <a:r>
              <a:rPr lang="en-US" sz="3200" b="1" i="1" dirty="0">
                <a:latin typeface="Bodoni MT Black" panose="02070A03080606020203" pitchFamily="18" charset="0"/>
              </a:rPr>
              <a:t>Subject: English for today</a:t>
            </a:r>
          </a:p>
          <a:p>
            <a:r>
              <a:rPr lang="en-US" sz="3200" b="1" i="1" dirty="0">
                <a:latin typeface="Bodoni MT Black" panose="02070A03080606020203" pitchFamily="18" charset="0"/>
              </a:rPr>
              <a:t>Unit: 09</a:t>
            </a:r>
          </a:p>
          <a:p>
            <a:r>
              <a:rPr lang="en-US" sz="3200" b="1" i="1" dirty="0">
                <a:latin typeface="Bodoni MT Black" panose="02070A03080606020203" pitchFamily="18" charset="0"/>
              </a:rPr>
              <a:t>Lesson: 01-02</a:t>
            </a:r>
          </a:p>
          <a:p>
            <a:r>
              <a:rPr lang="en-US" sz="3200" b="1" i="1" dirty="0">
                <a:latin typeface="Bodoni MT Black" panose="02070A03080606020203" pitchFamily="18" charset="0"/>
              </a:rPr>
              <a:t>Time: 50 Minutes</a:t>
            </a:r>
          </a:p>
          <a:p>
            <a:r>
              <a:rPr lang="en-US" sz="3200" b="1" i="1" dirty="0">
                <a:latin typeface="Bodoni MT Black" panose="02070A03080606020203" pitchFamily="18" charset="0"/>
              </a:rPr>
              <a:t>Date: 24-10-2019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639FA3-44F9-421D-928F-0DA6A41EC85A}"/>
              </a:ext>
            </a:extLst>
          </p:cNvPr>
          <p:cNvSpPr txBox="1"/>
          <p:nvPr/>
        </p:nvSpPr>
        <p:spPr>
          <a:xfrm>
            <a:off x="801858" y="2236192"/>
            <a:ext cx="6336364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>
                <a:latin typeface="Bodoni MT Black" panose="02070A03080606020203" pitchFamily="18" charset="0"/>
              </a:rPr>
              <a:t>Md. Saiful Islam</a:t>
            </a:r>
          </a:p>
          <a:p>
            <a:r>
              <a:rPr lang="en-US" sz="3200" b="1" i="1" dirty="0">
                <a:latin typeface="Bodoni MT Black" panose="02070A03080606020203" pitchFamily="18" charset="0"/>
              </a:rPr>
              <a:t>Assistant Teacher (English)</a:t>
            </a:r>
          </a:p>
          <a:p>
            <a:r>
              <a:rPr lang="en-US" sz="3200" b="1" i="1" dirty="0">
                <a:latin typeface="Bodoni MT Black" panose="02070A03080606020203" pitchFamily="18" charset="0"/>
              </a:rPr>
              <a:t>Bagbari </a:t>
            </a:r>
            <a:r>
              <a:rPr lang="en-US" sz="3200" b="1" i="1" dirty="0" err="1">
                <a:latin typeface="Bodoni MT Black" panose="02070A03080606020203" pitchFamily="18" charset="0"/>
              </a:rPr>
              <a:t>Chowbaria</a:t>
            </a:r>
            <a:r>
              <a:rPr lang="en-US" sz="3200" b="1" i="1" dirty="0">
                <a:latin typeface="Bodoni MT Black" panose="02070A03080606020203" pitchFamily="18" charset="0"/>
              </a:rPr>
              <a:t> High School,</a:t>
            </a:r>
          </a:p>
          <a:p>
            <a:r>
              <a:rPr lang="en-US" sz="3200" b="1" i="1" dirty="0">
                <a:latin typeface="Bodoni MT Black" panose="02070A03080606020203" pitchFamily="18" charset="0"/>
              </a:rPr>
              <a:t>Tangail </a:t>
            </a:r>
            <a:r>
              <a:rPr lang="en-US" sz="3200" b="1" i="1" dirty="0" err="1">
                <a:latin typeface="Bodoni MT Black" panose="02070A03080606020203" pitchFamily="18" charset="0"/>
              </a:rPr>
              <a:t>Sadar</a:t>
            </a:r>
            <a:r>
              <a:rPr lang="en-US" sz="3200" b="1" i="1" dirty="0">
                <a:latin typeface="Bodoni MT Black" panose="02070A03080606020203" pitchFamily="18" charset="0"/>
              </a:rPr>
              <a:t>, Tangail</a:t>
            </a:r>
          </a:p>
          <a:p>
            <a:r>
              <a:rPr lang="en-US" sz="3200" b="1" i="1" dirty="0">
                <a:latin typeface="Bodoni MT Black" panose="02070A03080606020203" pitchFamily="18" charset="0"/>
              </a:rPr>
              <a:t>E-mail: hridoy9555@gmail.com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7AFD94-24F7-4A9F-BE90-B0ABCF2FD1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498" y="340790"/>
            <a:ext cx="1412513" cy="161848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515915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0935200-F123-4E4A-ADDA-739F8AA015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990130"/>
            <a:ext cx="3200400" cy="31242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C300419-6DC9-4E38-9029-A52A20E20A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2" y="1142530"/>
            <a:ext cx="3200400" cy="29718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634D874-66BC-4F41-B46D-ABC86C3B00CC}"/>
              </a:ext>
            </a:extLst>
          </p:cNvPr>
          <p:cNvSpPr txBox="1"/>
          <p:nvPr/>
        </p:nvSpPr>
        <p:spPr>
          <a:xfrm>
            <a:off x="513471" y="4586331"/>
            <a:ext cx="5183946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i="1" dirty="0">
                <a:latin typeface="Bodoni MT Black" panose="02070A03080606020203" pitchFamily="18" charset="0"/>
                <a:cs typeface="Andalus" pitchFamily="18" charset="-78"/>
              </a:rPr>
              <a:t>A suitcase without wheels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2F39860-DDE2-4C49-970F-61ADD887F904}"/>
              </a:ext>
            </a:extLst>
          </p:cNvPr>
          <p:cNvSpPr txBox="1"/>
          <p:nvPr/>
        </p:nvSpPr>
        <p:spPr>
          <a:xfrm>
            <a:off x="6475829" y="4586331"/>
            <a:ext cx="4764258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i="1" dirty="0">
                <a:latin typeface="Bodoni MT Black" panose="02070A03080606020203" pitchFamily="18" charset="0"/>
                <a:cs typeface="Andalus" pitchFamily="18" charset="-78"/>
              </a:rPr>
              <a:t>A suitcase with wheels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663C381-369A-42A4-89B7-86B47AB0D333}"/>
              </a:ext>
            </a:extLst>
          </p:cNvPr>
          <p:cNvSpPr txBox="1"/>
          <p:nvPr/>
        </p:nvSpPr>
        <p:spPr>
          <a:xfrm>
            <a:off x="513471" y="5109551"/>
            <a:ext cx="10726616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i="1" dirty="0">
                <a:latin typeface="Bodoni MT Black" panose="02070A03080606020203" pitchFamily="18" charset="0"/>
                <a:cs typeface="Andalus" pitchFamily="18" charset="-78"/>
              </a:rPr>
              <a:t>Do you know which one is easier to move and why?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82A8E2-33E6-4FAA-B4C6-A8BE9D10E04D}"/>
              </a:ext>
            </a:extLst>
          </p:cNvPr>
          <p:cNvSpPr txBox="1"/>
          <p:nvPr/>
        </p:nvSpPr>
        <p:spPr>
          <a:xfrm>
            <a:off x="513471" y="5720089"/>
            <a:ext cx="10726616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i="1" dirty="0">
                <a:latin typeface="Bodoni MT Black" panose="02070A03080606020203" pitchFamily="18" charset="0"/>
                <a:cs typeface="Andalus" pitchFamily="18" charset="-78"/>
              </a:rPr>
              <a:t>Yes, a suitcase with wheel is easier to move because of its wheel.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B8D89A-BF69-4C20-8FE2-2E99CD9DAF90}"/>
              </a:ext>
            </a:extLst>
          </p:cNvPr>
          <p:cNvSpPr txBox="1"/>
          <p:nvPr/>
        </p:nvSpPr>
        <p:spPr>
          <a:xfrm>
            <a:off x="1505244" y="-18366"/>
            <a:ext cx="77512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>
                <a:latin typeface="Bodoni MT Black" panose="02070A03080606020203" pitchFamily="18" charset="0"/>
              </a:rPr>
              <a:t>What is the picture about?</a:t>
            </a:r>
          </a:p>
        </p:txBody>
      </p:sp>
    </p:spTree>
    <p:extLst>
      <p:ext uri="{BB962C8B-B14F-4D97-AF65-F5344CB8AC3E}">
        <p14:creationId xmlns:p14="http://schemas.microsoft.com/office/powerpoint/2010/main" val="3174376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13D0823-8389-456D-8B91-2ADEDDC99390}"/>
              </a:ext>
            </a:extLst>
          </p:cNvPr>
          <p:cNvSpPr txBox="1"/>
          <p:nvPr/>
        </p:nvSpPr>
        <p:spPr>
          <a:xfrm>
            <a:off x="1514623" y="181610"/>
            <a:ext cx="8417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>
                <a:latin typeface="Bodoni MT Black" panose="02070A03080606020203" pitchFamily="18" charset="0"/>
              </a:rPr>
              <a:t>What are the pictures about?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676780-A8C3-457F-B067-44E614CD707B}"/>
              </a:ext>
            </a:extLst>
          </p:cNvPr>
          <p:cNvSpPr txBox="1"/>
          <p:nvPr/>
        </p:nvSpPr>
        <p:spPr>
          <a:xfrm>
            <a:off x="3316723" y="5553006"/>
            <a:ext cx="60382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1" dirty="0">
                <a:latin typeface="Bodoni MT Black" panose="02070A03080606020203" pitchFamily="18" charset="0"/>
              </a:rPr>
              <a:t>These are wheels.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962A53-FBC5-4393-B7B4-FEF4CE9759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71" y="1247525"/>
            <a:ext cx="3467306" cy="31275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8A3920A-7A33-4869-8C07-54C745741F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8277" y="1247525"/>
            <a:ext cx="3643530" cy="31275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2B9C26-C473-40E1-B266-A29E4CEE8C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171" y="1247525"/>
            <a:ext cx="4114858" cy="2903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127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596F0D6-C3DF-4F9E-AF0D-A5975A0801D8}"/>
              </a:ext>
            </a:extLst>
          </p:cNvPr>
          <p:cNvSpPr txBox="1"/>
          <p:nvPr/>
        </p:nvSpPr>
        <p:spPr>
          <a:xfrm>
            <a:off x="1062111" y="146855"/>
            <a:ext cx="98895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1" dirty="0">
                <a:latin typeface="Bodoni MT Black" panose="02070A03080606020203" pitchFamily="18" charset="0"/>
              </a:rPr>
              <a:t>What are the pictures  about?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D1653F-204C-46E8-80BC-1F31190C2596}"/>
              </a:ext>
            </a:extLst>
          </p:cNvPr>
          <p:cNvSpPr txBox="1"/>
          <p:nvPr/>
        </p:nvSpPr>
        <p:spPr>
          <a:xfrm>
            <a:off x="323557" y="5927635"/>
            <a:ext cx="11366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latin typeface="Bodoni MT Black" panose="02070A03080606020203" pitchFamily="18" charset="0"/>
              </a:rPr>
              <a:t>The Plane and the Rocket where wheels are used.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F94EED-8630-4A88-B475-7F072CEF38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52" y="916296"/>
            <a:ext cx="6444466" cy="501133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679D3E3-5D88-4038-A615-59363CBB98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018" y="923330"/>
            <a:ext cx="5439508" cy="5004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7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9C7910F-3F2A-4694-99F6-E602EA9349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290" y="1118381"/>
            <a:ext cx="4938859" cy="40725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503DF22-CFEA-4111-8773-392F69E661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2308" y="1118382"/>
            <a:ext cx="3399692" cy="407259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3FDD5C1-02E4-46D0-A606-B7959ECDB7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38" y="1039032"/>
            <a:ext cx="3399693" cy="415194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D281FF3-5417-4B59-B3A8-B50E52AE88B8}"/>
              </a:ext>
            </a:extLst>
          </p:cNvPr>
          <p:cNvSpPr txBox="1"/>
          <p:nvPr/>
        </p:nvSpPr>
        <p:spPr>
          <a:xfrm>
            <a:off x="1062111" y="146855"/>
            <a:ext cx="98895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1" dirty="0">
                <a:latin typeface="Bodoni MT Black" panose="02070A03080606020203" pitchFamily="18" charset="0"/>
              </a:rPr>
              <a:t>What are the pictures  about?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E1300E-A816-435C-A634-2679BA64F23E}"/>
              </a:ext>
            </a:extLst>
          </p:cNvPr>
          <p:cNvSpPr txBox="1"/>
          <p:nvPr/>
        </p:nvSpPr>
        <p:spPr>
          <a:xfrm>
            <a:off x="29032" y="5510816"/>
            <a:ext cx="120138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latin typeface="Bodoni MT Black" panose="02070A03080606020203" pitchFamily="18" charset="0"/>
              </a:rPr>
              <a:t>They are the inventions of human beings where wheels are used.</a:t>
            </a:r>
          </a:p>
        </p:txBody>
      </p:sp>
    </p:spTree>
    <p:extLst>
      <p:ext uri="{BB962C8B-B14F-4D97-AF65-F5344CB8AC3E}">
        <p14:creationId xmlns:p14="http://schemas.microsoft.com/office/powerpoint/2010/main" val="4153928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EEBC7E4-3693-43D2-98C7-488ABEF2B519}"/>
              </a:ext>
            </a:extLst>
          </p:cNvPr>
          <p:cNvSpPr txBox="1"/>
          <p:nvPr/>
        </p:nvSpPr>
        <p:spPr>
          <a:xfrm>
            <a:off x="1929618" y="302456"/>
            <a:ext cx="78333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i="1" dirty="0">
                <a:solidFill>
                  <a:srgbClr val="0070C0"/>
                </a:solidFill>
                <a:latin typeface="Bodoni MT Black" panose="02070A03080606020203" pitchFamily="18" charset="0"/>
              </a:rPr>
              <a:t>Lesson declaration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6E5420-BFC7-4ADF-BBD8-2DED51E6EB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98" y="1225786"/>
            <a:ext cx="11929403" cy="3810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3768CB2-7A27-43A9-8E1B-87479044643D}"/>
              </a:ext>
            </a:extLst>
          </p:cNvPr>
          <p:cNvSpPr txBox="1"/>
          <p:nvPr/>
        </p:nvSpPr>
        <p:spPr>
          <a:xfrm>
            <a:off x="3572287" y="5405118"/>
            <a:ext cx="538883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i="1" dirty="0">
                <a:latin typeface="Bodoni MT Black" panose="02070A03080606020203" pitchFamily="18" charset="0"/>
              </a:rPr>
              <a:t>The wheel</a:t>
            </a:r>
          </a:p>
        </p:txBody>
      </p:sp>
    </p:spTree>
    <p:extLst>
      <p:ext uri="{BB962C8B-B14F-4D97-AF65-F5344CB8AC3E}">
        <p14:creationId xmlns:p14="http://schemas.microsoft.com/office/powerpoint/2010/main" val="1175496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9151" y="1752600"/>
            <a:ext cx="11226018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>
                <a:solidFill>
                  <a:srgbClr val="00B050"/>
                </a:solidFill>
                <a:latin typeface="Bodoni MT Black" panose="02070A03080606020203" pitchFamily="18" charset="0"/>
                <a:cs typeface="Times New Roman" panose="02020603050405020304" pitchFamily="18" charset="0"/>
              </a:rPr>
              <a:t>After finishing the lesson learners will be able to</a:t>
            </a:r>
            <a:r>
              <a:rPr lang="en-US" sz="2800" b="1" i="1" dirty="0">
                <a:solidFill>
                  <a:srgbClr val="00B050"/>
                </a:solidFill>
                <a:latin typeface="Bodoni MT Black" panose="02070A03080606020203" pitchFamily="18" charset="0"/>
                <a:cs typeface="Times New Roman" panose="02020603050405020304" pitchFamily="18" charset="0"/>
              </a:rPr>
              <a:t>-</a:t>
            </a:r>
          </a:p>
          <a:p>
            <a:r>
              <a:rPr lang="en-US" sz="2800" b="1" i="1" dirty="0">
                <a:latin typeface="Bodoni MT Black" panose="02070A03080606020203" pitchFamily="18" charset="0"/>
                <a:cs typeface="Times New Roman" panose="02020603050405020304" pitchFamily="18" charset="0"/>
              </a:rPr>
              <a:t>1.</a:t>
            </a:r>
            <a:r>
              <a:rPr lang="bn-BD" sz="2800" b="1" i="1" dirty="0">
                <a:latin typeface="Bodoni MT Black" panose="02070A03080606020203" pitchFamily="18" charset="0"/>
              </a:rPr>
              <a:t> </a:t>
            </a:r>
            <a:r>
              <a:rPr lang="en-US" sz="2800" b="1" i="1" dirty="0">
                <a:latin typeface="Bodoni MT Black" panose="02070A03080606020203" pitchFamily="18" charset="0"/>
              </a:rPr>
              <a:t> </a:t>
            </a:r>
            <a:r>
              <a:rPr lang="en-US" sz="2800" b="1" i="1" dirty="0">
                <a:latin typeface="Bodoni MT Black" panose="02070A03080606020203" pitchFamily="18" charset="0"/>
                <a:cs typeface="Times New Roman" panose="02020603050405020304" pitchFamily="18" charset="0"/>
              </a:rPr>
              <a:t>Answer the questions.</a:t>
            </a:r>
            <a:endParaRPr lang="bn-BD" sz="2800" b="1" i="1" dirty="0">
              <a:latin typeface="Bodoni MT Black" panose="02070A03080606020203" pitchFamily="18" charset="0"/>
            </a:endParaRPr>
          </a:p>
          <a:p>
            <a:r>
              <a:rPr lang="bn-BD" sz="2800" b="1" i="1" dirty="0">
                <a:latin typeface="Bodoni MT Black" panose="02070A03080606020203" pitchFamily="18" charset="0"/>
              </a:rPr>
              <a:t>2.</a:t>
            </a:r>
            <a:r>
              <a:rPr lang="en-US" sz="2800" b="1" i="1" dirty="0">
                <a:latin typeface="Bodoni MT Black" panose="02070A03080606020203" pitchFamily="18" charset="0"/>
                <a:cs typeface="Times New Roman" panose="02020603050405020304" pitchFamily="18" charset="0"/>
              </a:rPr>
              <a:t>  Write a paragraph.</a:t>
            </a:r>
            <a:endParaRPr lang="bn-BD" sz="2800" b="1" i="1" dirty="0">
              <a:latin typeface="Bodoni MT Black" panose="02070A03080606020203" pitchFamily="18" charset="0"/>
            </a:endParaRPr>
          </a:p>
          <a:p>
            <a:r>
              <a:rPr lang="bn-BD" sz="2800" b="1" i="1" dirty="0">
                <a:latin typeface="Bodoni MT Black" panose="02070A03080606020203" pitchFamily="18" charset="0"/>
              </a:rPr>
              <a:t>3.</a:t>
            </a:r>
            <a:r>
              <a:rPr lang="en-US" sz="2800" b="1" i="1" dirty="0">
                <a:latin typeface="Bodoni MT Black" panose="02070A03080606020203" pitchFamily="18" charset="0"/>
              </a:rPr>
              <a:t> </a:t>
            </a:r>
            <a:r>
              <a:rPr lang="en-US" sz="2800" b="1" i="1" dirty="0">
                <a:latin typeface="Bodoni MT Black" panose="02070A03080606020203" pitchFamily="18" charset="0"/>
                <a:cs typeface="Times New Roman" panose="02020603050405020304" pitchFamily="18" charset="0"/>
              </a:rPr>
              <a:t> Make sentences from the table. </a:t>
            </a:r>
          </a:p>
          <a:p>
            <a:pPr marL="514350" indent="-514350">
              <a:buFontTx/>
              <a:buAutoNum type="arabicPeriod" startAt="4"/>
            </a:pPr>
            <a:r>
              <a:rPr lang="en-US" sz="2800" b="1" i="1" dirty="0">
                <a:latin typeface="Bodoni MT Black" panose="02070A03080606020203" pitchFamily="18" charset="0"/>
                <a:cs typeface="Times New Roman" panose="02020603050405020304" pitchFamily="18" charset="0"/>
              </a:rPr>
              <a:t>Fill in the gaps.</a:t>
            </a:r>
          </a:p>
          <a:p>
            <a:pPr marL="514350" indent="-514350">
              <a:buFontTx/>
              <a:buAutoNum type="arabicPeriod" startAt="4"/>
            </a:pPr>
            <a:r>
              <a:rPr lang="en-US" sz="2800" b="1" i="1" dirty="0">
                <a:latin typeface="Bodoni MT Black" panose="02070A03080606020203" pitchFamily="18" charset="0"/>
                <a:cs typeface="Times New Roman" panose="02020603050405020304" pitchFamily="18" charset="0"/>
              </a:rPr>
              <a:t>Say the meaning of the words.</a:t>
            </a:r>
          </a:p>
          <a:p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AD2169-1135-4C6A-8EA0-BF406C690D63}"/>
              </a:ext>
            </a:extLst>
          </p:cNvPr>
          <p:cNvSpPr txBox="1"/>
          <p:nvPr/>
        </p:nvSpPr>
        <p:spPr>
          <a:xfrm>
            <a:off x="604909" y="-3691"/>
            <a:ext cx="106070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i="1" dirty="0">
                <a:solidFill>
                  <a:srgbClr val="FF0000"/>
                </a:solidFill>
                <a:latin typeface="Bodoni MT Black" panose="02070A03080606020203" pitchFamily="18" charset="0"/>
              </a:rPr>
              <a:t>Learning outcomes:</a:t>
            </a:r>
          </a:p>
        </p:txBody>
      </p:sp>
    </p:spTree>
    <p:extLst>
      <p:ext uri="{BB962C8B-B14F-4D97-AF65-F5344CB8AC3E}">
        <p14:creationId xmlns:p14="http://schemas.microsoft.com/office/powerpoint/2010/main" val="1929659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468AD54-F179-4164-9C4D-9F523CE936C2}"/>
              </a:ext>
            </a:extLst>
          </p:cNvPr>
          <p:cNvSpPr txBox="1"/>
          <p:nvPr/>
        </p:nvSpPr>
        <p:spPr>
          <a:xfrm>
            <a:off x="2418736" y="-18366"/>
            <a:ext cx="76255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latin typeface="Bodoni MT Black" panose="02070A03080606020203" pitchFamily="18" charset="0"/>
              </a:rPr>
              <a:t>What are the pictures about?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C6E863-16CB-41A6-A61D-0331F0C8B596}"/>
              </a:ext>
            </a:extLst>
          </p:cNvPr>
          <p:cNvSpPr txBox="1"/>
          <p:nvPr/>
        </p:nvSpPr>
        <p:spPr>
          <a:xfrm>
            <a:off x="776786" y="6091312"/>
            <a:ext cx="10909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latin typeface="Bodoni MT Black" panose="02070A03080606020203" pitchFamily="18" charset="0"/>
              </a:rPr>
              <a:t>They are the inventions of human beings.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410AF3-B8D8-465A-81EA-9689103F5F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" y="2857500"/>
            <a:ext cx="5974080" cy="32338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F46C4EF-9649-456E-BC1D-FA9A59DC9A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41" y="910883"/>
            <a:ext cx="5974080" cy="194661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C4933DD-4187-4257-B903-07618E4E6B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910883"/>
            <a:ext cx="5983459" cy="503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472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85D1EA3-96C6-4C35-8AD0-451C89ECEB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7298" y="731521"/>
            <a:ext cx="5964702" cy="52331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6907EB2-824E-49AE-8E57-095FF5F743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98" y="731521"/>
            <a:ext cx="5964702" cy="523318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32B09B1-BAAB-4178-9117-7E7F7EB40957}"/>
              </a:ext>
            </a:extLst>
          </p:cNvPr>
          <p:cNvSpPr txBox="1"/>
          <p:nvPr/>
        </p:nvSpPr>
        <p:spPr>
          <a:xfrm>
            <a:off x="2418736" y="-18366"/>
            <a:ext cx="76255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latin typeface="Bodoni MT Black" panose="02070A03080606020203" pitchFamily="18" charset="0"/>
              </a:rPr>
              <a:t>What are the pictures about?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7032FB8-2FC7-48E8-9A59-E00C0214147D}"/>
              </a:ext>
            </a:extLst>
          </p:cNvPr>
          <p:cNvSpPr/>
          <p:nvPr/>
        </p:nvSpPr>
        <p:spPr>
          <a:xfrm>
            <a:off x="609600" y="6057872"/>
            <a:ext cx="109727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b="1" i="1" dirty="0">
                <a:latin typeface="Bodoni MT Black" panose="02070A03080606020203" pitchFamily="18" charset="0"/>
              </a:rPr>
              <a:t>They are turbines and propeller where wheels are used.</a:t>
            </a:r>
          </a:p>
        </p:txBody>
      </p:sp>
    </p:spTree>
    <p:extLst>
      <p:ext uri="{BB962C8B-B14F-4D97-AF65-F5344CB8AC3E}">
        <p14:creationId xmlns:p14="http://schemas.microsoft.com/office/powerpoint/2010/main" val="204133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476" y="1981200"/>
            <a:ext cx="3590925" cy="27576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55409" y="5078851"/>
            <a:ext cx="8454683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i="1" dirty="0">
                <a:latin typeface="Bodoni MT Black" panose="02070A03080606020203" pitchFamily="18" charset="0"/>
              </a:rPr>
              <a:t>The rotation of the axis of wheel.</a:t>
            </a:r>
          </a:p>
        </p:txBody>
      </p:sp>
      <p:sp>
        <p:nvSpPr>
          <p:cNvPr id="7" name="Rectangle 6"/>
          <p:cNvSpPr/>
          <p:nvPr/>
        </p:nvSpPr>
        <p:spPr>
          <a:xfrm>
            <a:off x="1434905" y="239151"/>
            <a:ext cx="81172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4000" b="1" i="1" dirty="0">
                <a:solidFill>
                  <a:srgbClr val="7030A0"/>
                </a:solidFill>
                <a:latin typeface="Bodoni MT Black" panose="02070A03080606020203" pitchFamily="18" charset="0"/>
                <a:cs typeface="Andalus" pitchFamily="18" charset="-78"/>
              </a:rPr>
              <a:t>What is the picture about?</a:t>
            </a:r>
          </a:p>
        </p:txBody>
      </p:sp>
    </p:spTree>
    <p:extLst>
      <p:ext uri="{BB962C8B-B14F-4D97-AF65-F5344CB8AC3E}">
        <p14:creationId xmlns:p14="http://schemas.microsoft.com/office/powerpoint/2010/main" val="2963975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EB15700-E6A9-449C-90C2-9049BCB545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41" y="910884"/>
            <a:ext cx="4149970" cy="503623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FC76FE4-7249-4440-87E4-12005FD82B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333" y="910883"/>
            <a:ext cx="3892063" cy="50362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2CF6F11-4B61-4A07-A739-59F76601D0AD}"/>
              </a:ext>
            </a:extLst>
          </p:cNvPr>
          <p:cNvSpPr txBox="1"/>
          <p:nvPr/>
        </p:nvSpPr>
        <p:spPr>
          <a:xfrm>
            <a:off x="1871003" y="0"/>
            <a:ext cx="80326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i="1" dirty="0">
                <a:solidFill>
                  <a:srgbClr val="FFC000"/>
                </a:solidFill>
                <a:latin typeface="Bodoni MT Black" panose="02070A03080606020203" pitchFamily="18" charset="0"/>
              </a:rPr>
              <a:t>Look at the pictures.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51C7C8-4788-4B1F-9E33-5BD81FCA5A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0218" y="923330"/>
            <a:ext cx="3892063" cy="502378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787BB6B-1BF9-41DB-8B96-AE4BC969A08A}"/>
              </a:ext>
            </a:extLst>
          </p:cNvPr>
          <p:cNvSpPr/>
          <p:nvPr/>
        </p:nvSpPr>
        <p:spPr>
          <a:xfrm>
            <a:off x="609600" y="6057872"/>
            <a:ext cx="109727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b="1" i="1" dirty="0">
                <a:latin typeface="Bodoni MT Black" panose="02070A03080606020203" pitchFamily="18" charset="0"/>
              </a:rPr>
              <a:t>They are car, wagon and train where wheels are used.</a:t>
            </a:r>
          </a:p>
        </p:txBody>
      </p:sp>
    </p:spTree>
    <p:extLst>
      <p:ext uri="{BB962C8B-B14F-4D97-AF65-F5344CB8AC3E}">
        <p14:creationId xmlns:p14="http://schemas.microsoft.com/office/powerpoint/2010/main" val="2611223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66810C0-6977-44D1-B554-3B163A7EFD74}"/>
              </a:ext>
            </a:extLst>
          </p:cNvPr>
          <p:cNvSpPr/>
          <p:nvPr/>
        </p:nvSpPr>
        <p:spPr>
          <a:xfrm>
            <a:off x="1" y="625163"/>
            <a:ext cx="12192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>
              <a:buFontTx/>
              <a:buAutoNum type="arabicPeriod"/>
            </a:pPr>
            <a:r>
              <a:rPr lang="en-US" sz="2800" b="1" i="1" dirty="0">
                <a:latin typeface="Bodoni MT Black" panose="02070A03080606020203" pitchFamily="18" charset="0"/>
                <a:cs typeface="Times New Roman" panose="02020603050405020304" pitchFamily="18" charset="0"/>
              </a:rPr>
              <a:t>What is a wheel?</a:t>
            </a:r>
          </a:p>
          <a:p>
            <a:pPr marL="742950" indent="-742950">
              <a:buAutoNum type="arabicPeriod"/>
            </a:pPr>
            <a:r>
              <a:rPr lang="en-US" sz="2800" b="1" i="1" dirty="0">
                <a:latin typeface="Bodoni MT Black" panose="02070A03080606020203" pitchFamily="18" charset="0"/>
                <a:cs typeface="Times New Roman" panose="02020603050405020304" pitchFamily="18" charset="0"/>
              </a:rPr>
              <a:t>What can a wheel do?</a:t>
            </a:r>
          </a:p>
          <a:p>
            <a:pPr marL="742950" indent="-742950">
              <a:buAutoNum type="arabicPeriod"/>
            </a:pPr>
            <a:r>
              <a:rPr lang="en-US" sz="2800" b="1" i="1" dirty="0">
                <a:latin typeface="Bodoni MT Black" panose="02070A03080606020203" pitchFamily="18" charset="0"/>
                <a:cs typeface="Times New Roman" panose="02020603050405020304" pitchFamily="18" charset="0"/>
              </a:rPr>
              <a:t>Where can you find wheels?</a:t>
            </a:r>
          </a:p>
          <a:p>
            <a:pPr marL="742950" indent="-742950">
              <a:buAutoNum type="arabicPeriod"/>
            </a:pPr>
            <a:r>
              <a:rPr lang="en-US" sz="2800" b="1" i="1" dirty="0">
                <a:latin typeface="Bodoni MT Black" panose="02070A03080606020203" pitchFamily="18" charset="0"/>
                <a:cs typeface="Times New Roman" panose="02020603050405020304" pitchFamily="18" charset="0"/>
              </a:rPr>
              <a:t>Do you know which inventions is the greatest?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A2BB19-6B22-42F4-9D7F-041708B1FE08}"/>
              </a:ext>
            </a:extLst>
          </p:cNvPr>
          <p:cNvSpPr txBox="1"/>
          <p:nvPr/>
        </p:nvSpPr>
        <p:spPr>
          <a:xfrm>
            <a:off x="2560320" y="-98474"/>
            <a:ext cx="57255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i="1" dirty="0">
                <a:latin typeface="Bodoni MT Black" panose="02070A03080606020203" pitchFamily="18" charset="0"/>
              </a:rPr>
              <a:t>Individual work: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6F9672-D7C6-42EA-A294-F4ABECE68B92}"/>
              </a:ext>
            </a:extLst>
          </p:cNvPr>
          <p:cNvSpPr txBox="1"/>
          <p:nvPr/>
        </p:nvSpPr>
        <p:spPr>
          <a:xfrm>
            <a:off x="264941" y="2922563"/>
            <a:ext cx="11662118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>
                <a:latin typeface="Bodoni MT Black" panose="02070A03080606020203" pitchFamily="18" charset="0"/>
              </a:rPr>
              <a:t>Answers:</a:t>
            </a:r>
          </a:p>
          <a:p>
            <a:r>
              <a:rPr lang="en-US" sz="2800" b="1" i="1" dirty="0">
                <a:latin typeface="Bodoni MT Black" panose="02070A03080606020203" pitchFamily="18" charset="0"/>
              </a:rPr>
              <a:t>(1) A wheel is a circular object.</a:t>
            </a:r>
          </a:p>
          <a:p>
            <a:r>
              <a:rPr lang="en-US" sz="2800" b="1" i="1" dirty="0">
                <a:latin typeface="Bodoni MT Black" panose="02070A03080606020203" pitchFamily="18" charset="0"/>
              </a:rPr>
              <a:t>(2) A wheel can rotate around its axis and help easy movement of things across a surface.</a:t>
            </a:r>
          </a:p>
          <a:p>
            <a:r>
              <a:rPr lang="en-US" sz="2800" b="1" i="1" dirty="0">
                <a:latin typeface="Bodoni MT Black" panose="02070A03080606020203" pitchFamily="18" charset="0"/>
              </a:rPr>
              <a:t>(3) We can find wheels in everywhere. They are on cars, trains, planes, wagons, fans, propellers, turbines. </a:t>
            </a:r>
          </a:p>
          <a:p>
            <a:r>
              <a:rPr lang="en-US" sz="2800" b="1" i="1" dirty="0">
                <a:latin typeface="Bodoni MT Black" panose="02070A03080606020203" pitchFamily="18" charset="0"/>
              </a:rPr>
              <a:t>(4) Yes, wheel is the greatest of all the inventions.</a:t>
            </a:r>
          </a:p>
        </p:txBody>
      </p:sp>
    </p:spTree>
    <p:extLst>
      <p:ext uri="{BB962C8B-B14F-4D97-AF65-F5344CB8AC3E}">
        <p14:creationId xmlns:p14="http://schemas.microsoft.com/office/powerpoint/2010/main" val="2881568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8992737"/>
              </p:ext>
            </p:extLst>
          </p:nvPr>
        </p:nvGraphicFramePr>
        <p:xfrm>
          <a:off x="253219" y="2286000"/>
          <a:ext cx="11099408" cy="276120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6955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04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334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2324"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20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effectLst/>
                          <a:latin typeface="Bodoni MT Black" panose="02070A03080606020203" pitchFamily="18" charset="0"/>
                        </a:rPr>
                        <a:t>1. The wheel</a:t>
                      </a:r>
                      <a:endParaRPr lang="en-US" sz="2400" b="1" i="1" dirty="0">
                        <a:effectLst/>
                        <a:latin typeface="Bodoni MT Black" panose="02070A03080606020203" pitchFamily="18" charset="0"/>
                        <a:ea typeface="Times New Roman"/>
                        <a:cs typeface="Vrinda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1">
                          <a:effectLst/>
                          <a:latin typeface="Bodoni MT Black" panose="02070A03080606020203" pitchFamily="18" charset="0"/>
                        </a:rPr>
                        <a:t> </a:t>
                      </a:r>
                      <a:endParaRPr lang="en-US" sz="2400" b="1" i="1">
                        <a:effectLst/>
                        <a:latin typeface="Bodoni MT Black" panose="02070A03080606020203" pitchFamily="18" charset="0"/>
                        <a:ea typeface="Times New Roman"/>
                        <a:cs typeface="Vrinda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20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effectLst/>
                          <a:latin typeface="Bodoni MT Black" panose="02070A03080606020203" pitchFamily="18" charset="0"/>
                        </a:rPr>
                        <a:t>a type of wheel.</a:t>
                      </a:r>
                      <a:endParaRPr lang="en-US" sz="2400" b="1" i="1" dirty="0">
                        <a:effectLst/>
                        <a:latin typeface="Bodoni MT Black" panose="02070A03080606020203" pitchFamily="18" charset="0"/>
                        <a:ea typeface="Times New Roman"/>
                        <a:cs typeface="Vrinda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448"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20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effectLst/>
                          <a:latin typeface="Bodoni MT Black" panose="02070A03080606020203" pitchFamily="18" charset="0"/>
                        </a:rPr>
                        <a:t>2. A plain wheel</a:t>
                      </a:r>
                      <a:endParaRPr lang="en-US" sz="2400" b="1" i="1" dirty="0">
                        <a:effectLst/>
                        <a:latin typeface="Bodoni MT Black" panose="02070A03080606020203" pitchFamily="18" charset="0"/>
                        <a:ea typeface="Times New Roman"/>
                        <a:cs typeface="Vrinda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0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effectLst/>
                          <a:latin typeface="Bodoni MT Black" panose="02070A03080606020203" pitchFamily="18" charset="0"/>
                        </a:rPr>
                        <a:t>is</a:t>
                      </a:r>
                      <a:endParaRPr lang="en-US" sz="2400" b="1" i="1" dirty="0">
                        <a:effectLst/>
                        <a:latin typeface="Bodoni MT Black" panose="02070A03080606020203" pitchFamily="18" charset="0"/>
                        <a:ea typeface="Times New Roman"/>
                        <a:cs typeface="Vrinda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20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1">
                          <a:effectLst/>
                          <a:latin typeface="Bodoni MT Black" panose="02070A03080606020203" pitchFamily="18" charset="0"/>
                        </a:rPr>
                        <a:t>around its axis.</a:t>
                      </a:r>
                      <a:endParaRPr lang="en-US" sz="2400" b="1" i="1">
                        <a:effectLst/>
                        <a:latin typeface="Bodoni MT Black" panose="02070A03080606020203" pitchFamily="18" charset="0"/>
                        <a:ea typeface="Times New Roman"/>
                        <a:cs typeface="Vrinda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7453"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20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effectLst/>
                          <a:latin typeface="Bodoni MT Black" panose="02070A03080606020203" pitchFamily="18" charset="0"/>
                        </a:rPr>
                        <a:t>3. It</a:t>
                      </a:r>
                      <a:endParaRPr lang="en-US" sz="2400" b="1" i="1" dirty="0">
                        <a:effectLst/>
                        <a:latin typeface="Bodoni MT Black" panose="02070A03080606020203" pitchFamily="18" charset="0"/>
                        <a:ea typeface="Times New Roman"/>
                        <a:cs typeface="Vrinda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0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effectLst/>
                          <a:latin typeface="Bodoni MT Black" panose="02070A03080606020203" pitchFamily="18" charset="0"/>
                        </a:rPr>
                        <a:t>has</a:t>
                      </a:r>
                      <a:endParaRPr lang="en-US" sz="2400" b="1" i="1" dirty="0">
                        <a:effectLst/>
                        <a:latin typeface="Bodoni MT Black" panose="02070A03080606020203" pitchFamily="18" charset="0"/>
                        <a:ea typeface="Times New Roman"/>
                        <a:cs typeface="Vrinda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ts val="20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1" dirty="0">
                          <a:effectLst/>
                          <a:latin typeface="Bodoni MT Black" panose="02070A03080606020203" pitchFamily="18" charset="0"/>
                        </a:rPr>
                        <a:t>one of the simplest machines.</a:t>
                      </a:r>
                      <a:endParaRPr lang="en-US" sz="2400" b="1" i="1" dirty="0">
                        <a:effectLst/>
                        <a:latin typeface="Bodoni MT Black" panose="02070A03080606020203" pitchFamily="18" charset="0"/>
                        <a:ea typeface="Times New Roman"/>
                        <a:cs typeface="Vrinda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7832"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20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effectLst/>
                          <a:latin typeface="Bodoni MT Black" panose="02070A03080606020203" pitchFamily="18" charset="0"/>
                        </a:rPr>
                        <a:t>4. A propeller</a:t>
                      </a:r>
                      <a:endParaRPr lang="en-US" sz="2400" b="1" i="1" dirty="0">
                        <a:effectLst/>
                        <a:latin typeface="Bodoni MT Black" panose="02070A03080606020203" pitchFamily="18" charset="0"/>
                        <a:ea typeface="Times New Roman"/>
                        <a:cs typeface="Vrinda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20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effectLst/>
                          <a:latin typeface="Bodoni MT Black" panose="02070A03080606020203" pitchFamily="18" charset="0"/>
                        </a:rPr>
                        <a:t>rotates</a:t>
                      </a:r>
                      <a:endParaRPr lang="en-US" sz="2400" b="1" i="1" dirty="0">
                        <a:effectLst/>
                        <a:latin typeface="Bodoni MT Black" panose="02070A03080606020203" pitchFamily="18" charset="0"/>
                        <a:ea typeface="Times New Roman"/>
                        <a:cs typeface="Vrinda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1" dirty="0">
                          <a:effectLst/>
                          <a:latin typeface="Bodoni MT Black" panose="02070A03080606020203" pitchFamily="18" charset="0"/>
                        </a:rPr>
                        <a:t>wheels on vehicles and machines.</a:t>
                      </a:r>
                      <a:endParaRPr lang="en-US" sz="2400" b="1" i="1" dirty="0">
                        <a:effectLst/>
                        <a:latin typeface="Bodoni MT Black" panose="02070A03080606020203" pitchFamily="18" charset="0"/>
                        <a:ea typeface="Times New Roman"/>
                        <a:cs typeface="Vrinda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4149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effectLst/>
                          <a:latin typeface="Bodoni MT Black" panose="02070A03080606020203" pitchFamily="18" charset="0"/>
                        </a:rPr>
                        <a:t> </a:t>
                      </a:r>
                      <a:endParaRPr lang="en-US" sz="2400" b="1" i="1" dirty="0">
                        <a:effectLst/>
                        <a:latin typeface="Bodoni MT Black" panose="02070A03080606020203" pitchFamily="18" charset="0"/>
                        <a:ea typeface="Times New Roman"/>
                        <a:cs typeface="Vrinda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effectLst/>
                          <a:latin typeface="Bodoni MT Black" panose="02070A03080606020203" pitchFamily="18" charset="0"/>
                        </a:rPr>
                        <a:t> </a:t>
                      </a:r>
                      <a:endParaRPr lang="en-US" sz="2400" b="1" i="1" dirty="0">
                        <a:effectLst/>
                        <a:latin typeface="Bodoni MT Black" panose="02070A03080606020203" pitchFamily="18" charset="0"/>
                        <a:ea typeface="Times New Roman"/>
                        <a:cs typeface="Vrinda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20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1" spc="-100" baseline="0" dirty="0">
                          <a:effectLst/>
                          <a:latin typeface="Bodoni MT Black" panose="02070A03080606020203" pitchFamily="18" charset="0"/>
                        </a:rPr>
                        <a:t>helped in rapid progress of civilization</a:t>
                      </a:r>
                      <a:r>
                        <a:rPr lang="en-US" sz="2000" b="1" i="1" spc="-100" baseline="0" dirty="0">
                          <a:effectLst/>
                          <a:latin typeface="Bodoni MT Black" panose="02070A03080606020203" pitchFamily="18" charset="0"/>
                        </a:rPr>
                        <a:t>.</a:t>
                      </a:r>
                      <a:endParaRPr lang="en-US" sz="2000" b="1" i="1" spc="-100" baseline="0" dirty="0">
                        <a:effectLst/>
                        <a:latin typeface="Bodoni MT Black" panose="02070A03080606020203" pitchFamily="18" charset="0"/>
                        <a:ea typeface="Times New Roman"/>
                        <a:cs typeface="Vrinda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53219" y="802838"/>
            <a:ext cx="10691446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i="1" dirty="0">
                <a:latin typeface="Bodoni MT Black" panose="02070A03080606020203" pitchFamily="18" charset="0"/>
                <a:ea typeface="Times New Roman" pitchFamily="18" charset="0"/>
                <a:cs typeface="Times New Roman" pitchFamily="18" charset="0"/>
              </a:rPr>
              <a:t>D. Make as many correct sentences as you can using the substitution table. In the third column there are more items than necessary.</a:t>
            </a:r>
            <a:endParaRPr lang="en-US" sz="2800" i="1" dirty="0">
              <a:latin typeface="Bodoni MT Black" panose="02070A03080606020203" pitchFamily="18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58794" y="-23334"/>
            <a:ext cx="56411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i="1" dirty="0">
                <a:latin typeface="Bodoni MT Black" panose="02070A03080606020203" pitchFamily="18" charset="0"/>
              </a:rPr>
              <a:t>Pair work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828799" y="5410200"/>
            <a:ext cx="87360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latin typeface="Bodoni MT Black" panose="02070A03080606020203" pitchFamily="18" charset="0"/>
              </a:rPr>
              <a:t>Example: The wheel rotates around its axis.</a:t>
            </a:r>
          </a:p>
        </p:txBody>
      </p:sp>
    </p:spTree>
    <p:extLst>
      <p:ext uri="{BB962C8B-B14F-4D97-AF65-F5344CB8AC3E}">
        <p14:creationId xmlns:p14="http://schemas.microsoft.com/office/powerpoint/2010/main" val="1942065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4745" y="38101"/>
            <a:ext cx="11802793" cy="82176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8800" b="1" i="1" dirty="0">
                <a:solidFill>
                  <a:srgbClr val="002060"/>
                </a:solidFill>
                <a:latin typeface="Bodoni MT Black" panose="02070A03080606020203" pitchFamily="18" charset="0"/>
              </a:rPr>
              <a:t>Group work:</a:t>
            </a:r>
            <a:endParaRPr lang="en-US" sz="5400" b="1" i="1" dirty="0">
              <a:solidFill>
                <a:srgbClr val="002060"/>
              </a:solidFill>
              <a:latin typeface="Bodoni MT Black" panose="02070A03080606020203" pitchFamily="18" charset="0"/>
              <a:cs typeface="Times New Roman" panose="02020603050405020304" pitchFamily="18" charset="0"/>
            </a:endParaRPr>
          </a:p>
          <a:p>
            <a:r>
              <a:rPr lang="en-US" sz="4000" b="1" i="1" dirty="0">
                <a:latin typeface="Bodoni MT Black" panose="02070A03080606020203" pitchFamily="18" charset="0"/>
                <a:cs typeface="Times New Roman" panose="02020603050405020304" pitchFamily="18" charset="0"/>
              </a:rPr>
              <a:t>Write the meaning of the following  words:</a:t>
            </a:r>
            <a:endParaRPr lang="en-US" sz="4000" b="1" i="1" dirty="0">
              <a:solidFill>
                <a:srgbClr val="FFC000"/>
              </a:solidFill>
              <a:latin typeface="Bodoni MT Black" panose="02070A03080606020203" pitchFamily="18" charset="0"/>
            </a:endParaRPr>
          </a:p>
          <a:p>
            <a:r>
              <a:rPr lang="en-US" sz="4000" b="1" i="1" dirty="0">
                <a:latin typeface="Bodoni MT Black" panose="02070A03080606020203" pitchFamily="18" charset="0"/>
              </a:rPr>
              <a:t>Circular,</a:t>
            </a:r>
            <a:r>
              <a:rPr lang="en-US" sz="4000" b="1" i="1" dirty="0">
                <a:solidFill>
                  <a:srgbClr val="FFC000"/>
                </a:solidFill>
                <a:latin typeface="Bodoni MT Black" panose="02070A03080606020203" pitchFamily="18" charset="0"/>
              </a:rPr>
              <a:t> </a:t>
            </a:r>
            <a:r>
              <a:rPr lang="en-US" sz="4000" b="1" i="1" dirty="0">
                <a:solidFill>
                  <a:srgbClr val="FF0000"/>
                </a:solidFill>
                <a:latin typeface="Bodoni MT Black" panose="02070A03080606020203" pitchFamily="18" charset="0"/>
              </a:rPr>
              <a:t>equipment,</a:t>
            </a:r>
            <a:r>
              <a:rPr lang="en-US" sz="4000" b="1" i="1" dirty="0">
                <a:solidFill>
                  <a:srgbClr val="FFC000"/>
                </a:solidFill>
                <a:latin typeface="Bodoni MT Black" panose="02070A03080606020203" pitchFamily="18" charset="0"/>
              </a:rPr>
              <a:t> </a:t>
            </a:r>
            <a:r>
              <a:rPr lang="en-US" sz="4000" b="1" i="1" dirty="0">
                <a:solidFill>
                  <a:srgbClr val="92D050"/>
                </a:solidFill>
                <a:latin typeface="Bodoni MT Black" panose="02070A03080606020203" pitchFamily="18" charset="0"/>
              </a:rPr>
              <a:t>invention,</a:t>
            </a:r>
            <a:r>
              <a:rPr lang="en-US" sz="4000" b="1" i="1" dirty="0">
                <a:solidFill>
                  <a:srgbClr val="FFC000"/>
                </a:solidFill>
                <a:latin typeface="Bodoni MT Black" panose="02070A03080606020203" pitchFamily="18" charset="0"/>
              </a:rPr>
              <a:t> </a:t>
            </a:r>
            <a:r>
              <a:rPr lang="en-US" sz="4000" b="1" i="1" dirty="0">
                <a:solidFill>
                  <a:srgbClr val="00B0F0"/>
                </a:solidFill>
                <a:latin typeface="Bodoni MT Black" panose="02070A03080606020203" pitchFamily="18" charset="0"/>
              </a:rPr>
              <a:t>propeller,</a:t>
            </a:r>
            <a:r>
              <a:rPr lang="en-US" sz="4000" b="1" i="1" dirty="0">
                <a:solidFill>
                  <a:srgbClr val="FFC000"/>
                </a:solidFill>
                <a:latin typeface="Bodoni MT Black" panose="02070A03080606020203" pitchFamily="18" charset="0"/>
              </a:rPr>
              <a:t> </a:t>
            </a:r>
            <a:r>
              <a:rPr lang="en-US" sz="4000" b="1" i="1" dirty="0">
                <a:solidFill>
                  <a:schemeClr val="accent2"/>
                </a:solidFill>
                <a:latin typeface="Bodoni MT Black" panose="02070A03080606020203" pitchFamily="18" charset="0"/>
              </a:rPr>
              <a:t>imagine</a:t>
            </a:r>
          </a:p>
          <a:p>
            <a:endParaRPr lang="en-US" sz="4000" dirty="0">
              <a:solidFill>
                <a:srgbClr val="FFC000"/>
              </a:solidFill>
            </a:endParaRPr>
          </a:p>
          <a:p>
            <a:endParaRPr lang="en-US" sz="4000" dirty="0">
              <a:solidFill>
                <a:srgbClr val="FFC000"/>
              </a:solidFill>
            </a:endParaRPr>
          </a:p>
          <a:p>
            <a:endParaRPr lang="en-US" sz="4000" dirty="0">
              <a:solidFill>
                <a:srgbClr val="FFC000"/>
              </a:solidFill>
            </a:endParaRPr>
          </a:p>
          <a:p>
            <a:endParaRPr lang="en-US" sz="4000" dirty="0">
              <a:solidFill>
                <a:srgbClr val="FFC000"/>
              </a:solidFill>
            </a:endParaRPr>
          </a:p>
          <a:p>
            <a:endParaRPr lang="en-US" sz="4000" dirty="0">
              <a:solidFill>
                <a:srgbClr val="FFC000"/>
              </a:solidFill>
            </a:endParaRPr>
          </a:p>
          <a:p>
            <a:endParaRPr lang="en-US" sz="4000" dirty="0">
              <a:solidFill>
                <a:srgbClr val="FFC000"/>
              </a:solidFill>
            </a:endParaRPr>
          </a:p>
          <a:p>
            <a:endParaRPr lang="en-US" sz="4000" dirty="0">
              <a:solidFill>
                <a:srgbClr val="FFC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F06CE1-7DF0-4279-BBF7-DC5097A8E922}"/>
              </a:ext>
            </a:extLst>
          </p:cNvPr>
          <p:cNvSpPr txBox="1"/>
          <p:nvPr/>
        </p:nvSpPr>
        <p:spPr>
          <a:xfrm>
            <a:off x="5582529" y="3727938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A3C3A7-EC38-4BDE-9F4E-8AADF893456A}"/>
              </a:ext>
            </a:extLst>
          </p:cNvPr>
          <p:cNvSpPr txBox="1"/>
          <p:nvPr/>
        </p:nvSpPr>
        <p:spPr>
          <a:xfrm>
            <a:off x="5582529" y="3727938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6277A6-454B-41E4-B729-367ADC57B9C1}"/>
              </a:ext>
            </a:extLst>
          </p:cNvPr>
          <p:cNvSpPr txBox="1"/>
          <p:nvPr/>
        </p:nvSpPr>
        <p:spPr>
          <a:xfrm>
            <a:off x="1785424" y="4132486"/>
            <a:ext cx="63175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solidFill>
                  <a:srgbClr val="FF0000"/>
                </a:solidFill>
                <a:latin typeface="Bodoni MT Black" panose="02070A03080606020203" pitchFamily="18" charset="0"/>
                <a:cs typeface="Times New Roman" panose="02020603050405020304" pitchFamily="18" charset="0"/>
              </a:rPr>
              <a:t>Circular</a:t>
            </a:r>
            <a:r>
              <a:rPr lang="en-US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গোলাকার</a:t>
            </a:r>
            <a:r>
              <a:rPr lang="en-US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3600" b="1" i="1" dirty="0">
                <a:solidFill>
                  <a:srgbClr val="FF0000"/>
                </a:solidFill>
                <a:latin typeface="Bodoni MT Black" panose="02070A03080606020203" pitchFamily="18" charset="0"/>
                <a:cs typeface="Times New Roman" panose="02020603050405020304" pitchFamily="18" charset="0"/>
              </a:rPr>
              <a:t>round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E28C88D-70FD-4AA2-9DF3-34403D416ADA}"/>
              </a:ext>
            </a:extLst>
          </p:cNvPr>
          <p:cNvSpPr txBox="1"/>
          <p:nvPr/>
        </p:nvSpPr>
        <p:spPr>
          <a:xfrm>
            <a:off x="1771648" y="6279708"/>
            <a:ext cx="6500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solidFill>
                  <a:srgbClr val="7030A0"/>
                </a:solidFill>
                <a:latin typeface="Bodoni MT Black" panose="02070A03080606020203" pitchFamily="18" charset="0"/>
                <a:cs typeface="Times New Roman" panose="02020603050405020304" pitchFamily="18" charset="0"/>
              </a:rPr>
              <a:t>Imagine-</a:t>
            </a:r>
            <a:r>
              <a:rPr lang="bn-IN" sz="36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কল্পনা</a:t>
            </a:r>
            <a:r>
              <a:rPr lang="en-US" sz="24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করা</a:t>
            </a:r>
            <a:r>
              <a:rPr lang="en-US" sz="24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36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600" b="1" i="1" dirty="0">
                <a:solidFill>
                  <a:srgbClr val="7030A0"/>
                </a:solidFill>
                <a:latin typeface="Bodoni MT Black" panose="02070A03080606020203" pitchFamily="18" charset="0"/>
                <a:cs typeface="Times New Roman" panose="02020603050405020304" pitchFamily="18" charset="0"/>
              </a:rPr>
              <a:t>suppose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7AC1EBB-6793-41F6-A1CF-15E24D71CAB2}"/>
              </a:ext>
            </a:extLst>
          </p:cNvPr>
          <p:cNvSpPr txBox="1"/>
          <p:nvPr/>
        </p:nvSpPr>
        <p:spPr>
          <a:xfrm>
            <a:off x="1761391" y="5746886"/>
            <a:ext cx="68193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latin typeface="Bodoni MT Black" panose="02070A03080606020203" pitchFamily="18" charset="0"/>
                <a:cs typeface="Times New Roman" panose="02020603050405020304" pitchFamily="18" charset="0"/>
              </a:rPr>
              <a:t>Propeller</a:t>
            </a:r>
            <a:r>
              <a:rPr lang="en-US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bn-IN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চালকযন্ত্র</a:t>
            </a:r>
            <a:r>
              <a:rPr lang="bn-IN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>
                <a:latin typeface="Bodoni MT Black" panose="02070A03080606020203" pitchFamily="18" charset="0"/>
                <a:cs typeface="Times New Roman" panose="02020603050405020304" pitchFamily="18" charset="0"/>
              </a:rPr>
              <a:t>operator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8DF3B99-7134-483F-A6AF-88E774470871}"/>
              </a:ext>
            </a:extLst>
          </p:cNvPr>
          <p:cNvSpPr txBox="1"/>
          <p:nvPr/>
        </p:nvSpPr>
        <p:spPr>
          <a:xfrm>
            <a:off x="1771648" y="4701960"/>
            <a:ext cx="7273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solidFill>
                  <a:srgbClr val="0070C0"/>
                </a:solidFill>
                <a:latin typeface="Bodoni MT Black" panose="02070A03080606020203" pitchFamily="18" charset="0"/>
                <a:cs typeface="Times New Roman" panose="02020603050405020304" pitchFamily="18" charset="0"/>
              </a:rPr>
              <a:t>Equipment-</a:t>
            </a:r>
            <a:r>
              <a:rPr lang="en-US" sz="36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সরঞ্জাম</a:t>
            </a:r>
            <a:r>
              <a:rPr lang="en-US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600" b="1" i="1" dirty="0">
                <a:solidFill>
                  <a:srgbClr val="0070C0"/>
                </a:solidFill>
                <a:latin typeface="Bodoni MT Black" panose="02070A03080606020203" pitchFamily="18" charset="0"/>
                <a:cs typeface="Times New Roman" panose="02020603050405020304" pitchFamily="18" charset="0"/>
              </a:rPr>
              <a:t>implement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758115E-9DA0-4A57-B20E-52292E6EFC9D}"/>
              </a:ext>
            </a:extLst>
          </p:cNvPr>
          <p:cNvSpPr txBox="1"/>
          <p:nvPr/>
        </p:nvSpPr>
        <p:spPr>
          <a:xfrm flipH="1">
            <a:off x="1771647" y="5227876"/>
            <a:ext cx="69362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solidFill>
                  <a:srgbClr val="FF0000"/>
                </a:solidFill>
                <a:latin typeface="Bodoni MT Black" panose="02070A03080606020203" pitchFamily="18" charset="0"/>
                <a:cs typeface="Times New Roman" panose="02020603050405020304" pitchFamily="18" charset="0"/>
              </a:rPr>
              <a:t>Invention</a:t>
            </a:r>
            <a:r>
              <a:rPr lang="en-US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bn-IN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আবিস্কার</a:t>
            </a:r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600" b="1" i="1" dirty="0">
                <a:solidFill>
                  <a:srgbClr val="FF0000"/>
                </a:solidFill>
                <a:latin typeface="Bodoni MT Black" panose="02070A03080606020203" pitchFamily="18" charset="0"/>
                <a:cs typeface="Times New Roman" panose="02020603050405020304" pitchFamily="18" charset="0"/>
              </a:rPr>
              <a:t>discovery</a:t>
            </a:r>
            <a:r>
              <a:rPr lang="bn-IN" sz="3600" b="1" i="1" dirty="0">
                <a:solidFill>
                  <a:srgbClr val="FF0000"/>
                </a:solidFill>
                <a:latin typeface="Bodoni MT Black" panose="02070A03080606020203" pitchFamily="18" charset="0"/>
                <a:cs typeface="Times New Roman" panose="02020603050405020304" pitchFamily="18" charset="0"/>
              </a:rPr>
              <a:t> </a:t>
            </a:r>
            <a:endParaRPr lang="en-US" sz="3600" b="1" i="1" dirty="0">
              <a:solidFill>
                <a:srgbClr val="FF0000"/>
              </a:solidFill>
              <a:latin typeface="Bodoni MT Black" panose="02070A03080606020203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94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  <p:bldP spid="17" grpId="0"/>
      <p:bldP spid="23" grpId="0"/>
      <p:bldP spid="28" grpId="0"/>
      <p:bldP spid="2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98276" y="-39215"/>
            <a:ext cx="5205611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i="1" dirty="0">
                <a:latin typeface="Bodoni MT Black" panose="02070A03080606020203" pitchFamily="18" charset="0"/>
                <a:cs typeface="Andalus" pitchFamily="18" charset="-78"/>
              </a:rPr>
              <a:t>Evaluation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914401"/>
            <a:ext cx="12192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i="1" dirty="0">
                <a:latin typeface="Bodoni MT Black" panose="02070A03080606020203" pitchFamily="18" charset="0"/>
              </a:rPr>
              <a:t>C   Fill in the blanks with appropriate words from the box. There are more words than necessary. </a:t>
            </a:r>
          </a:p>
          <a:p>
            <a:pPr algn="just"/>
            <a:endParaRPr lang="en-US" sz="2400" i="1" dirty="0">
              <a:latin typeface="Bodoni MT Black" panose="02070A03080606020203" pitchFamily="18" charset="0"/>
            </a:endParaRPr>
          </a:p>
          <a:p>
            <a:pPr algn="just"/>
            <a:endParaRPr lang="en-US" sz="2400" i="1" dirty="0">
              <a:latin typeface="Bodoni MT Black" panose="02070A03080606020203" pitchFamily="18" charset="0"/>
            </a:endParaRPr>
          </a:p>
          <a:p>
            <a:pPr algn="just"/>
            <a:r>
              <a:rPr lang="en-US" sz="2400" i="1" dirty="0">
                <a:latin typeface="Bodoni MT Black" panose="02070A03080606020203" pitchFamily="18" charset="0"/>
              </a:rPr>
              <a:t>Although the wheel is a very (a) _________  invention, the history of its origin is unknown. Experts guess that the first wheel was developed from a circular object. The early man observed that a huge piece of stone could be rolled easily if it was (b) ________in shape. Similarly, a heavy tree-trunk is (c)  _______	to carry; but it can be rolled away with less effort. Even, a gigantic tree-trunk can be moved easily using other small and round trunks as rollers under it. Thus, early man took advantage of rolling objects and developed the (d) _____  wheel. Apart from its mechanical advantage, a wheel's mobility has contributed (e) ____ _to the civilization.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1721872"/>
              </p:ext>
            </p:extLst>
          </p:nvPr>
        </p:nvGraphicFramePr>
        <p:xfrm>
          <a:off x="618980" y="1774721"/>
          <a:ext cx="10030266" cy="457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717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17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17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91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93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1237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91945">
                <a:tc>
                  <a:txBody>
                    <a:bodyPr/>
                    <a:lstStyle/>
                    <a:p>
                      <a:r>
                        <a:rPr lang="en-US" sz="2400" b="1" i="1" dirty="0">
                          <a:latin typeface="Bodoni MT Black" panose="02070A03080606020203" pitchFamily="18" charset="0"/>
                        </a:rPr>
                        <a:t>difficult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i="1" dirty="0">
                          <a:latin typeface="Bodoni MT Black" panose="02070A03080606020203" pitchFamily="18" charset="0"/>
                        </a:rPr>
                        <a:t>much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i="1" dirty="0">
                          <a:latin typeface="Bodoni MT Black" panose="02070A03080606020203" pitchFamily="18" charset="0"/>
                        </a:rPr>
                        <a:t>circular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i="1" dirty="0">
                          <a:latin typeface="Bodoni MT Black" panose="02070A03080606020203" pitchFamily="18" charset="0"/>
                        </a:rPr>
                        <a:t>important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i="1" dirty="0">
                          <a:latin typeface="Bodoni MT Black" panose="02070A03080606020203" pitchFamily="18" charset="0"/>
                        </a:rPr>
                        <a:t>heavy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i="1" dirty="0">
                          <a:latin typeface="Bodoni MT Black" panose="02070A03080606020203" pitchFamily="18" charset="0"/>
                        </a:rPr>
                        <a:t>first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772695" y="3829330"/>
            <a:ext cx="17008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chemeClr val="accent5">
                    <a:lumMod val="75000"/>
                  </a:schemeClr>
                </a:solidFill>
                <a:latin typeface="Bodoni MT Black" panose="02070A03080606020203" pitchFamily="18" charset="0"/>
              </a:rPr>
              <a:t>difficult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35257" y="3431131"/>
            <a:ext cx="1591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chemeClr val="accent5">
                    <a:lumMod val="75000"/>
                  </a:schemeClr>
                </a:solidFill>
                <a:latin typeface="Bodoni MT Black" panose="02070A03080606020203" pitchFamily="18" charset="0"/>
              </a:rPr>
              <a:t>circular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49246" y="5250396"/>
            <a:ext cx="12045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chemeClr val="accent5">
                    <a:lumMod val="75000"/>
                  </a:schemeClr>
                </a:solidFill>
                <a:latin typeface="Bodoni MT Black" panose="02070A03080606020203" pitchFamily="18" charset="0"/>
              </a:rPr>
              <a:t>much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69863" y="4898362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chemeClr val="accent5">
                    <a:lumMod val="75000"/>
                  </a:schemeClr>
                </a:solidFill>
                <a:latin typeface="Bodoni MT Black" panose="02070A03080606020203" pitchFamily="18" charset="0"/>
              </a:rPr>
              <a:t>first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34113" y="2314157"/>
            <a:ext cx="1994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err="1">
                <a:solidFill>
                  <a:schemeClr val="accent5">
                    <a:lumMod val="75000"/>
                  </a:schemeClr>
                </a:solidFill>
                <a:latin typeface="Bodoni MT Black" panose="02070A03080606020203" pitchFamily="18" charset="0"/>
              </a:rPr>
              <a:t>importat</a:t>
            </a:r>
            <a:endParaRPr lang="en-US" sz="2400" b="1" i="1" dirty="0">
              <a:solidFill>
                <a:schemeClr val="accent5">
                  <a:lumMod val="75000"/>
                </a:schemeClr>
              </a:solidFill>
              <a:latin typeface="Bodoni MT Black" panose="02070A03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1508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11" grpId="0"/>
      <p:bldP spid="12" grpId="0"/>
      <p:bldP spid="13" grpId="0"/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0D51DDA-1845-41D3-9A85-EFECDA859F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258"/>
            <a:ext cx="12192000" cy="677174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6454794-9FAD-47F2-AC82-3D7489B2CFE5}"/>
              </a:ext>
            </a:extLst>
          </p:cNvPr>
          <p:cNvSpPr txBox="1"/>
          <p:nvPr/>
        </p:nvSpPr>
        <p:spPr>
          <a:xfrm>
            <a:off x="436098" y="86258"/>
            <a:ext cx="11324493" cy="2400657"/>
          </a:xfrm>
          <a:prstGeom prst="rect">
            <a:avLst/>
          </a:prstGeom>
          <a:blipFill>
            <a:blip/>
            <a:tile tx="0" ty="0" sx="100000" sy="100000" flip="none" algn="tl"/>
          </a:blipFill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6000" b="1" u="sng" dirty="0">
              <a:solidFill>
                <a:srgbClr val="002060"/>
              </a:solidFill>
            </a:endParaRPr>
          </a:p>
          <a:p>
            <a:pPr algn="ctr"/>
            <a:r>
              <a:rPr lang="bn-BD" sz="5400" i="1" dirty="0">
                <a:solidFill>
                  <a:srgbClr val="FF0000"/>
                </a:solidFill>
                <a:latin typeface="Bodoni MT Black" panose="02070A03080606020203" pitchFamily="18" charset="0"/>
              </a:rPr>
              <a:t>Home work </a:t>
            </a:r>
            <a:endParaRPr lang="en-US" sz="5400" i="1" dirty="0">
              <a:solidFill>
                <a:srgbClr val="FF0000"/>
              </a:solidFill>
              <a:latin typeface="Bodoni MT Black" panose="02070A03080606020203" pitchFamily="18" charset="0"/>
            </a:endParaRPr>
          </a:p>
          <a:p>
            <a:pPr algn="just"/>
            <a:r>
              <a:rPr lang="bn-BD" sz="3600" b="1" i="1" dirty="0">
                <a:solidFill>
                  <a:srgbClr val="FF0000"/>
                </a:solidFill>
                <a:latin typeface="Bodoni MT Black" panose="02070A03080606020203" pitchFamily="18" charset="0"/>
              </a:rPr>
              <a:t>Write</a:t>
            </a:r>
            <a:r>
              <a:rPr lang="en-US" sz="3600" b="1" i="1" dirty="0">
                <a:solidFill>
                  <a:srgbClr val="FF0000"/>
                </a:solidFill>
                <a:latin typeface="Bodoni MT Black" panose="02070A03080606020203" pitchFamily="18" charset="0"/>
              </a:rPr>
              <a:t> </a:t>
            </a:r>
            <a:r>
              <a:rPr lang="en-US" sz="3600" b="1" i="1" dirty="0">
                <a:solidFill>
                  <a:srgbClr val="FF0000"/>
                </a:solidFill>
                <a:latin typeface="Bodoni MT Black" panose="02070A03080606020203" pitchFamily="18" charset="0"/>
                <a:cs typeface="Times New Roman" panose="02020603050405020304" pitchFamily="18" charset="0"/>
              </a:rPr>
              <a:t>a paragraph about wheel.</a:t>
            </a:r>
            <a:endParaRPr lang="en-US" sz="3600" i="1" dirty="0">
              <a:solidFill>
                <a:srgbClr val="FF0000"/>
              </a:solidFill>
              <a:latin typeface="Bodoni MT Black" panose="02070A03080606020203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687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799" y="0"/>
            <a:ext cx="853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i="1" dirty="0">
                <a:solidFill>
                  <a:srgbClr val="FFC000"/>
                </a:solidFill>
                <a:latin typeface="Andalus" pitchFamily="18" charset="-78"/>
                <a:cs typeface="Andalus" pitchFamily="18" charset="-78"/>
              </a:rPr>
              <a:t>T</a:t>
            </a:r>
            <a:r>
              <a:rPr lang="en-US" sz="5400" b="1" i="1" dirty="0">
                <a:solidFill>
                  <a:srgbClr val="FFC000"/>
                </a:solidFill>
                <a:latin typeface="Bodoni MT Black" panose="02070A03080606020203" pitchFamily="18" charset="0"/>
                <a:cs typeface="Andalus" pitchFamily="18" charset="-78"/>
              </a:rPr>
              <a:t>hank you very much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E72E23-C0BB-4F14-896C-DA9768F280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45" y="787790"/>
            <a:ext cx="11929404" cy="6070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428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798</TotalTime>
  <Words>520</Words>
  <Application>Microsoft Office PowerPoint</Application>
  <PresentationFormat>Widescreen</PresentationFormat>
  <Paragraphs>114</Paragraphs>
  <Slides>18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Andalus</vt:lpstr>
      <vt:lpstr>Arial</vt:lpstr>
      <vt:lpstr>Bodoni MT Black</vt:lpstr>
      <vt:lpstr>Calibri</vt:lpstr>
      <vt:lpstr>Calibri Light</vt:lpstr>
      <vt:lpstr>Gill Sans MT</vt:lpstr>
      <vt:lpstr>Impact</vt:lpstr>
      <vt:lpstr>Times New Roman</vt:lpstr>
      <vt:lpstr>Office Theme</vt:lpstr>
      <vt:lpstr>Badge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321</cp:revision>
  <dcterms:created xsi:type="dcterms:W3CDTF">2019-08-16T11:01:47Z</dcterms:created>
  <dcterms:modified xsi:type="dcterms:W3CDTF">2019-10-24T14:32:59Z</dcterms:modified>
</cp:coreProperties>
</file>