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36A87-6EF1-4A6E-B272-DE8497101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807EE-85DD-46F0-8D0C-EB055275D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9772F-1B2C-4C36-9E12-2ACAF230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C0A4-4A29-466B-B4EE-68315D4FED69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A97EC-BEAA-4515-9DB5-1AC67EB1E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B49D8-0C23-4DCA-BC9B-B3CB69C34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A791C-9867-40F9-A59C-D8CB46CB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2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C224-A2AB-4DF5-9805-866B4E8E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84644-D17E-4101-96F3-1985BA228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152B9-4E01-49EF-8FD8-2F2A184FB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C0A4-4A29-466B-B4EE-68315D4FED69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B7872-ABD5-4ABE-A835-D4FFC8EE1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D04EE-4095-4A12-AD1F-8169F372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A791C-9867-40F9-A59C-D8CB46CB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EE751-BD3D-49E2-9367-AF725AF568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B781FD-B100-41FB-973A-B5D75B545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EC727-7CAF-4C6E-99F3-601A815E8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C0A4-4A29-466B-B4EE-68315D4FED69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C184D-2F4C-4AEF-8CBF-03068A6F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B678A-0849-44B1-A181-D012F94E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A791C-9867-40F9-A59C-D8CB46CB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9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3ED7F-C194-48C6-905F-1F1E5BE4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6B7C6-172B-4315-AD36-B812BD051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F1C94-AED4-4F04-A6EB-3EDED42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C0A4-4A29-466B-B4EE-68315D4FED69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FF362-B05E-446D-AA2C-177BBCC7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7624F-C85B-4F47-95CE-67728C8B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A791C-9867-40F9-A59C-D8CB46CB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9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7B78-F522-4D05-BC14-E72B3F4A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2C43F-B492-4C90-8722-B5E3BF073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5F321-7FC8-49C9-BCA5-FE651E36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C0A4-4A29-466B-B4EE-68315D4FED69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BFCC7-E19E-444F-8D28-83404E21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0B892-7C95-4B57-A004-A3F5A337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A791C-9867-40F9-A59C-D8CB46CB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9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FAFB0-2F9E-47CB-8039-5E4236E9B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7BF72-59AD-4D63-B943-BDC088883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EC50B-1150-49F3-877A-7FAEDF0A2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4B26D-EE2E-4AD8-A73A-D853EAF6B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C0A4-4A29-466B-B4EE-68315D4FED69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53401-FCAB-4F75-A719-5EE3BAB92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BAE51-58B9-4322-832C-6AE8E177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A791C-9867-40F9-A59C-D8CB46CB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2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91AFB-3CC9-4BF7-925E-63A6D506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19B73-F74A-4C3D-983A-77E992A3E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D6328-FC8F-4EF2-BDFA-1936620BA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3C4DF-B5C6-4DDF-800E-DC21A5182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5DF06-FE03-4BD7-B50D-DE16E92014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B225C6-CE5F-4FD5-A978-4E267491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C0A4-4A29-466B-B4EE-68315D4FED69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FD39F0-D212-49ED-AB7C-6F24E0D3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9CBE5C-0A0C-4C2C-AE4E-5AFC7F9C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A791C-9867-40F9-A59C-D8CB46CB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A9860-F921-4140-AF68-B227D850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628102-6E3D-4BEC-9153-457F26303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C0A4-4A29-466B-B4EE-68315D4FED69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C03B9-DF5D-41CF-B123-95422A750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9D210-07D5-44A6-8A81-51624AA17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A791C-9867-40F9-A59C-D8CB46CB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3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B1D55D-7DF5-4DA5-A5B5-BDE145DD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C0A4-4A29-466B-B4EE-68315D4FED69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4C483-E8A7-4DF1-A01F-4147C95C5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F0D10-C47A-4417-B3C9-6635D8401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A791C-9867-40F9-A59C-D8CB46CB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5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0B416-DCB6-43FE-BF3E-93C0B87C2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9CFC7-371F-4399-A92C-945FC68B6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84DE6-0E18-46BF-8A69-5A5F65284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392F1-3880-4D11-B093-6C5C2F1F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C0A4-4A29-466B-B4EE-68315D4FED69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99879-5C27-44E3-B822-B2FBA3131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CF878-C2E4-48B7-BF43-39FA28AF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A791C-9867-40F9-A59C-D8CB46CB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8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84D3B-C326-4394-B96E-484A7E36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4BAD04-865E-406B-A494-2DDFA2F62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8AA11-9735-480D-B64F-289DBD80B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D5103-DF75-4D51-8A54-C5E8AFEA5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C0A4-4A29-466B-B4EE-68315D4FED69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B9E7A-AC49-4023-A5CB-0EC874C0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E1B16-709A-4DC6-9552-6C3344752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A791C-9867-40F9-A59C-D8CB46CB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3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B41621-EC7A-4A70-B694-7C835566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5D0F5-B347-4F1F-9057-75C20521A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182C1-B89C-4116-9596-0FF75CDE5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8C0A4-4A29-466B-B4EE-68315D4FED69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B19B8-BCF9-4322-BDBE-18C170C63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BC72E-2B82-4753-A0DD-E72961FF3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A791C-9867-40F9-A59C-D8CB46CB2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9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730374-A75F-491D-8F9F-E5B0AF677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987"/>
            <a:ext cx="12192000" cy="4010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9125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089601-3872-4CFB-B557-CD43F8E18882}"/>
              </a:ext>
            </a:extLst>
          </p:cNvPr>
          <p:cNvSpPr txBox="1"/>
          <p:nvPr/>
        </p:nvSpPr>
        <p:spPr>
          <a:xfrm>
            <a:off x="2396196" y="239148"/>
            <a:ext cx="7399607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38039-975E-4974-8CE4-34767D049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12" y="1924091"/>
            <a:ext cx="2677257" cy="3914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56234A-D301-4467-9B21-29434B31D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41" y="1931670"/>
            <a:ext cx="2242195" cy="3920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EF54C6-6E22-4F65-BAC2-DAD34F54D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908" y="1924091"/>
            <a:ext cx="2242195" cy="3928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CCA5E0-6650-4DEB-89D3-B6953440B5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675" y="1910023"/>
            <a:ext cx="2242195" cy="3942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EB1174-E65C-421E-87F2-7360E85305F6}"/>
              </a:ext>
            </a:extLst>
          </p:cNvPr>
          <p:cNvSpPr txBox="1"/>
          <p:nvPr/>
        </p:nvSpPr>
        <p:spPr>
          <a:xfrm>
            <a:off x="558312" y="6061096"/>
            <a:ext cx="2677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A0B7DC-FAC4-4AF5-8596-161A9448F452}"/>
              </a:ext>
            </a:extLst>
          </p:cNvPr>
          <p:cNvSpPr txBox="1"/>
          <p:nvPr/>
        </p:nvSpPr>
        <p:spPr>
          <a:xfrm>
            <a:off x="3552609" y="6082743"/>
            <a:ext cx="2677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মন্দির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14F60A-57A8-41E0-9628-D425990FC555}"/>
              </a:ext>
            </a:extLst>
          </p:cNvPr>
          <p:cNvSpPr txBox="1"/>
          <p:nvPr/>
        </p:nvSpPr>
        <p:spPr>
          <a:xfrm>
            <a:off x="6329376" y="6061096"/>
            <a:ext cx="2677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গীর্জা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C9DC7-F7A7-4455-BDCB-0DDBE34FC397}"/>
              </a:ext>
            </a:extLst>
          </p:cNvPr>
          <p:cNvSpPr txBox="1"/>
          <p:nvPr/>
        </p:nvSpPr>
        <p:spPr>
          <a:xfrm>
            <a:off x="9106143" y="6061096"/>
            <a:ext cx="2677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প্যাগোডা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25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757D8D-FE40-4511-B0A3-17116C16B5C5}"/>
              </a:ext>
            </a:extLst>
          </p:cNvPr>
          <p:cNvSpPr txBox="1"/>
          <p:nvPr/>
        </p:nvSpPr>
        <p:spPr>
          <a:xfrm>
            <a:off x="2396196" y="239148"/>
            <a:ext cx="7399607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চলাফেরার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EA4CF-FD52-4C30-8EB7-BFABEA12E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61513"/>
            <a:ext cx="9753600" cy="4624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139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A56767-36D2-4258-9294-3F53F6941911}"/>
              </a:ext>
            </a:extLst>
          </p:cNvPr>
          <p:cNvSpPr txBox="1"/>
          <p:nvPr/>
        </p:nvSpPr>
        <p:spPr>
          <a:xfrm>
            <a:off x="2396196" y="239148"/>
            <a:ext cx="7399607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ভাষা ও সংস্কৃতির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F6012-535B-4278-B7EA-FC83631DE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2053883"/>
            <a:ext cx="7038975" cy="3952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F104BD-774B-4560-8F03-E775B3D11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05" y="2053883"/>
            <a:ext cx="4369118" cy="395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39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.jpg">
            <a:extLst>
              <a:ext uri="{FF2B5EF4-FFF2-40B4-BE49-F238E27FC236}">
                <a16:creationId xmlns:a16="http://schemas.microsoft.com/office/drawing/2014/main" id="{E1DC2222-981F-4B9F-98C1-157CAF5106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5546" y="205153"/>
            <a:ext cx="5219112" cy="3352800"/>
          </a:xfrm>
          <a:prstGeom prst="rect">
            <a:avLst/>
          </a:prstGeom>
        </p:spPr>
      </p:pic>
      <p:pic>
        <p:nvPicPr>
          <p:cNvPr id="3" name="Picture 2" descr="front.jpg">
            <a:extLst>
              <a:ext uri="{FF2B5EF4-FFF2-40B4-BE49-F238E27FC236}">
                <a16:creationId xmlns:a16="http://schemas.microsoft.com/office/drawing/2014/main" id="{C010D427-8AB4-4056-9467-95CC9D48F2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382" y="205153"/>
            <a:ext cx="5511995" cy="335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086596-6426-4DDB-8C4E-D6BFC4118014}"/>
              </a:ext>
            </a:extLst>
          </p:cNvPr>
          <p:cNvSpPr txBox="1"/>
          <p:nvPr/>
        </p:nvSpPr>
        <p:spPr>
          <a:xfrm>
            <a:off x="1990750" y="3557953"/>
            <a:ext cx="2677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আদালত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58E217-CF11-4C31-8C85-A7AD6255B2C9}"/>
              </a:ext>
            </a:extLst>
          </p:cNvPr>
          <p:cNvSpPr txBox="1"/>
          <p:nvPr/>
        </p:nvSpPr>
        <p:spPr>
          <a:xfrm>
            <a:off x="7826473" y="3459477"/>
            <a:ext cx="2677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দাড়ি পাল্লা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4794ACB-88CE-4675-85DC-962F3F09EF9B}"/>
              </a:ext>
            </a:extLst>
          </p:cNvPr>
          <p:cNvSpPr txBox="1"/>
          <p:nvPr/>
        </p:nvSpPr>
        <p:spPr>
          <a:xfrm>
            <a:off x="1572066" y="5497557"/>
            <a:ext cx="9026621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আইনের চোখে দেশের সকল নাগরিকের সমান অধিকার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70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8B59077-0A9E-42F5-8F4D-79E9AB6969ED}"/>
              </a:ext>
            </a:extLst>
          </p:cNvPr>
          <p:cNvSpPr/>
          <p:nvPr/>
        </p:nvSpPr>
        <p:spPr>
          <a:xfrm>
            <a:off x="5330031" y="2867862"/>
            <a:ext cx="1531937" cy="1531937"/>
          </a:xfrm>
          <a:custGeom>
            <a:avLst/>
            <a:gdLst>
              <a:gd name="connsiteX0" fmla="*/ 0 w 1531937"/>
              <a:gd name="connsiteY0" fmla="*/ 765969 h 1531937"/>
              <a:gd name="connsiteX1" fmla="*/ 765969 w 1531937"/>
              <a:gd name="connsiteY1" fmla="*/ 0 h 1531937"/>
              <a:gd name="connsiteX2" fmla="*/ 1531938 w 1531937"/>
              <a:gd name="connsiteY2" fmla="*/ 765969 h 1531937"/>
              <a:gd name="connsiteX3" fmla="*/ 765969 w 1531937"/>
              <a:gd name="connsiteY3" fmla="*/ 1531938 h 1531937"/>
              <a:gd name="connsiteX4" fmla="*/ 0 w 1531937"/>
              <a:gd name="connsiteY4" fmla="*/ 765969 h 153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937" h="1531937">
                <a:moveTo>
                  <a:pt x="0" y="765969"/>
                </a:moveTo>
                <a:cubicBezTo>
                  <a:pt x="0" y="342936"/>
                  <a:pt x="342936" y="0"/>
                  <a:pt x="765969" y="0"/>
                </a:cubicBezTo>
                <a:cubicBezTo>
                  <a:pt x="1189002" y="0"/>
                  <a:pt x="1531938" y="342936"/>
                  <a:pt x="1531938" y="765969"/>
                </a:cubicBezTo>
                <a:cubicBezTo>
                  <a:pt x="1531938" y="1189002"/>
                  <a:pt x="1189002" y="1531938"/>
                  <a:pt x="765969" y="1531938"/>
                </a:cubicBezTo>
                <a:cubicBezTo>
                  <a:pt x="342936" y="1531938"/>
                  <a:pt x="0" y="1189002"/>
                  <a:pt x="0" y="76596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717" tIns="263717" rIns="263717" bIns="263717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31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নাগরিক অধিকার </a:t>
            </a:r>
            <a:endParaRPr lang="en-US" sz="31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DF8E5BA-B147-401C-97D0-63328B0D5BD9}"/>
              </a:ext>
            </a:extLst>
          </p:cNvPr>
          <p:cNvSpPr/>
          <p:nvPr/>
        </p:nvSpPr>
        <p:spPr>
          <a:xfrm rot="16200000">
            <a:off x="5933531" y="2310084"/>
            <a:ext cx="324937" cy="520858"/>
          </a:xfrm>
          <a:custGeom>
            <a:avLst/>
            <a:gdLst>
              <a:gd name="connsiteX0" fmla="*/ 0 w 324937"/>
              <a:gd name="connsiteY0" fmla="*/ 104172 h 520858"/>
              <a:gd name="connsiteX1" fmla="*/ 162469 w 324937"/>
              <a:gd name="connsiteY1" fmla="*/ 104172 h 520858"/>
              <a:gd name="connsiteX2" fmla="*/ 162469 w 324937"/>
              <a:gd name="connsiteY2" fmla="*/ 0 h 520858"/>
              <a:gd name="connsiteX3" fmla="*/ 324937 w 324937"/>
              <a:gd name="connsiteY3" fmla="*/ 260429 h 520858"/>
              <a:gd name="connsiteX4" fmla="*/ 162469 w 324937"/>
              <a:gd name="connsiteY4" fmla="*/ 520858 h 520858"/>
              <a:gd name="connsiteX5" fmla="*/ 162469 w 324937"/>
              <a:gd name="connsiteY5" fmla="*/ 416686 h 520858"/>
              <a:gd name="connsiteX6" fmla="*/ 0 w 324937"/>
              <a:gd name="connsiteY6" fmla="*/ 416686 h 520858"/>
              <a:gd name="connsiteX7" fmla="*/ 0 w 324937"/>
              <a:gd name="connsiteY7" fmla="*/ 104172 h 52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937" h="520858">
                <a:moveTo>
                  <a:pt x="0" y="104172"/>
                </a:moveTo>
                <a:lnTo>
                  <a:pt x="162469" y="104172"/>
                </a:lnTo>
                <a:lnTo>
                  <a:pt x="162469" y="0"/>
                </a:lnTo>
                <a:lnTo>
                  <a:pt x="324937" y="260429"/>
                </a:lnTo>
                <a:lnTo>
                  <a:pt x="162469" y="520858"/>
                </a:lnTo>
                <a:lnTo>
                  <a:pt x="162469" y="416686"/>
                </a:lnTo>
                <a:lnTo>
                  <a:pt x="0" y="416686"/>
                </a:lnTo>
                <a:lnTo>
                  <a:pt x="0" y="10417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4173" rIns="97481" bIns="1041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ACCC09F-241C-4319-B2DE-4DA33C7150C3}"/>
              </a:ext>
            </a:extLst>
          </p:cNvPr>
          <p:cNvSpPr/>
          <p:nvPr/>
        </p:nvSpPr>
        <p:spPr>
          <a:xfrm>
            <a:off x="5330031" y="722835"/>
            <a:ext cx="1531937" cy="1531937"/>
          </a:xfrm>
          <a:custGeom>
            <a:avLst/>
            <a:gdLst>
              <a:gd name="connsiteX0" fmla="*/ 0 w 1531937"/>
              <a:gd name="connsiteY0" fmla="*/ 765969 h 1531937"/>
              <a:gd name="connsiteX1" fmla="*/ 765969 w 1531937"/>
              <a:gd name="connsiteY1" fmla="*/ 0 h 1531937"/>
              <a:gd name="connsiteX2" fmla="*/ 1531938 w 1531937"/>
              <a:gd name="connsiteY2" fmla="*/ 765969 h 1531937"/>
              <a:gd name="connsiteX3" fmla="*/ 765969 w 1531937"/>
              <a:gd name="connsiteY3" fmla="*/ 1531938 h 1531937"/>
              <a:gd name="connsiteX4" fmla="*/ 0 w 1531937"/>
              <a:gd name="connsiteY4" fmla="*/ 765969 h 153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937" h="1531937">
                <a:moveTo>
                  <a:pt x="0" y="765969"/>
                </a:moveTo>
                <a:cubicBezTo>
                  <a:pt x="0" y="342936"/>
                  <a:pt x="342936" y="0"/>
                  <a:pt x="765969" y="0"/>
                </a:cubicBezTo>
                <a:cubicBezTo>
                  <a:pt x="1189002" y="0"/>
                  <a:pt x="1531938" y="342936"/>
                  <a:pt x="1531938" y="765969"/>
                </a:cubicBezTo>
                <a:cubicBezTo>
                  <a:pt x="1531938" y="1189002"/>
                  <a:pt x="1189002" y="1531938"/>
                  <a:pt x="765969" y="1531938"/>
                </a:cubicBezTo>
                <a:cubicBezTo>
                  <a:pt x="342936" y="1531938"/>
                  <a:pt x="0" y="1189002"/>
                  <a:pt x="0" y="76596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097" tIns="256097" rIns="256097" bIns="256097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5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বেঁচে  থাকার অধিকার </a:t>
            </a:r>
            <a:endParaRPr lang="en-US" sz="2500" b="1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31B80D-0141-417B-8BED-4AA35B06114E}"/>
              </a:ext>
            </a:extLst>
          </p:cNvPr>
          <p:cNvSpPr/>
          <p:nvPr/>
        </p:nvSpPr>
        <p:spPr>
          <a:xfrm rot="20520000">
            <a:off x="6944806" y="3044818"/>
            <a:ext cx="324937" cy="520858"/>
          </a:xfrm>
          <a:custGeom>
            <a:avLst/>
            <a:gdLst>
              <a:gd name="connsiteX0" fmla="*/ 0 w 324937"/>
              <a:gd name="connsiteY0" fmla="*/ 104172 h 520858"/>
              <a:gd name="connsiteX1" fmla="*/ 162469 w 324937"/>
              <a:gd name="connsiteY1" fmla="*/ 104172 h 520858"/>
              <a:gd name="connsiteX2" fmla="*/ 162469 w 324937"/>
              <a:gd name="connsiteY2" fmla="*/ 0 h 520858"/>
              <a:gd name="connsiteX3" fmla="*/ 324937 w 324937"/>
              <a:gd name="connsiteY3" fmla="*/ 260429 h 520858"/>
              <a:gd name="connsiteX4" fmla="*/ 162469 w 324937"/>
              <a:gd name="connsiteY4" fmla="*/ 520858 h 520858"/>
              <a:gd name="connsiteX5" fmla="*/ 162469 w 324937"/>
              <a:gd name="connsiteY5" fmla="*/ 416686 h 520858"/>
              <a:gd name="connsiteX6" fmla="*/ 0 w 324937"/>
              <a:gd name="connsiteY6" fmla="*/ 416686 h 520858"/>
              <a:gd name="connsiteX7" fmla="*/ 0 w 324937"/>
              <a:gd name="connsiteY7" fmla="*/ 104172 h 52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937" h="520858">
                <a:moveTo>
                  <a:pt x="0" y="104172"/>
                </a:moveTo>
                <a:lnTo>
                  <a:pt x="162469" y="104172"/>
                </a:lnTo>
                <a:lnTo>
                  <a:pt x="162469" y="0"/>
                </a:lnTo>
                <a:lnTo>
                  <a:pt x="324937" y="260429"/>
                </a:lnTo>
                <a:lnTo>
                  <a:pt x="162469" y="520858"/>
                </a:lnTo>
                <a:lnTo>
                  <a:pt x="162469" y="416686"/>
                </a:lnTo>
                <a:lnTo>
                  <a:pt x="0" y="416686"/>
                </a:lnTo>
                <a:lnTo>
                  <a:pt x="0" y="10417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4172" rIns="97480" bIns="104171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09C3E56-8490-4058-BE86-F535C7BA5185}"/>
              </a:ext>
            </a:extLst>
          </p:cNvPr>
          <p:cNvSpPr/>
          <p:nvPr/>
        </p:nvSpPr>
        <p:spPr>
          <a:xfrm>
            <a:off x="7342269" y="2254772"/>
            <a:ext cx="1531937" cy="1531937"/>
          </a:xfrm>
          <a:custGeom>
            <a:avLst/>
            <a:gdLst>
              <a:gd name="connsiteX0" fmla="*/ 0 w 1531937"/>
              <a:gd name="connsiteY0" fmla="*/ 765969 h 1531937"/>
              <a:gd name="connsiteX1" fmla="*/ 765969 w 1531937"/>
              <a:gd name="connsiteY1" fmla="*/ 0 h 1531937"/>
              <a:gd name="connsiteX2" fmla="*/ 1531938 w 1531937"/>
              <a:gd name="connsiteY2" fmla="*/ 765969 h 1531937"/>
              <a:gd name="connsiteX3" fmla="*/ 765969 w 1531937"/>
              <a:gd name="connsiteY3" fmla="*/ 1531938 h 1531937"/>
              <a:gd name="connsiteX4" fmla="*/ 0 w 1531937"/>
              <a:gd name="connsiteY4" fmla="*/ 765969 h 153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937" h="1531937">
                <a:moveTo>
                  <a:pt x="0" y="765969"/>
                </a:moveTo>
                <a:cubicBezTo>
                  <a:pt x="0" y="342936"/>
                  <a:pt x="342936" y="0"/>
                  <a:pt x="765969" y="0"/>
                </a:cubicBezTo>
                <a:cubicBezTo>
                  <a:pt x="1189002" y="0"/>
                  <a:pt x="1531938" y="342936"/>
                  <a:pt x="1531938" y="765969"/>
                </a:cubicBezTo>
                <a:cubicBezTo>
                  <a:pt x="1531938" y="1189002"/>
                  <a:pt x="1189002" y="1531938"/>
                  <a:pt x="765969" y="1531938"/>
                </a:cubicBezTo>
                <a:cubicBezTo>
                  <a:pt x="342936" y="1531938"/>
                  <a:pt x="0" y="1189002"/>
                  <a:pt x="0" y="76596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097" tIns="256097" rIns="256097" bIns="256097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5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 অধিকার </a:t>
            </a:r>
            <a:endParaRPr lang="en-US" sz="2500" b="1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787692-F3C4-4D95-AA32-7333D2237E82}"/>
              </a:ext>
            </a:extLst>
          </p:cNvPr>
          <p:cNvSpPr/>
          <p:nvPr/>
        </p:nvSpPr>
        <p:spPr>
          <a:xfrm rot="3240000">
            <a:off x="6558533" y="4233643"/>
            <a:ext cx="324937" cy="520858"/>
          </a:xfrm>
          <a:custGeom>
            <a:avLst/>
            <a:gdLst>
              <a:gd name="connsiteX0" fmla="*/ 0 w 324937"/>
              <a:gd name="connsiteY0" fmla="*/ 104172 h 520858"/>
              <a:gd name="connsiteX1" fmla="*/ 162469 w 324937"/>
              <a:gd name="connsiteY1" fmla="*/ 104172 h 520858"/>
              <a:gd name="connsiteX2" fmla="*/ 162469 w 324937"/>
              <a:gd name="connsiteY2" fmla="*/ 0 h 520858"/>
              <a:gd name="connsiteX3" fmla="*/ 324937 w 324937"/>
              <a:gd name="connsiteY3" fmla="*/ 260429 h 520858"/>
              <a:gd name="connsiteX4" fmla="*/ 162469 w 324937"/>
              <a:gd name="connsiteY4" fmla="*/ 520858 h 520858"/>
              <a:gd name="connsiteX5" fmla="*/ 162469 w 324937"/>
              <a:gd name="connsiteY5" fmla="*/ 416686 h 520858"/>
              <a:gd name="connsiteX6" fmla="*/ 0 w 324937"/>
              <a:gd name="connsiteY6" fmla="*/ 416686 h 520858"/>
              <a:gd name="connsiteX7" fmla="*/ 0 w 324937"/>
              <a:gd name="connsiteY7" fmla="*/ 104172 h 52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937" h="520858">
                <a:moveTo>
                  <a:pt x="0" y="104172"/>
                </a:moveTo>
                <a:lnTo>
                  <a:pt x="162469" y="104172"/>
                </a:lnTo>
                <a:lnTo>
                  <a:pt x="162469" y="0"/>
                </a:lnTo>
                <a:lnTo>
                  <a:pt x="324937" y="260429"/>
                </a:lnTo>
                <a:lnTo>
                  <a:pt x="162469" y="520858"/>
                </a:lnTo>
                <a:lnTo>
                  <a:pt x="162469" y="416686"/>
                </a:lnTo>
                <a:lnTo>
                  <a:pt x="0" y="416686"/>
                </a:lnTo>
                <a:lnTo>
                  <a:pt x="0" y="10417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4171" rIns="97481" bIns="104172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303A5D-C5E4-4C09-919F-4BB395943621}"/>
              </a:ext>
            </a:extLst>
          </p:cNvPr>
          <p:cNvSpPr/>
          <p:nvPr/>
        </p:nvSpPr>
        <p:spPr>
          <a:xfrm>
            <a:off x="6590846" y="4603226"/>
            <a:ext cx="1531937" cy="1531937"/>
          </a:xfrm>
          <a:custGeom>
            <a:avLst/>
            <a:gdLst>
              <a:gd name="connsiteX0" fmla="*/ 0 w 1531937"/>
              <a:gd name="connsiteY0" fmla="*/ 765969 h 1531937"/>
              <a:gd name="connsiteX1" fmla="*/ 765969 w 1531937"/>
              <a:gd name="connsiteY1" fmla="*/ 0 h 1531937"/>
              <a:gd name="connsiteX2" fmla="*/ 1531938 w 1531937"/>
              <a:gd name="connsiteY2" fmla="*/ 765969 h 1531937"/>
              <a:gd name="connsiteX3" fmla="*/ 765969 w 1531937"/>
              <a:gd name="connsiteY3" fmla="*/ 1531938 h 1531937"/>
              <a:gd name="connsiteX4" fmla="*/ 0 w 1531937"/>
              <a:gd name="connsiteY4" fmla="*/ 765969 h 153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937" h="1531937">
                <a:moveTo>
                  <a:pt x="0" y="765969"/>
                </a:moveTo>
                <a:cubicBezTo>
                  <a:pt x="0" y="342936"/>
                  <a:pt x="342936" y="0"/>
                  <a:pt x="765969" y="0"/>
                </a:cubicBezTo>
                <a:cubicBezTo>
                  <a:pt x="1189002" y="0"/>
                  <a:pt x="1531938" y="342936"/>
                  <a:pt x="1531938" y="765969"/>
                </a:cubicBezTo>
                <a:cubicBezTo>
                  <a:pt x="1531938" y="1189002"/>
                  <a:pt x="1189002" y="1531938"/>
                  <a:pt x="765969" y="1531938"/>
                </a:cubicBezTo>
                <a:cubicBezTo>
                  <a:pt x="342936" y="1531938"/>
                  <a:pt x="0" y="1189002"/>
                  <a:pt x="0" y="76596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097" tIns="256097" rIns="256097" bIns="256097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5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চলাফেরার অধিকার </a:t>
            </a:r>
            <a:endParaRPr lang="en-US" sz="2500" b="1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FEA6992-409E-4ED8-A5B3-72EE96B04CA3}"/>
              </a:ext>
            </a:extLst>
          </p:cNvPr>
          <p:cNvSpPr/>
          <p:nvPr/>
        </p:nvSpPr>
        <p:spPr>
          <a:xfrm rot="18360000">
            <a:off x="5308528" y="4233642"/>
            <a:ext cx="324938" cy="520859"/>
          </a:xfrm>
          <a:custGeom>
            <a:avLst/>
            <a:gdLst>
              <a:gd name="connsiteX0" fmla="*/ 0 w 324937"/>
              <a:gd name="connsiteY0" fmla="*/ 104172 h 520858"/>
              <a:gd name="connsiteX1" fmla="*/ 162469 w 324937"/>
              <a:gd name="connsiteY1" fmla="*/ 104172 h 520858"/>
              <a:gd name="connsiteX2" fmla="*/ 162469 w 324937"/>
              <a:gd name="connsiteY2" fmla="*/ 0 h 520858"/>
              <a:gd name="connsiteX3" fmla="*/ 324937 w 324937"/>
              <a:gd name="connsiteY3" fmla="*/ 260429 h 520858"/>
              <a:gd name="connsiteX4" fmla="*/ 162469 w 324937"/>
              <a:gd name="connsiteY4" fmla="*/ 520858 h 520858"/>
              <a:gd name="connsiteX5" fmla="*/ 162469 w 324937"/>
              <a:gd name="connsiteY5" fmla="*/ 416686 h 520858"/>
              <a:gd name="connsiteX6" fmla="*/ 0 w 324937"/>
              <a:gd name="connsiteY6" fmla="*/ 416686 h 520858"/>
              <a:gd name="connsiteX7" fmla="*/ 0 w 324937"/>
              <a:gd name="connsiteY7" fmla="*/ 104172 h 52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937" h="520858">
                <a:moveTo>
                  <a:pt x="324937" y="416686"/>
                </a:moveTo>
                <a:lnTo>
                  <a:pt x="162468" y="416686"/>
                </a:lnTo>
                <a:lnTo>
                  <a:pt x="162468" y="520858"/>
                </a:lnTo>
                <a:lnTo>
                  <a:pt x="0" y="260429"/>
                </a:lnTo>
                <a:lnTo>
                  <a:pt x="162468" y="0"/>
                </a:lnTo>
                <a:lnTo>
                  <a:pt x="162468" y="104172"/>
                </a:lnTo>
                <a:lnTo>
                  <a:pt x="324937" y="104172"/>
                </a:lnTo>
                <a:lnTo>
                  <a:pt x="324937" y="41668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480" tIns="104171" rIns="1" bIns="10417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E05DB16-623D-4851-9EC1-1EACBE0AD872}"/>
              </a:ext>
            </a:extLst>
          </p:cNvPr>
          <p:cNvSpPr/>
          <p:nvPr/>
        </p:nvSpPr>
        <p:spPr>
          <a:xfrm>
            <a:off x="4069215" y="4603226"/>
            <a:ext cx="1531937" cy="1531937"/>
          </a:xfrm>
          <a:custGeom>
            <a:avLst/>
            <a:gdLst>
              <a:gd name="connsiteX0" fmla="*/ 0 w 1531937"/>
              <a:gd name="connsiteY0" fmla="*/ 765969 h 1531937"/>
              <a:gd name="connsiteX1" fmla="*/ 765969 w 1531937"/>
              <a:gd name="connsiteY1" fmla="*/ 0 h 1531937"/>
              <a:gd name="connsiteX2" fmla="*/ 1531938 w 1531937"/>
              <a:gd name="connsiteY2" fmla="*/ 765969 h 1531937"/>
              <a:gd name="connsiteX3" fmla="*/ 765969 w 1531937"/>
              <a:gd name="connsiteY3" fmla="*/ 1531938 h 1531937"/>
              <a:gd name="connsiteX4" fmla="*/ 0 w 1531937"/>
              <a:gd name="connsiteY4" fmla="*/ 765969 h 153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937" h="1531937">
                <a:moveTo>
                  <a:pt x="0" y="765969"/>
                </a:moveTo>
                <a:cubicBezTo>
                  <a:pt x="0" y="342936"/>
                  <a:pt x="342936" y="0"/>
                  <a:pt x="765969" y="0"/>
                </a:cubicBezTo>
                <a:cubicBezTo>
                  <a:pt x="1189002" y="0"/>
                  <a:pt x="1531938" y="342936"/>
                  <a:pt x="1531938" y="765969"/>
                </a:cubicBezTo>
                <a:cubicBezTo>
                  <a:pt x="1531938" y="1189002"/>
                  <a:pt x="1189002" y="1531938"/>
                  <a:pt x="765969" y="1531938"/>
                </a:cubicBezTo>
                <a:cubicBezTo>
                  <a:pt x="342936" y="1531938"/>
                  <a:pt x="0" y="1189002"/>
                  <a:pt x="0" y="76596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097" tIns="256097" rIns="256097" bIns="256097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5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ধর্ম পালনের  অধিকার </a:t>
            </a:r>
            <a:endParaRPr lang="en-US" sz="2500" b="1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3ACDFD5-045C-44C0-9238-386FE72623FD}"/>
              </a:ext>
            </a:extLst>
          </p:cNvPr>
          <p:cNvSpPr/>
          <p:nvPr/>
        </p:nvSpPr>
        <p:spPr>
          <a:xfrm rot="1080000">
            <a:off x="4922256" y="3044817"/>
            <a:ext cx="324938" cy="520859"/>
          </a:xfrm>
          <a:custGeom>
            <a:avLst/>
            <a:gdLst>
              <a:gd name="connsiteX0" fmla="*/ 0 w 324937"/>
              <a:gd name="connsiteY0" fmla="*/ 104172 h 520858"/>
              <a:gd name="connsiteX1" fmla="*/ 162469 w 324937"/>
              <a:gd name="connsiteY1" fmla="*/ 104172 h 520858"/>
              <a:gd name="connsiteX2" fmla="*/ 162469 w 324937"/>
              <a:gd name="connsiteY2" fmla="*/ 0 h 520858"/>
              <a:gd name="connsiteX3" fmla="*/ 324937 w 324937"/>
              <a:gd name="connsiteY3" fmla="*/ 260429 h 520858"/>
              <a:gd name="connsiteX4" fmla="*/ 162469 w 324937"/>
              <a:gd name="connsiteY4" fmla="*/ 520858 h 520858"/>
              <a:gd name="connsiteX5" fmla="*/ 162469 w 324937"/>
              <a:gd name="connsiteY5" fmla="*/ 416686 h 520858"/>
              <a:gd name="connsiteX6" fmla="*/ 0 w 324937"/>
              <a:gd name="connsiteY6" fmla="*/ 416686 h 520858"/>
              <a:gd name="connsiteX7" fmla="*/ 0 w 324937"/>
              <a:gd name="connsiteY7" fmla="*/ 104172 h 52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937" h="520858">
                <a:moveTo>
                  <a:pt x="324937" y="416686"/>
                </a:moveTo>
                <a:lnTo>
                  <a:pt x="162468" y="416686"/>
                </a:lnTo>
                <a:lnTo>
                  <a:pt x="162468" y="520858"/>
                </a:lnTo>
                <a:lnTo>
                  <a:pt x="0" y="260429"/>
                </a:lnTo>
                <a:lnTo>
                  <a:pt x="162468" y="0"/>
                </a:lnTo>
                <a:lnTo>
                  <a:pt x="162468" y="104172"/>
                </a:lnTo>
                <a:lnTo>
                  <a:pt x="324937" y="104172"/>
                </a:lnTo>
                <a:lnTo>
                  <a:pt x="324937" y="41668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480" tIns="104173" rIns="1" bIns="104171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31533E0-BD38-4044-8A97-BE44EF67EFF4}"/>
              </a:ext>
            </a:extLst>
          </p:cNvPr>
          <p:cNvSpPr/>
          <p:nvPr/>
        </p:nvSpPr>
        <p:spPr>
          <a:xfrm>
            <a:off x="3289988" y="2205012"/>
            <a:ext cx="1531937" cy="1531937"/>
          </a:xfrm>
          <a:custGeom>
            <a:avLst/>
            <a:gdLst>
              <a:gd name="connsiteX0" fmla="*/ 0 w 1531937"/>
              <a:gd name="connsiteY0" fmla="*/ 765969 h 1531937"/>
              <a:gd name="connsiteX1" fmla="*/ 765969 w 1531937"/>
              <a:gd name="connsiteY1" fmla="*/ 0 h 1531937"/>
              <a:gd name="connsiteX2" fmla="*/ 1531938 w 1531937"/>
              <a:gd name="connsiteY2" fmla="*/ 765969 h 1531937"/>
              <a:gd name="connsiteX3" fmla="*/ 765969 w 1531937"/>
              <a:gd name="connsiteY3" fmla="*/ 1531938 h 1531937"/>
              <a:gd name="connsiteX4" fmla="*/ 0 w 1531937"/>
              <a:gd name="connsiteY4" fmla="*/ 765969 h 153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937" h="1531937">
                <a:moveTo>
                  <a:pt x="0" y="765969"/>
                </a:moveTo>
                <a:cubicBezTo>
                  <a:pt x="0" y="342936"/>
                  <a:pt x="342936" y="0"/>
                  <a:pt x="765969" y="0"/>
                </a:cubicBezTo>
                <a:cubicBezTo>
                  <a:pt x="1189002" y="0"/>
                  <a:pt x="1531938" y="342936"/>
                  <a:pt x="1531938" y="765969"/>
                </a:cubicBezTo>
                <a:cubicBezTo>
                  <a:pt x="1531938" y="1189002"/>
                  <a:pt x="1189002" y="1531938"/>
                  <a:pt x="765969" y="1531938"/>
                </a:cubicBezTo>
                <a:cubicBezTo>
                  <a:pt x="342936" y="1531938"/>
                  <a:pt x="0" y="1189002"/>
                  <a:pt x="0" y="76596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097" tIns="256097" rIns="256097" bIns="256097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5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ভাষা ও সংস্কৃতির  অধিকার </a:t>
            </a:r>
            <a:endParaRPr lang="en-US" sz="2500" b="1" kern="1200" dirty="0"/>
          </a:p>
        </p:txBody>
      </p:sp>
    </p:spTree>
    <p:extLst>
      <p:ext uri="{BB962C8B-B14F-4D97-AF65-F5344CB8AC3E}">
        <p14:creationId xmlns:p14="http://schemas.microsoft.com/office/powerpoint/2010/main" val="334013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798626-66E9-483D-8C2A-E37731BC2A38}"/>
              </a:ext>
            </a:extLst>
          </p:cNvPr>
          <p:cNvSpPr txBox="1"/>
          <p:nvPr/>
        </p:nvSpPr>
        <p:spPr>
          <a:xfrm>
            <a:off x="3657600" y="192035"/>
            <a:ext cx="48768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CD57503F-06C5-44D9-BBEF-A714E3E39F27}"/>
              </a:ext>
            </a:extLst>
          </p:cNvPr>
          <p:cNvSpPr txBox="1"/>
          <p:nvPr/>
        </p:nvSpPr>
        <p:spPr>
          <a:xfrm>
            <a:off x="4224411" y="1729844"/>
            <a:ext cx="6781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নাগরিক অধিকারগুলো কী কী সেগুলো লিখ?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76C34C-F86E-4004-AD43-CC821E038BEF}"/>
              </a:ext>
            </a:extLst>
          </p:cNvPr>
          <p:cNvSpPr txBox="1"/>
          <p:nvPr/>
        </p:nvSpPr>
        <p:spPr>
          <a:xfrm>
            <a:off x="524608" y="1729844"/>
            <a:ext cx="145893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সবুজ দল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F06D2A7-F0E6-4E84-A630-9B1966AA86F0}"/>
              </a:ext>
            </a:extLst>
          </p:cNvPr>
          <p:cNvSpPr/>
          <p:nvPr/>
        </p:nvSpPr>
        <p:spPr>
          <a:xfrm>
            <a:off x="2489982" y="1814731"/>
            <a:ext cx="1167618" cy="443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A3488AF-68D4-41EF-BC41-7A90994C1DF6}"/>
              </a:ext>
            </a:extLst>
          </p:cNvPr>
          <p:cNvSpPr txBox="1"/>
          <p:nvPr/>
        </p:nvSpPr>
        <p:spPr>
          <a:xfrm>
            <a:off x="4224410" y="2644170"/>
            <a:ext cx="6781799" cy="1200329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উত্তরঃ বেঁচে থকার অধিকার, শিক্ষা লাভের অধিকার, চলাফেরার অধিকার,ধর্মের অধিকার, ভাষা ও সংস্কৃতির অধিকার, আইনের চোখে সবাই সমান।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93140AEC-47FB-4A75-B372-8268FB48F77F}"/>
              </a:ext>
            </a:extLst>
          </p:cNvPr>
          <p:cNvSpPr txBox="1"/>
          <p:nvPr/>
        </p:nvSpPr>
        <p:spPr>
          <a:xfrm>
            <a:off x="4224409" y="4726262"/>
            <a:ext cx="6781799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বেঁচে থাকার অধিকারগুলো কী কী লিখ? 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908C7A-7752-4A47-8A77-02E7C11E0BF9}"/>
              </a:ext>
            </a:extLst>
          </p:cNvPr>
          <p:cNvSpPr txBox="1"/>
          <p:nvPr/>
        </p:nvSpPr>
        <p:spPr>
          <a:xfrm>
            <a:off x="534573" y="4761914"/>
            <a:ext cx="1458937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লাল দল </a:t>
            </a:r>
            <a:endParaRPr lang="en-US" sz="32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7600CD4-E361-4FA5-975A-DFBA198198A7}"/>
              </a:ext>
            </a:extLst>
          </p:cNvPr>
          <p:cNvSpPr/>
          <p:nvPr/>
        </p:nvSpPr>
        <p:spPr>
          <a:xfrm>
            <a:off x="2489982" y="4796841"/>
            <a:ext cx="1167618" cy="443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85008622-CBCA-4F79-956D-BAC7F8A7E0F1}"/>
              </a:ext>
            </a:extLst>
          </p:cNvPr>
          <p:cNvSpPr txBox="1"/>
          <p:nvPr/>
        </p:nvSpPr>
        <p:spPr>
          <a:xfrm>
            <a:off x="4224409" y="5531081"/>
            <a:ext cx="6781799" cy="584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উত্তরঃ খাদ্য, বস্ত্র, বাসস্থান,চিকিৎসা, ইত্যাদি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71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DDE055-947A-4C49-8B73-F5567D2EBEA0}"/>
              </a:ext>
            </a:extLst>
          </p:cNvPr>
          <p:cNvSpPr txBox="1"/>
          <p:nvPr/>
        </p:nvSpPr>
        <p:spPr>
          <a:xfrm>
            <a:off x="3429000" y="287011"/>
            <a:ext cx="5334000" cy="76944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i="1" dirty="0">
                <a:latin typeface="NikoshBAN" pitchFamily="2" charset="0"/>
                <a:cs typeface="NikoshBAN" pitchFamily="2" charset="0"/>
              </a:rPr>
              <a:t>প্রশ্নোত্তরের মাধ্যমে আলোচনা</a:t>
            </a:r>
            <a:endParaRPr lang="en-US" sz="44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D31541-2706-4F06-91A5-931AB08CE77D}"/>
              </a:ext>
            </a:extLst>
          </p:cNvPr>
          <p:cNvSpPr txBox="1"/>
          <p:nvPr/>
        </p:nvSpPr>
        <p:spPr>
          <a:xfrm>
            <a:off x="1219200" y="1415069"/>
            <a:ext cx="44196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১। শিক্ষার অধিকার কী?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1FC6D-DEBB-4A9E-AB55-77C64F4AC909}"/>
              </a:ext>
            </a:extLst>
          </p:cNvPr>
          <p:cNvSpPr txBox="1"/>
          <p:nvPr/>
        </p:nvSpPr>
        <p:spPr>
          <a:xfrm>
            <a:off x="1219200" y="2228350"/>
            <a:ext cx="820615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উত্তরঃ শিক্ষা লাভের অধিকার প্রত্যেক নাগরিকের প্রধান নাগরিক অধিকার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9CDB08-835F-4913-8E76-20DD0A3E9301}"/>
              </a:ext>
            </a:extLst>
          </p:cNvPr>
          <p:cNvSpPr txBox="1"/>
          <p:nvPr/>
        </p:nvSpPr>
        <p:spPr>
          <a:xfrm>
            <a:off x="1219200" y="3257866"/>
            <a:ext cx="48768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২। ধর্ম পালনের অধিকার কী?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71CEBC-09A8-4B7B-833C-FBAD80F913BA}"/>
              </a:ext>
            </a:extLst>
          </p:cNvPr>
          <p:cNvSpPr txBox="1"/>
          <p:nvPr/>
        </p:nvSpPr>
        <p:spPr>
          <a:xfrm>
            <a:off x="1219200" y="4064146"/>
            <a:ext cx="820615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উত্তরঃ সকল ধর্মের মানুষের ধর্মীয় আচার অনুষ্ঠান পালনের অধিকার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3F32C-1FC0-4D76-AB66-2CBDAEECFC28}"/>
              </a:ext>
            </a:extLst>
          </p:cNvPr>
          <p:cNvSpPr txBox="1"/>
          <p:nvPr/>
        </p:nvSpPr>
        <p:spPr>
          <a:xfrm>
            <a:off x="1219200" y="5037460"/>
            <a:ext cx="48768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২। চলাফেরার অধিকার কী?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746E50-A88D-4CA5-B842-99DB3D6F6623}"/>
              </a:ext>
            </a:extLst>
          </p:cNvPr>
          <p:cNvSpPr txBox="1"/>
          <p:nvPr/>
        </p:nvSpPr>
        <p:spPr>
          <a:xfrm>
            <a:off x="1219200" y="5849353"/>
            <a:ext cx="820615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উত্তরঃ সকল মানুষের স্বাধীন ও নিরাপদভাবে চলাফেরার অধিকার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4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EAC06DF-5970-4C8B-AB3B-74EFFC932602}"/>
              </a:ext>
            </a:extLst>
          </p:cNvPr>
          <p:cNvSpPr/>
          <p:nvPr/>
        </p:nvSpPr>
        <p:spPr>
          <a:xfrm>
            <a:off x="4079630" y="450166"/>
            <a:ext cx="4783015" cy="3727939"/>
          </a:xfrm>
          <a:prstGeom prst="wedgeEllipse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7200" dirty="0">
                <a:latin typeface="NikoshBAN" pitchFamily="2" charset="0"/>
                <a:cs typeface="NikoshBAN" pitchFamily="2" charset="0"/>
              </a:rPr>
              <a:t>বই সংযোগ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96B248-B2C4-4C94-BA8B-6965FFC52418}"/>
              </a:ext>
            </a:extLst>
          </p:cNvPr>
          <p:cNvSpPr txBox="1"/>
          <p:nvPr/>
        </p:nvSpPr>
        <p:spPr>
          <a:xfrm>
            <a:off x="2968282" y="4684538"/>
            <a:ext cx="8201465" cy="1015663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পৃষ্ঠা নং ১৮ বের করে নীরবে পড়ি।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8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6C78F0-EFF2-4874-BD18-DBC86DCECCCB}"/>
              </a:ext>
            </a:extLst>
          </p:cNvPr>
          <p:cNvSpPr txBox="1"/>
          <p:nvPr/>
        </p:nvSpPr>
        <p:spPr>
          <a:xfrm>
            <a:off x="3505200" y="171827"/>
            <a:ext cx="51816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i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D3E53D3A-F6B8-4A80-A613-AB1D38A86E61}"/>
              </a:ext>
            </a:extLst>
          </p:cNvPr>
          <p:cNvSpPr txBox="1"/>
          <p:nvPr/>
        </p:nvSpPr>
        <p:spPr>
          <a:xfrm>
            <a:off x="4762500" y="1296387"/>
            <a:ext cx="291846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সংক্ষেপে উত্তর দাও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F9177E2B-E3A0-49C5-AC69-F9137F59D2B6}"/>
              </a:ext>
            </a:extLst>
          </p:cNvPr>
          <p:cNvSpPr txBox="1"/>
          <p:nvPr/>
        </p:nvSpPr>
        <p:spPr>
          <a:xfrm>
            <a:off x="770790" y="2171224"/>
            <a:ext cx="55831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প্রশ্নঃ আইনের চোখে কী সবাই সমান?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A74D8ED1-A26B-4EB3-85BB-0CF524C70611}"/>
              </a:ext>
            </a:extLst>
          </p:cNvPr>
          <p:cNvSpPr txBox="1"/>
          <p:nvPr/>
        </p:nvSpPr>
        <p:spPr>
          <a:xfrm>
            <a:off x="9166862" y="2171223"/>
            <a:ext cx="191144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উত্তরঃ সমান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7F9D0-84CF-4EEB-8548-5D1C09556AFD}"/>
              </a:ext>
            </a:extLst>
          </p:cNvPr>
          <p:cNvSpPr txBox="1"/>
          <p:nvPr/>
        </p:nvSpPr>
        <p:spPr>
          <a:xfrm>
            <a:off x="770789" y="3041170"/>
            <a:ext cx="506730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প্রশ্নঃ আমরা কী ভাষায় কথা বলি?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FF704EC-F2DB-4FE3-931A-F4A271038FF2}"/>
              </a:ext>
            </a:extLst>
          </p:cNvPr>
          <p:cNvSpPr/>
          <p:nvPr/>
        </p:nvSpPr>
        <p:spPr>
          <a:xfrm>
            <a:off x="7019778" y="2293032"/>
            <a:ext cx="1547447" cy="462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18B058D4-6323-48E3-87FD-3DF5887A2527}"/>
              </a:ext>
            </a:extLst>
          </p:cNvPr>
          <p:cNvSpPr txBox="1"/>
          <p:nvPr/>
        </p:nvSpPr>
        <p:spPr>
          <a:xfrm>
            <a:off x="9265336" y="3071947"/>
            <a:ext cx="262186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উত্তরঃ মাতৃভাষায়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48908C4-EC21-482D-AD40-3C739AA41AD0}"/>
              </a:ext>
            </a:extLst>
          </p:cNvPr>
          <p:cNvSpPr/>
          <p:nvPr/>
        </p:nvSpPr>
        <p:spPr>
          <a:xfrm>
            <a:off x="7069014" y="3134451"/>
            <a:ext cx="1547447" cy="462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808C19-A067-47AA-AAF2-328AA4B594DF}"/>
              </a:ext>
            </a:extLst>
          </p:cNvPr>
          <p:cNvSpPr txBox="1"/>
          <p:nvPr/>
        </p:nvSpPr>
        <p:spPr>
          <a:xfrm>
            <a:off x="770788" y="3929693"/>
            <a:ext cx="55831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প্রশ্নঃ আমরা কীভাবে ধর্ম পালন করি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F434984-37A4-4D0B-8FA7-B1FBC45AAEB5}"/>
              </a:ext>
            </a:extLst>
          </p:cNvPr>
          <p:cNvSpPr/>
          <p:nvPr/>
        </p:nvSpPr>
        <p:spPr>
          <a:xfrm>
            <a:off x="7019777" y="4021375"/>
            <a:ext cx="1547447" cy="462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188FE74E-2755-49DA-8AD6-B10A57614C55}"/>
              </a:ext>
            </a:extLst>
          </p:cNvPr>
          <p:cNvSpPr txBox="1"/>
          <p:nvPr/>
        </p:nvSpPr>
        <p:spPr>
          <a:xfrm>
            <a:off x="9233091" y="3991249"/>
            <a:ext cx="262186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উত্তরঃ স্বাধীনভাবে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1D3DA04A-F6E6-442F-BE65-02E7384BC956}"/>
              </a:ext>
            </a:extLst>
          </p:cNvPr>
          <p:cNvSpPr txBox="1"/>
          <p:nvPr/>
        </p:nvSpPr>
        <p:spPr>
          <a:xfrm>
            <a:off x="770788" y="5734998"/>
            <a:ext cx="291846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বড় প্রশ্ন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575B33B5-1CF6-49C0-B6D9-24D8898E1659}"/>
              </a:ext>
            </a:extLst>
          </p:cNvPr>
          <p:cNvSpPr txBox="1"/>
          <p:nvPr/>
        </p:nvSpPr>
        <p:spPr>
          <a:xfrm>
            <a:off x="5198600" y="5760872"/>
            <a:ext cx="678444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নাগরিক অধিকার সম্পর্কে পাঁচটি বাক্য লিখি।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3150BA7-E602-46AB-AA93-5D7DF3DE04FA}"/>
              </a:ext>
            </a:extLst>
          </p:cNvPr>
          <p:cNvSpPr/>
          <p:nvPr/>
        </p:nvSpPr>
        <p:spPr>
          <a:xfrm>
            <a:off x="3800032" y="5826680"/>
            <a:ext cx="1222133" cy="46296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2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4871A82-7C46-4D4E-9C5F-43F17292D9C1}"/>
              </a:ext>
            </a:extLst>
          </p:cNvPr>
          <p:cNvSpPr txBox="1"/>
          <p:nvPr/>
        </p:nvSpPr>
        <p:spPr>
          <a:xfrm>
            <a:off x="3360053" y="201747"/>
            <a:ext cx="5471893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bn-IN" sz="8000" dirty="0">
                <a:latin typeface="NikoshBAN" pitchFamily="2" charset="0"/>
                <a:cs typeface="NikoshBAN" pitchFamily="2" charset="0"/>
              </a:rPr>
              <a:t>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82CDF6E-E24B-4789-984D-CDE12D3CF17A}"/>
              </a:ext>
            </a:extLst>
          </p:cNvPr>
          <p:cNvSpPr txBox="1"/>
          <p:nvPr/>
        </p:nvSpPr>
        <p:spPr>
          <a:xfrm>
            <a:off x="928468" y="2767281"/>
            <a:ext cx="10564837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নাগরিক অধিকারগুলো কী কী ? প্রত্যেকটি অধিকার সম্বন্ধে একটি করে বাক্য লিখে আনবে 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5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059D9E-9CE1-42CD-AF6D-D4C601C5CCF9}"/>
              </a:ext>
            </a:extLst>
          </p:cNvPr>
          <p:cNvSpPr txBox="1"/>
          <p:nvPr/>
        </p:nvSpPr>
        <p:spPr>
          <a:xfrm>
            <a:off x="1674055" y="2138287"/>
            <a:ext cx="92987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নামঃ আবুল হাসান মোঃ রফিকুল হক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সহকারি শিক্ষক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বিদ্যালয়ঃ খাগহাটা সরকারি প্রাথমিক বিদ্যালয়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ছাতক, সুনামগঞ্জ।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মোবাইলঃ০১৭১০১৩১১৬৬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ই-ম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rofekulhoque88@gmail.com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Card 2">
            <a:extLst>
              <a:ext uri="{FF2B5EF4-FFF2-40B4-BE49-F238E27FC236}">
                <a16:creationId xmlns:a16="http://schemas.microsoft.com/office/drawing/2014/main" id="{12522383-8332-4D62-9398-DE10E7CFEF43}"/>
              </a:ext>
            </a:extLst>
          </p:cNvPr>
          <p:cNvSpPr/>
          <p:nvPr/>
        </p:nvSpPr>
        <p:spPr>
          <a:xfrm rot="10800000">
            <a:off x="1219199" y="1935417"/>
            <a:ext cx="9964616" cy="4472415"/>
          </a:xfrm>
          <a:prstGeom prst="flowChartPunchedCard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C4F3A5-33B1-442C-A222-972E88EB7943}"/>
              </a:ext>
            </a:extLst>
          </p:cNvPr>
          <p:cNvSpPr txBox="1"/>
          <p:nvPr/>
        </p:nvSpPr>
        <p:spPr>
          <a:xfrm>
            <a:off x="1153549" y="407963"/>
            <a:ext cx="6330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E3D6E-8E68-4A59-B9D7-57DBF2E6C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4" y="90292"/>
            <a:ext cx="1405128" cy="1764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841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B8056A-FD5F-4388-80AA-E0C56520F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1" y="627843"/>
            <a:ext cx="11113477" cy="53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7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12A30B-7E8B-4D28-8735-B85DA7B4ABF6}"/>
              </a:ext>
            </a:extLst>
          </p:cNvPr>
          <p:cNvSpPr txBox="1"/>
          <p:nvPr/>
        </p:nvSpPr>
        <p:spPr>
          <a:xfrm>
            <a:off x="3587262" y="314234"/>
            <a:ext cx="5176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Data 2">
            <a:extLst>
              <a:ext uri="{FF2B5EF4-FFF2-40B4-BE49-F238E27FC236}">
                <a16:creationId xmlns:a16="http://schemas.microsoft.com/office/drawing/2014/main" id="{FDC1D8B8-2360-4EA1-BD59-C71FD8C9083D}"/>
              </a:ext>
            </a:extLst>
          </p:cNvPr>
          <p:cNvSpPr/>
          <p:nvPr/>
        </p:nvSpPr>
        <p:spPr>
          <a:xfrm>
            <a:off x="2091389" y="1426640"/>
            <a:ext cx="7995146" cy="5016363"/>
          </a:xfrm>
          <a:prstGeom prst="flowChartInputOutp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</a:t>
            </a:r>
            <a:r>
              <a:rPr lang="en-US" sz="36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  <a:r>
              <a:rPr lang="en-US" sz="36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bn-IN" sz="36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36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সামাজিক </a:t>
            </a:r>
            <a:r>
              <a:rPr lang="en-US" sz="36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bn-IN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পৃষ্টা নংঃ ১৮ </a:t>
            </a:r>
          </a:p>
          <a:p>
            <a:r>
              <a:rPr lang="bn-IN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36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5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F8CB2F-0FEC-45A7-B890-9D58F5834C55}"/>
              </a:ext>
            </a:extLst>
          </p:cNvPr>
          <p:cNvSpPr txBox="1"/>
          <p:nvPr/>
        </p:nvSpPr>
        <p:spPr>
          <a:xfrm>
            <a:off x="2286000" y="163900"/>
            <a:ext cx="7620000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পাঠ শেষে আমরা যা শিখব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9DF6FF-5B25-40AC-9DE9-007DECCC4A84}"/>
              </a:ext>
            </a:extLst>
          </p:cNvPr>
          <p:cNvSpPr txBox="1"/>
          <p:nvPr/>
        </p:nvSpPr>
        <p:spPr>
          <a:xfrm>
            <a:off x="858129" y="1905506"/>
            <a:ext cx="10241280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৪.১.১ সামাজিক অধিকার কী তা বলতে পারবে ।</a:t>
            </a: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৪.২.১ সামাজিক অধিকার বাস্তবায়নের গুরুত্ব বলতে পারবে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72AA81-22DD-4766-B81C-12F81696B2D9}"/>
              </a:ext>
            </a:extLst>
          </p:cNvPr>
          <p:cNvSpPr txBox="1"/>
          <p:nvPr/>
        </p:nvSpPr>
        <p:spPr>
          <a:xfrm>
            <a:off x="2602523" y="407960"/>
            <a:ext cx="707604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এসো আমরা কিছু দেখি ও বলি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DFE3EC-0436-42D0-8FC8-8F720BA84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1843453"/>
            <a:ext cx="5308502" cy="3072912"/>
          </a:xfrm>
          <a:prstGeom prst="rect">
            <a:avLst/>
          </a:prstGeom>
        </p:spPr>
      </p:pic>
      <p:pic>
        <p:nvPicPr>
          <p:cNvPr id="9" name="Picture 8" descr="6-Ctg-Book-1-copy.jpg">
            <a:extLst>
              <a:ext uri="{FF2B5EF4-FFF2-40B4-BE49-F238E27FC236}">
                <a16:creationId xmlns:a16="http://schemas.microsoft.com/office/drawing/2014/main" id="{C9DAD5E9-583C-4546-90C7-F13F6690D8C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7063" y="1835834"/>
            <a:ext cx="5478347" cy="30805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6F4722-2CF7-4A48-BCAD-30B1E1B12E35}"/>
              </a:ext>
            </a:extLst>
          </p:cNvPr>
          <p:cNvSpPr txBox="1"/>
          <p:nvPr/>
        </p:nvSpPr>
        <p:spPr>
          <a:xfrm>
            <a:off x="1139482" y="5050299"/>
            <a:ext cx="4276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 অধিকার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910CE1-39D6-4225-A0E3-881BC3C7F7C5}"/>
              </a:ext>
            </a:extLst>
          </p:cNvPr>
          <p:cNvSpPr txBox="1"/>
          <p:nvPr/>
        </p:nvSpPr>
        <p:spPr>
          <a:xfrm>
            <a:off x="6977946" y="5022166"/>
            <a:ext cx="4276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 অধিকার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1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339213-3CCB-4C7C-86C4-E69D0C8E8E4B}"/>
              </a:ext>
            </a:extLst>
          </p:cNvPr>
          <p:cNvSpPr txBox="1"/>
          <p:nvPr/>
        </p:nvSpPr>
        <p:spPr>
          <a:xfrm>
            <a:off x="886265" y="225085"/>
            <a:ext cx="1084619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আমরা একটু ভেবে দেখি প্রশ্নগুলোর উত্তর কি হতে পারে ?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ABB0E1-6956-4C15-B160-523472D051E2}"/>
              </a:ext>
            </a:extLst>
          </p:cNvPr>
          <p:cNvSpPr txBox="1"/>
          <p:nvPr/>
        </p:nvSpPr>
        <p:spPr>
          <a:xfrm>
            <a:off x="886264" y="1729843"/>
            <a:ext cx="855315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নাগরিক রাষ্টের কাছ থেকে যে সুযোগ ভোগ করে তার নাম কী?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4B0ADAC-1B99-4E61-AD4D-71B685DEB609}"/>
              </a:ext>
            </a:extLst>
          </p:cNvPr>
          <p:cNvSpPr txBox="1"/>
          <p:nvPr/>
        </p:nvSpPr>
        <p:spPr>
          <a:xfrm>
            <a:off x="9762978" y="1743910"/>
            <a:ext cx="186631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755C93A-2ECC-4C2D-85F0-7C6AC50DED43}"/>
              </a:ext>
            </a:extLst>
          </p:cNvPr>
          <p:cNvSpPr txBox="1"/>
          <p:nvPr/>
        </p:nvSpPr>
        <p:spPr>
          <a:xfrm>
            <a:off x="886263" y="3136612"/>
            <a:ext cx="855315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আমরা রাষ্টের কাছ থেকে কী কী অধিকার ভোগ করি?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B239BE6-7A86-4211-A397-800EF58F2B87}"/>
              </a:ext>
            </a:extLst>
          </p:cNvPr>
          <p:cNvSpPr txBox="1"/>
          <p:nvPr/>
        </p:nvSpPr>
        <p:spPr>
          <a:xfrm>
            <a:off x="886263" y="3921987"/>
            <a:ext cx="7620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(১) সামাজিক , রাজনৈতিক , ও অর্থনৈতিক অধিকার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8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E40743-CC9E-4341-A97A-7323DF317056}"/>
              </a:ext>
            </a:extLst>
          </p:cNvPr>
          <p:cNvSpPr txBox="1"/>
          <p:nvPr/>
        </p:nvSpPr>
        <p:spPr>
          <a:xfrm>
            <a:off x="393895" y="193822"/>
            <a:ext cx="11366696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আজ আমরা সামাজিক অধিকার নিয়ে আলোচনা করব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9C6997-84D6-4E3D-861D-2A99D83AAA30}"/>
              </a:ext>
            </a:extLst>
          </p:cNvPr>
          <p:cNvSpPr/>
          <p:nvPr/>
        </p:nvSpPr>
        <p:spPr>
          <a:xfrm>
            <a:off x="1913206" y="2222695"/>
            <a:ext cx="8581292" cy="256032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latin typeface="NikoshBAN" pitchFamily="2" charset="0"/>
                <a:cs typeface="NikoshBAN" pitchFamily="2" charset="0"/>
              </a:rPr>
              <a:t>নাগরিক অধিকার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4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EA6001-987A-4504-BDB1-230FB408DE45}"/>
              </a:ext>
            </a:extLst>
          </p:cNvPr>
          <p:cNvSpPr txBox="1"/>
          <p:nvPr/>
        </p:nvSpPr>
        <p:spPr>
          <a:xfrm>
            <a:off x="3256026" y="125647"/>
            <a:ext cx="5176911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বেঁচে থাকার অধিকার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030A8-5042-4A9B-BFB3-D76A608D3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83" y="1280154"/>
            <a:ext cx="4843299" cy="2205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6BBF18-2316-4B08-BC72-C1A53EBC2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64" y="1280154"/>
            <a:ext cx="4843299" cy="2205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5A32D3-6175-4C9A-B2FF-FDCA3D029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83" y="3626528"/>
            <a:ext cx="4843299" cy="2205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122ACEA-AF41-473E-9C33-10DF742505F9}"/>
              </a:ext>
            </a:extLst>
          </p:cNvPr>
          <p:cNvGrpSpPr/>
          <p:nvPr/>
        </p:nvGrpSpPr>
        <p:grpSpPr>
          <a:xfrm>
            <a:off x="6367364" y="3763538"/>
            <a:ext cx="4843299" cy="2068687"/>
            <a:chOff x="7674806" y="4312183"/>
            <a:chExt cx="3704667" cy="22669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4D473E-A911-4D2B-8002-B1F378525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4806" y="4312183"/>
              <a:ext cx="2019300" cy="2266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50577C4-1EBF-40DB-BE78-C29EEE6C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1282" y="4340319"/>
              <a:ext cx="2208191" cy="22081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4" name="TextBox 4">
            <a:extLst>
              <a:ext uri="{FF2B5EF4-FFF2-40B4-BE49-F238E27FC236}">
                <a16:creationId xmlns:a16="http://schemas.microsoft.com/office/drawing/2014/main" id="{5326F041-D7CD-4452-B334-0345D884B0DD}"/>
              </a:ext>
            </a:extLst>
          </p:cNvPr>
          <p:cNvSpPr txBox="1"/>
          <p:nvPr/>
        </p:nvSpPr>
        <p:spPr>
          <a:xfrm>
            <a:off x="1001183" y="6096589"/>
            <a:ext cx="1020948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আমাদের বাঁচার জন্য প্রয়োজন খাদ্য, বস্ত্র, বাসস্থান,চিকিৎসা ইত্যাদি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-Ctg-Book-1-copy.jpg">
            <a:extLst>
              <a:ext uri="{FF2B5EF4-FFF2-40B4-BE49-F238E27FC236}">
                <a16:creationId xmlns:a16="http://schemas.microsoft.com/office/drawing/2014/main" id="{811EEA68-B5C9-493A-96FC-E7A5499AFA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8041" y="1178169"/>
            <a:ext cx="9195918" cy="450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5AB05C84-6D8B-4B7A-83E0-3E08D008CB10}"/>
              </a:ext>
            </a:extLst>
          </p:cNvPr>
          <p:cNvSpPr txBox="1"/>
          <p:nvPr/>
        </p:nvSpPr>
        <p:spPr>
          <a:xfrm>
            <a:off x="3584917" y="193823"/>
            <a:ext cx="502216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শিক্ষার অধিকার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F89EE30-8B50-4FE9-9D8A-379BA28B8AB5}"/>
              </a:ext>
            </a:extLst>
          </p:cNvPr>
          <p:cNvSpPr txBox="1"/>
          <p:nvPr/>
        </p:nvSpPr>
        <p:spPr>
          <a:xfrm>
            <a:off x="1676400" y="5872872"/>
            <a:ext cx="88392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 শিক্ষালাভের অধিকার নাগরিকের প্রধান অধিকার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34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386</Words>
  <Application>Microsoft Office PowerPoint</Application>
  <PresentationFormat>Widescreen</PresentationFormat>
  <Paragraphs>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69</cp:revision>
  <dcterms:created xsi:type="dcterms:W3CDTF">2019-05-19T16:18:48Z</dcterms:created>
  <dcterms:modified xsi:type="dcterms:W3CDTF">2019-05-20T06:21:50Z</dcterms:modified>
</cp:coreProperties>
</file>