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7"/>
  </p:notesMasterIdLst>
  <p:sldIdLst>
    <p:sldId id="283" r:id="rId2"/>
    <p:sldId id="268" r:id="rId3"/>
    <p:sldId id="267" r:id="rId4"/>
    <p:sldId id="276" r:id="rId5"/>
    <p:sldId id="273" r:id="rId6"/>
    <p:sldId id="282" r:id="rId7"/>
    <p:sldId id="288" r:id="rId8"/>
    <p:sldId id="289" r:id="rId9"/>
    <p:sldId id="261" r:id="rId10"/>
    <p:sldId id="258" r:id="rId11"/>
    <p:sldId id="259" r:id="rId12"/>
    <p:sldId id="265" r:id="rId13"/>
    <p:sldId id="277" r:id="rId14"/>
    <p:sldId id="278" r:id="rId15"/>
    <p:sldId id="281" r:id="rId16"/>
    <p:sldId id="284" r:id="rId17"/>
    <p:sldId id="285" r:id="rId18"/>
    <p:sldId id="286" r:id="rId19"/>
    <p:sldId id="279" r:id="rId20"/>
    <p:sldId id="280" r:id="rId21"/>
    <p:sldId id="269" r:id="rId22"/>
    <p:sldId id="272" r:id="rId23"/>
    <p:sldId id="270" r:id="rId24"/>
    <p:sldId id="274" r:id="rId25"/>
    <p:sldId id="287" r:id="rId2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969" autoAdjust="0"/>
    <p:restoredTop sz="94660"/>
  </p:normalViewPr>
  <p:slideViewPr>
    <p:cSldViewPr snapToGrid="0">
      <p:cViewPr varScale="1">
        <p:scale>
          <a:sx n="76" d="100"/>
          <a:sy n="76" d="100"/>
        </p:scale>
        <p:origin x="294" y="6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57" d="100"/>
        <a:sy n="57" d="100"/>
      </p:scale>
      <p:origin x="0" y="-432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7230DF0-D55D-4F98-ABB1-F25922B11D78}" type="datetimeFigureOut">
              <a:rPr lang="en-US" smtClean="0"/>
              <a:t>10/24/2019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73E8892-6C49-47FC-AC05-0574817E1C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264313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C1D92B-7941-45E1-A6F7-7F1FBF5CE52B}" type="datetimeFigureOut">
              <a:rPr lang="en-US" smtClean="0"/>
              <a:t>10/24/2019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C288A2-0A9E-41BF-B785-CDC8EE560F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97908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C1D92B-7941-45E1-A6F7-7F1FBF5CE52B}" type="datetimeFigureOut">
              <a:rPr lang="en-US" smtClean="0"/>
              <a:t>10/24/2019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C288A2-0A9E-41BF-B785-CDC8EE560F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05743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C1D92B-7941-45E1-A6F7-7F1FBF5CE52B}" type="datetimeFigureOut">
              <a:rPr lang="en-US" smtClean="0"/>
              <a:t>10/24/2019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C288A2-0A9E-41BF-B785-CDC8EE560F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73174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C1D92B-7941-45E1-A6F7-7F1FBF5CE52B}" type="datetimeFigureOut">
              <a:rPr lang="en-US" smtClean="0"/>
              <a:t>10/24/2019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C288A2-0A9E-41BF-B785-CDC8EE560F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17066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C1D92B-7941-45E1-A6F7-7F1FBF5CE52B}" type="datetimeFigureOut">
              <a:rPr lang="en-US" smtClean="0"/>
              <a:t>10/24/2019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C288A2-0A9E-41BF-B785-CDC8EE560F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70597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C1D92B-7941-45E1-A6F7-7F1FBF5CE52B}" type="datetimeFigureOut">
              <a:rPr lang="en-US" smtClean="0"/>
              <a:t>10/24/2019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C288A2-0A9E-41BF-B785-CDC8EE560F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53425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C1D92B-7941-45E1-A6F7-7F1FBF5CE52B}" type="datetimeFigureOut">
              <a:rPr lang="en-US" smtClean="0"/>
              <a:t>10/24/2019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C288A2-0A9E-41BF-B785-CDC8EE560F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20730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C1D92B-7941-45E1-A6F7-7F1FBF5CE52B}" type="datetimeFigureOut">
              <a:rPr lang="en-US" smtClean="0"/>
              <a:t>10/24/2019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C288A2-0A9E-41BF-B785-CDC8EE560F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08482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C1D92B-7941-45E1-A6F7-7F1FBF5CE52B}" type="datetimeFigureOut">
              <a:rPr lang="en-US" smtClean="0"/>
              <a:t>10/24/2019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C288A2-0A9E-41BF-B785-CDC8EE560F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07596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C1D92B-7941-45E1-A6F7-7F1FBF5CE52B}" type="datetimeFigureOut">
              <a:rPr lang="en-US" smtClean="0"/>
              <a:t>10/24/2019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C288A2-0A9E-41BF-B785-CDC8EE560F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41828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C1D92B-7941-45E1-A6F7-7F1FBF5CE52B}" type="datetimeFigureOut">
              <a:rPr lang="en-US" smtClean="0"/>
              <a:t>10/24/2019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C288A2-0A9E-41BF-B785-CDC8EE560F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9667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0C1D92B-7941-45E1-A6F7-7F1FBF5CE52B}" type="datetimeFigureOut">
              <a:rPr lang="en-US" smtClean="0"/>
              <a:t>10/24/2019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2C288A2-0A9E-41BF-B785-CDC8EE560F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80422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hyperlink" Target="mailto:nargisat1981@gmail.com" TargetMode="Externa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14156" y="265166"/>
            <a:ext cx="647807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6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আজকের পাঠে সবাইকে... </a:t>
            </a:r>
            <a:endParaRPr lang="en-US" sz="60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8416230" y="4609044"/>
            <a:ext cx="3810000" cy="20928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13000" b="1" dirty="0" smtClean="0">
                <a:ln w="12700" cmpd="sng">
                  <a:solidFill>
                    <a:srgbClr val="002060"/>
                  </a:solidFill>
                  <a:prstDash val="solid"/>
                </a:ln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স্বাগত</a:t>
            </a:r>
            <a:endParaRPr lang="en-US" sz="13000" b="1" dirty="0">
              <a:ln w="12700" cmpd="sng">
                <a:solidFill>
                  <a:srgbClr val="002060"/>
                </a:solidFill>
                <a:prstDash val="solid"/>
              </a:ln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449324" y="4407580"/>
            <a:ext cx="726056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90</a:t>
            </a:r>
            <a:endParaRPr lang="en-US" sz="3200" dirty="0"/>
          </a:p>
        </p:txBody>
      </p:sp>
      <p:sp>
        <p:nvSpPr>
          <p:cNvPr id="8" name="Rectangle 7"/>
          <p:cNvSpPr/>
          <p:nvPr/>
        </p:nvSpPr>
        <p:spPr>
          <a:xfrm rot="16200000">
            <a:off x="2203634" y="2871417"/>
            <a:ext cx="722125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৪</a:t>
            </a:r>
            <a:r>
              <a:rPr lang="en-US" sz="24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সেমি</a:t>
            </a:r>
            <a:endParaRPr lang="en-US" sz="2400" dirty="0">
              <a:solidFill>
                <a:srgbClr val="002060"/>
              </a:solidFill>
            </a:endParaRPr>
          </a:p>
        </p:txBody>
      </p:sp>
      <p:cxnSp>
        <p:nvCxnSpPr>
          <p:cNvPr id="9" name="Straight Connector 8"/>
          <p:cNvCxnSpPr/>
          <p:nvPr/>
        </p:nvCxnSpPr>
        <p:spPr>
          <a:xfrm flipV="1">
            <a:off x="4353137" y="1326610"/>
            <a:ext cx="1554" cy="545349"/>
          </a:xfrm>
          <a:prstGeom prst="line">
            <a:avLst/>
          </a:prstGeom>
          <a:ln w="381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Arc 9"/>
          <p:cNvSpPr/>
          <p:nvPr/>
        </p:nvSpPr>
        <p:spPr>
          <a:xfrm rot="1237384">
            <a:off x="3465840" y="2492418"/>
            <a:ext cx="1729443" cy="910770"/>
          </a:xfrm>
          <a:prstGeom prst="arc">
            <a:avLst>
              <a:gd name="adj1" fmla="val 13760496"/>
              <a:gd name="adj2" fmla="val 20216207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8538" r="26293" b="21381"/>
          <a:stretch/>
        </p:blipFill>
        <p:spPr>
          <a:xfrm rot="3285426" flipH="1">
            <a:off x="6076814" y="2639166"/>
            <a:ext cx="1919685" cy="2985297"/>
          </a:xfrm>
          <a:prstGeom prst="rect">
            <a:avLst/>
          </a:prstGeom>
          <a:noFill/>
        </p:spPr>
      </p:pic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8538" r="26293" b="21381"/>
          <a:stretch/>
        </p:blipFill>
        <p:spPr>
          <a:xfrm>
            <a:off x="2836108" y="2807279"/>
            <a:ext cx="3865805" cy="2182539"/>
          </a:xfrm>
          <a:prstGeom prst="rect">
            <a:avLst/>
          </a:prstGeom>
          <a:noFill/>
        </p:spPr>
      </p:pic>
      <p:sp>
        <p:nvSpPr>
          <p:cNvPr id="13" name="Arc 12"/>
          <p:cNvSpPr/>
          <p:nvPr/>
        </p:nvSpPr>
        <p:spPr>
          <a:xfrm rot="20571921">
            <a:off x="3460876" y="4209275"/>
            <a:ext cx="2304895" cy="2015725"/>
          </a:xfrm>
          <a:prstGeom prst="arc">
            <a:avLst>
              <a:gd name="adj1" fmla="val 13472620"/>
              <a:gd name="adj2" fmla="val 786323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4331567" y="4943901"/>
            <a:ext cx="3507005" cy="0"/>
          </a:xfrm>
          <a:prstGeom prst="line">
            <a:avLst/>
          </a:prstGeom>
          <a:ln w="381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Arc 14"/>
          <p:cNvSpPr/>
          <p:nvPr/>
        </p:nvSpPr>
        <p:spPr>
          <a:xfrm rot="20076558">
            <a:off x="4953851" y="4271975"/>
            <a:ext cx="1061974" cy="1075433"/>
          </a:xfrm>
          <a:prstGeom prst="arc">
            <a:avLst>
              <a:gd name="adj1" fmla="val 13760496"/>
              <a:gd name="adj2" fmla="val 20216207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Arc 15"/>
          <p:cNvSpPr/>
          <p:nvPr/>
        </p:nvSpPr>
        <p:spPr>
          <a:xfrm rot="13269234">
            <a:off x="3610699" y="3715908"/>
            <a:ext cx="1253973" cy="910771"/>
          </a:xfrm>
          <a:prstGeom prst="arc">
            <a:avLst>
              <a:gd name="adj1" fmla="val 13760496"/>
              <a:gd name="adj2" fmla="val 20216207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8538" r="26293" b="21381"/>
          <a:stretch/>
        </p:blipFill>
        <p:spPr>
          <a:xfrm rot="21384174" flipH="1">
            <a:off x="3124815" y="1963717"/>
            <a:ext cx="4395158" cy="2182539"/>
          </a:xfrm>
          <a:prstGeom prst="rect">
            <a:avLst/>
          </a:prstGeom>
          <a:noFill/>
        </p:spPr>
      </p:pic>
      <p:sp>
        <p:nvSpPr>
          <p:cNvPr id="18" name="Arc 17"/>
          <p:cNvSpPr/>
          <p:nvPr/>
        </p:nvSpPr>
        <p:spPr>
          <a:xfrm rot="19166561">
            <a:off x="3908421" y="2244136"/>
            <a:ext cx="1466409" cy="1075433"/>
          </a:xfrm>
          <a:prstGeom prst="arc">
            <a:avLst>
              <a:gd name="adj1" fmla="val 13760496"/>
              <a:gd name="adj2" fmla="val 20216207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Arc 18"/>
          <p:cNvSpPr/>
          <p:nvPr/>
        </p:nvSpPr>
        <p:spPr>
          <a:xfrm rot="5400000">
            <a:off x="5607378" y="3184427"/>
            <a:ext cx="1052347" cy="3629464"/>
          </a:xfrm>
          <a:prstGeom prst="arc">
            <a:avLst>
              <a:gd name="adj1" fmla="val 16735339"/>
              <a:gd name="adj2" fmla="val 4944734"/>
            </a:avLst>
          </a:prstGeom>
          <a:ln w="38100">
            <a:solidFill>
              <a:srgbClr val="92D05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/>
          <p:cNvSpPr/>
          <p:nvPr/>
        </p:nvSpPr>
        <p:spPr>
          <a:xfrm>
            <a:off x="5677038" y="5077178"/>
            <a:ext cx="83649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৪ </a:t>
            </a:r>
            <a:r>
              <a:rPr lang="en-US" sz="24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সেমি</a:t>
            </a:r>
            <a:endParaRPr lang="en-US" sz="2400" dirty="0">
              <a:solidFill>
                <a:srgbClr val="002060"/>
              </a:solidFill>
            </a:endParaRPr>
          </a:p>
        </p:txBody>
      </p:sp>
      <p:pic>
        <p:nvPicPr>
          <p:cNvPr id="21" name="Picture 20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8538" r="26293" b="21381"/>
          <a:stretch/>
        </p:blipFill>
        <p:spPr>
          <a:xfrm rot="2874507" flipH="1">
            <a:off x="4439447" y="1637931"/>
            <a:ext cx="4148712" cy="2985297"/>
          </a:xfrm>
          <a:prstGeom prst="rect">
            <a:avLst/>
          </a:prstGeom>
          <a:noFill/>
        </p:spPr>
      </p:pic>
      <p:pic>
        <p:nvPicPr>
          <p:cNvPr id="22" name="Picture 21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8538" r="26293" b="21381"/>
          <a:stretch/>
        </p:blipFill>
        <p:spPr>
          <a:xfrm rot="16962116">
            <a:off x="797786" y="2684645"/>
            <a:ext cx="4318801" cy="2985297"/>
          </a:xfrm>
          <a:prstGeom prst="rect">
            <a:avLst/>
          </a:prstGeom>
          <a:noFill/>
        </p:spPr>
      </p:pic>
      <p:sp>
        <p:nvSpPr>
          <p:cNvPr id="23" name="Arc 22"/>
          <p:cNvSpPr/>
          <p:nvPr/>
        </p:nvSpPr>
        <p:spPr>
          <a:xfrm rot="10800000">
            <a:off x="3147271" y="1995058"/>
            <a:ext cx="1219018" cy="3133224"/>
          </a:xfrm>
          <a:prstGeom prst="arc">
            <a:avLst>
              <a:gd name="adj1" fmla="val 16735339"/>
              <a:gd name="adj2" fmla="val 4944734"/>
            </a:avLst>
          </a:prstGeom>
          <a:ln w="38100">
            <a:solidFill>
              <a:srgbClr val="92D05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39620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7" name="Straight Connector 16"/>
          <p:cNvCxnSpPr/>
          <p:nvPr/>
        </p:nvCxnSpPr>
        <p:spPr>
          <a:xfrm>
            <a:off x="3789925" y="3864799"/>
            <a:ext cx="3563257" cy="0"/>
          </a:xfrm>
          <a:prstGeom prst="line">
            <a:avLst/>
          </a:prstGeom>
          <a:ln w="381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" name="Picture 14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accent4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6122" y="3889213"/>
            <a:ext cx="5275097" cy="2752161"/>
          </a:xfrm>
          <a:prstGeom prst="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3" cstate="print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586184">
            <a:off x="249916" y="139946"/>
            <a:ext cx="3532550" cy="3719411"/>
          </a:xfrm>
          <a:prstGeom prst="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9690" y="506950"/>
            <a:ext cx="3395479" cy="3395479"/>
          </a:xfrm>
          <a:prstGeom prst="rect">
            <a:avLst/>
          </a:prstGeom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</p:pic>
      <p:cxnSp>
        <p:nvCxnSpPr>
          <p:cNvPr id="21" name="Straight Connector 20"/>
          <p:cNvCxnSpPr/>
          <p:nvPr/>
        </p:nvCxnSpPr>
        <p:spPr>
          <a:xfrm flipH="1" flipV="1">
            <a:off x="3789925" y="318052"/>
            <a:ext cx="926" cy="3562518"/>
          </a:xfrm>
          <a:prstGeom prst="line">
            <a:avLst/>
          </a:prstGeom>
          <a:ln w="381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9"/>
          <p:cNvSpPr/>
          <p:nvPr/>
        </p:nvSpPr>
        <p:spPr>
          <a:xfrm>
            <a:off x="7763511" y="4887325"/>
            <a:ext cx="4168129" cy="175432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অঙ্কিত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৪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সেমি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রেখার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উপর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ত্রিকোণীসেট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ব্যবহার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6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দুইটি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লম্ব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আঁকি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accent4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45496" y="3902843"/>
            <a:ext cx="5275097" cy="2752161"/>
          </a:xfrm>
          <a:prstGeom prst="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86455" y="507364"/>
            <a:ext cx="3395479" cy="3395479"/>
          </a:xfrm>
          <a:prstGeom prst="rect">
            <a:avLst/>
          </a:prstGeom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</p:pic>
      <p:cxnSp>
        <p:nvCxnSpPr>
          <p:cNvPr id="13" name="Straight Connector 12"/>
          <p:cNvCxnSpPr/>
          <p:nvPr/>
        </p:nvCxnSpPr>
        <p:spPr>
          <a:xfrm flipH="1" flipV="1">
            <a:off x="7349635" y="311055"/>
            <a:ext cx="926" cy="3562518"/>
          </a:xfrm>
          <a:prstGeom prst="line">
            <a:avLst/>
          </a:prstGeom>
          <a:ln w="381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Picture 13"/>
          <p:cNvPicPr>
            <a:picLocks noChangeAspect="1"/>
          </p:cNvPicPr>
          <p:nvPr/>
        </p:nvPicPr>
        <p:blipFill>
          <a:blip r:embed="rId3" cstate="print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586184">
            <a:off x="3804897" y="130967"/>
            <a:ext cx="3532550" cy="3719411"/>
          </a:xfrm>
          <a:prstGeom prst="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</p:pic>
      <p:cxnSp>
        <p:nvCxnSpPr>
          <p:cNvPr id="18" name="Straight Connector 17"/>
          <p:cNvCxnSpPr/>
          <p:nvPr/>
        </p:nvCxnSpPr>
        <p:spPr>
          <a:xfrm>
            <a:off x="3789925" y="3878152"/>
            <a:ext cx="3563257" cy="0"/>
          </a:xfrm>
          <a:prstGeom prst="line">
            <a:avLst/>
          </a:prstGeom>
          <a:ln w="381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9" name="Picture 18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accent4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6122" y="3902566"/>
            <a:ext cx="5275097" cy="2752161"/>
          </a:xfrm>
          <a:prstGeom prst="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3" cstate="print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586184">
            <a:off x="249916" y="153299"/>
            <a:ext cx="3532550" cy="3719411"/>
          </a:xfrm>
          <a:prstGeom prst="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9690" y="520303"/>
            <a:ext cx="3395479" cy="3395479"/>
          </a:xfrm>
          <a:prstGeom prst="rect">
            <a:avLst/>
          </a:prstGeom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</p:pic>
      <p:cxnSp>
        <p:nvCxnSpPr>
          <p:cNvPr id="24" name="Straight Connector 23"/>
          <p:cNvCxnSpPr/>
          <p:nvPr/>
        </p:nvCxnSpPr>
        <p:spPr>
          <a:xfrm flipH="1" flipV="1">
            <a:off x="3789925" y="331405"/>
            <a:ext cx="926" cy="3562518"/>
          </a:xfrm>
          <a:prstGeom prst="line">
            <a:avLst/>
          </a:prstGeom>
          <a:ln w="381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Rectangle 24"/>
          <p:cNvSpPr/>
          <p:nvPr/>
        </p:nvSpPr>
        <p:spPr>
          <a:xfrm>
            <a:off x="7763511" y="4900678"/>
            <a:ext cx="4168129" cy="175432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অঙ্কিত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৪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সেমি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রেখার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উপর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ত্রিকোণীসেট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ব্যবহার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6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দুইটি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লম্ব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আঁকি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26" name="Picture 25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accent4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45496" y="3916196"/>
            <a:ext cx="5275097" cy="2752161"/>
          </a:xfrm>
          <a:prstGeom prst="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86455" y="520717"/>
            <a:ext cx="3395479" cy="3395479"/>
          </a:xfrm>
          <a:prstGeom prst="rect">
            <a:avLst/>
          </a:prstGeom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</p:pic>
      <p:cxnSp>
        <p:nvCxnSpPr>
          <p:cNvPr id="28" name="Straight Connector 27"/>
          <p:cNvCxnSpPr/>
          <p:nvPr/>
        </p:nvCxnSpPr>
        <p:spPr>
          <a:xfrm flipH="1" flipV="1">
            <a:off x="7349635" y="324408"/>
            <a:ext cx="926" cy="3562518"/>
          </a:xfrm>
          <a:prstGeom prst="line">
            <a:avLst/>
          </a:prstGeom>
          <a:ln w="381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9" name="Picture 28"/>
          <p:cNvPicPr>
            <a:picLocks noChangeAspect="1"/>
          </p:cNvPicPr>
          <p:nvPr/>
        </p:nvPicPr>
        <p:blipFill>
          <a:blip r:embed="rId3" cstate="print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586184">
            <a:off x="3804897" y="144320"/>
            <a:ext cx="3532550" cy="3719411"/>
          </a:xfrm>
          <a:prstGeom prst="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</p:pic>
    </p:spTree>
    <p:extLst>
      <p:ext uri="{BB962C8B-B14F-4D97-AF65-F5344CB8AC3E}">
        <p14:creationId xmlns:p14="http://schemas.microsoft.com/office/powerpoint/2010/main" val="40617602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900" decel="100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900" decel="100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2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29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58333E-6 3.7037E-6 L -0.00507 -0.44306 " pathEditMode="relative" rAng="0" ptsTypes="AA">
                                      <p:cBhvr>
                                        <p:cTn id="33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60" y="-22153"/>
                                    </p:animMotion>
                                  </p:childTnLst>
                                </p:cTn>
                              </p:par>
                              <p:par>
                                <p:cTn id="3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2000"/>
                            </p:stCondLst>
                            <p:childTnLst>
                              <p:par>
                                <p:cTn id="3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4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9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900" decel="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900" decel="100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2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74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75E-6 2.22222E-6 L -0.00507 -0.44306 " pathEditMode="relative" rAng="0" ptsTypes="AA">
                                      <p:cBhvr>
                                        <p:cTn id="78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60" y="-2215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2000"/>
                            </p:stCondLst>
                            <p:childTnLst>
                              <p:par>
                                <p:cTn id="8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6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1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4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2000"/>
                            </p:stCondLst>
                            <p:childTnLst>
                              <p:par>
                                <p:cTn id="9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7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900" decel="100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4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5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900" decel="100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1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2" dur="2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23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>
                      <p:stCondLst>
                        <p:cond delay="indefinite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58333E-6 3.7037E-6 L -0.00507 -0.44306 " pathEditMode="relative" rAng="0" ptsTypes="AA">
                                      <p:cBhvr>
                                        <p:cTn id="127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60" y="-22153"/>
                                    </p:animMotion>
                                  </p:childTnLst>
                                </p:cTn>
                              </p:par>
                              <p:par>
                                <p:cTn id="12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9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1" fill="hold">
                            <p:stCondLst>
                              <p:cond delay="2000"/>
                            </p:stCondLst>
                            <p:childTnLst>
                              <p:par>
                                <p:cTn id="1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8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9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2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3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>
                      <p:stCondLst>
                        <p:cond delay="indefinite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1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2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3" dur="900" decel="100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5" fill="hold">
                      <p:stCondLst>
                        <p:cond delay="indefinite"/>
                      </p:stCondLst>
                      <p:childTnLst>
                        <p:par>
                          <p:cTn id="156" fill="hold">
                            <p:stCondLst>
                              <p:cond delay="0"/>
                            </p:stCondLst>
                            <p:childTnLst>
                              <p:par>
                                <p:cTn id="157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9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0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1" dur="900" decel="100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2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3" fill="hold">
                      <p:stCondLst>
                        <p:cond delay="indefinite"/>
                      </p:stCondLst>
                      <p:childTnLst>
                        <p:par>
                          <p:cTn id="164" fill="hold">
                            <p:stCondLst>
                              <p:cond delay="0"/>
                            </p:stCondLst>
                            <p:childTnLst>
                              <p:par>
                                <p:cTn id="165" presetID="1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7" dur="20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68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9" fill="hold">
                      <p:stCondLst>
                        <p:cond delay="indefinite"/>
                      </p:stCondLst>
                      <p:childTnLst>
                        <p:par>
                          <p:cTn id="170" fill="hold">
                            <p:stCondLst>
                              <p:cond delay="0"/>
                            </p:stCondLst>
                            <p:childTnLst>
                              <p:par>
                                <p:cTn id="171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75E-6 2.22222E-6 L -0.00507 -0.44306 " pathEditMode="relative" rAng="0" ptsTypes="AA">
                                      <p:cBhvr>
                                        <p:cTn id="172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60" y="-2215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3" fill="hold">
                            <p:stCondLst>
                              <p:cond delay="2000"/>
                            </p:stCondLst>
                            <p:childTnLst>
                              <p:par>
                                <p:cTn id="17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7" fill="hold">
                      <p:stCondLst>
                        <p:cond delay="indefinite"/>
                      </p:stCondLst>
                      <p:childTnLst>
                        <p:par>
                          <p:cTn id="178" fill="hold">
                            <p:stCondLst>
                              <p:cond delay="0"/>
                            </p:stCondLst>
                            <p:childTnLst>
                              <p:par>
                                <p:cTn id="179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0" dur="5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1" dur="5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5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7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8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9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9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val 7"/>
          <p:cNvSpPr/>
          <p:nvPr/>
        </p:nvSpPr>
        <p:spPr>
          <a:xfrm>
            <a:off x="3310527" y="1455163"/>
            <a:ext cx="137160" cy="137160"/>
          </a:xfrm>
          <a:prstGeom prst="ellipse">
            <a:avLst/>
          </a:prstGeom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-753088" y="4283"/>
            <a:ext cx="9753600" cy="1504950"/>
          </a:xfrm>
          <a:prstGeom prst="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5109" y="-1820850"/>
            <a:ext cx="3395479" cy="3395479"/>
          </a:xfrm>
          <a:prstGeom prst="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</p:pic>
      <p:grpSp>
        <p:nvGrpSpPr>
          <p:cNvPr id="28" name="Group 27"/>
          <p:cNvGrpSpPr/>
          <p:nvPr/>
        </p:nvGrpSpPr>
        <p:grpSpPr>
          <a:xfrm>
            <a:off x="3339353" y="622852"/>
            <a:ext cx="3563257" cy="4490163"/>
            <a:chOff x="3339353" y="622852"/>
            <a:chExt cx="3563257" cy="4490163"/>
          </a:xfrm>
        </p:grpSpPr>
        <p:cxnSp>
          <p:nvCxnSpPr>
            <p:cNvPr id="18" name="Straight Connector 17"/>
            <p:cNvCxnSpPr/>
            <p:nvPr/>
          </p:nvCxnSpPr>
          <p:spPr>
            <a:xfrm flipH="1" flipV="1">
              <a:off x="6876108" y="743317"/>
              <a:ext cx="9136" cy="4336576"/>
            </a:xfrm>
            <a:prstGeom prst="line">
              <a:avLst/>
            </a:prstGeom>
            <a:ln w="38100">
              <a:solidFill>
                <a:schemeClr val="tx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>
              <a:off x="3339353" y="5085778"/>
              <a:ext cx="3563257" cy="0"/>
            </a:xfrm>
            <a:prstGeom prst="line">
              <a:avLst/>
            </a:prstGeom>
            <a:ln w="38100">
              <a:solidFill>
                <a:schemeClr val="tx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V="1">
              <a:off x="3366783" y="622852"/>
              <a:ext cx="12324" cy="4490163"/>
            </a:xfrm>
            <a:prstGeom prst="line">
              <a:avLst/>
            </a:prstGeom>
            <a:ln w="38100">
              <a:solidFill>
                <a:schemeClr val="tx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29" name="Picture 28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2758365" y="-71"/>
            <a:ext cx="9753600" cy="1504950"/>
          </a:xfrm>
          <a:prstGeom prst="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</p:pic>
      <p:pic>
        <p:nvPicPr>
          <p:cNvPr id="30" name="Picture 2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1156" y="-1763110"/>
            <a:ext cx="3395479" cy="3395479"/>
          </a:xfrm>
          <a:prstGeom prst="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</p:pic>
      <p:sp>
        <p:nvSpPr>
          <p:cNvPr id="31" name="Oval 30"/>
          <p:cNvSpPr/>
          <p:nvPr/>
        </p:nvSpPr>
        <p:spPr>
          <a:xfrm>
            <a:off x="6800408" y="1463283"/>
            <a:ext cx="137160" cy="137160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1291840" y="5793371"/>
            <a:ext cx="1064105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অঙ্কিত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লম্ব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দুইটি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থেকে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৪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সেমি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দৈর্ঘ্যের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দুইটি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রেখা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বিন্দু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দিয়ে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চিহ্নিত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করি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292553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8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4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2" presetClass="exit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2" dur="2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#ppt_w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right)">
                                      <p:cBhvr>
                                        <p:cTn id="23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20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33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20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39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2000"/>
                            </p:stCondLst>
                            <p:childTnLst>
                              <p:par>
                                <p:cTn id="4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2" presetClass="exit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7" dur="20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#ppt_w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right)">
                                      <p:cBhvr>
                                        <p:cTn id="48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31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val 6"/>
          <p:cNvSpPr/>
          <p:nvPr/>
        </p:nvSpPr>
        <p:spPr>
          <a:xfrm>
            <a:off x="3310766" y="1465528"/>
            <a:ext cx="137160" cy="137160"/>
          </a:xfrm>
          <a:prstGeom prst="ellipse">
            <a:avLst/>
          </a:prstGeom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/>
          <p:cNvSpPr/>
          <p:nvPr/>
        </p:nvSpPr>
        <p:spPr>
          <a:xfrm>
            <a:off x="6817629" y="1437484"/>
            <a:ext cx="137160" cy="137160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1703" y="-1002212"/>
            <a:ext cx="2549212" cy="2549212"/>
          </a:xfrm>
          <a:prstGeom prst="rect">
            <a:avLst/>
          </a:prstGeom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3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03942" y="1556724"/>
            <a:ext cx="9753600" cy="1504950"/>
          </a:xfrm>
          <a:prstGeom prst="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</p:pic>
      <p:cxnSp>
        <p:nvCxnSpPr>
          <p:cNvPr id="15" name="Straight Connector 14"/>
          <p:cNvCxnSpPr/>
          <p:nvPr/>
        </p:nvCxnSpPr>
        <p:spPr>
          <a:xfrm>
            <a:off x="3345699" y="1507246"/>
            <a:ext cx="3563257" cy="0"/>
          </a:xfrm>
          <a:prstGeom prst="line">
            <a:avLst/>
          </a:prstGeom>
          <a:ln w="381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Rectangle 15"/>
          <p:cNvSpPr/>
          <p:nvPr/>
        </p:nvSpPr>
        <p:spPr>
          <a:xfrm>
            <a:off x="2337959" y="5466567"/>
            <a:ext cx="777488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৪র্থ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ধাপে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চিহ্নিত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বিন্দুদ্বয়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স্কেলের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সাহায্যে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সংযুক্ত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করি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19" name="Group 18"/>
          <p:cNvGrpSpPr/>
          <p:nvPr/>
        </p:nvGrpSpPr>
        <p:grpSpPr>
          <a:xfrm>
            <a:off x="3339353" y="622852"/>
            <a:ext cx="3563257" cy="4490163"/>
            <a:chOff x="3339353" y="622852"/>
            <a:chExt cx="3563257" cy="4490163"/>
          </a:xfrm>
        </p:grpSpPr>
        <p:cxnSp>
          <p:nvCxnSpPr>
            <p:cNvPr id="20" name="Straight Connector 19"/>
            <p:cNvCxnSpPr/>
            <p:nvPr/>
          </p:nvCxnSpPr>
          <p:spPr>
            <a:xfrm flipH="1" flipV="1">
              <a:off x="6876108" y="743317"/>
              <a:ext cx="9136" cy="4336576"/>
            </a:xfrm>
            <a:prstGeom prst="line">
              <a:avLst/>
            </a:prstGeom>
            <a:ln w="38100">
              <a:solidFill>
                <a:schemeClr val="tx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>
              <a:off x="3339353" y="5085778"/>
              <a:ext cx="3563257" cy="0"/>
            </a:xfrm>
            <a:prstGeom prst="line">
              <a:avLst/>
            </a:prstGeom>
            <a:ln w="38100">
              <a:solidFill>
                <a:schemeClr val="tx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/>
          </p:nvCxnSpPr>
          <p:spPr>
            <a:xfrm flipV="1">
              <a:off x="3366783" y="622852"/>
              <a:ext cx="12324" cy="4490163"/>
            </a:xfrm>
            <a:prstGeom prst="line">
              <a:avLst/>
            </a:prstGeom>
            <a:ln w="38100">
              <a:solidFill>
                <a:schemeClr val="tx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6641785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13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2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9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95833E-6 -1.48148E-6 L 0.28933 -1.48148E-6 " pathEditMode="relative" rAng="0" ptsTypes="AA">
                                      <p:cBhvr>
                                        <p:cTn id="23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466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2" presetClass="exit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0" dur="2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#ppt_w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right)">
                                      <p:cBhvr>
                                        <p:cTn id="31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Box 14"/>
          <p:cNvSpPr txBox="1"/>
          <p:nvPr/>
        </p:nvSpPr>
        <p:spPr>
          <a:xfrm>
            <a:off x="2858737" y="405305"/>
            <a:ext cx="4706761" cy="93325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54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অঙ্কনের</a:t>
            </a:r>
            <a:r>
              <a:rPr lang="en-US" sz="5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বিবরণঃ</a:t>
            </a:r>
            <a:r>
              <a:rPr lang="bn-BD" sz="5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54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353295" y="1647441"/>
            <a:ext cx="4274508" cy="3980942"/>
          </a:xfrm>
          <a:prstGeom prst="rect">
            <a:avLst/>
          </a:prstGeom>
          <a:solidFill>
            <a:srgbClr val="92D050"/>
          </a:solidFill>
          <a:ln w="34925">
            <a:solidFill>
              <a:srgbClr val="FFFFFF"/>
            </a:solidFill>
          </a:ln>
          <a:effectLst>
            <a:outerShdw blurRad="317500" dir="2700000" algn="ctr">
              <a:srgbClr val="000000">
                <a:alpha val="43000"/>
              </a:srgbClr>
            </a:outerShdw>
          </a:effectLst>
          <a:scene3d>
            <a:camera prst="perspectiveFront" fov="2700000">
              <a:rot lat="19086000" lon="19067999" rev="3108000"/>
            </a:camera>
            <a:lightRig rig="threePt" dir="t">
              <a:rot lat="0" lon="0" rev="0"/>
            </a:lightRig>
          </a:scene3d>
          <a:sp3d extrusionH="38100" prstMaterial="clear">
            <a:bevelT w="260350" h="50800" prst="softRound"/>
            <a:bevelB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349832" y="2137500"/>
            <a:ext cx="858279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১। </a:t>
            </a:r>
            <a:r>
              <a:rPr lang="en-US" sz="36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একটি</a:t>
            </a:r>
            <a:r>
              <a:rPr lang="en-US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স্কেলের</a:t>
            </a:r>
            <a:r>
              <a:rPr lang="en-US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সাহায্যে</a:t>
            </a:r>
            <a:r>
              <a:rPr lang="en-US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৪ </a:t>
            </a:r>
            <a:r>
              <a:rPr lang="en-US" sz="36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সেমি</a:t>
            </a:r>
            <a:r>
              <a:rPr lang="en-US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দৈর্ঘ্যের</a:t>
            </a:r>
            <a:r>
              <a:rPr lang="en-US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একটি</a:t>
            </a:r>
            <a:r>
              <a:rPr lang="en-US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রেখা</a:t>
            </a:r>
            <a:r>
              <a:rPr lang="en-US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আঁকি</a:t>
            </a:r>
            <a:r>
              <a:rPr lang="en-US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  <p:sp>
        <p:nvSpPr>
          <p:cNvPr id="17" name="Rectangle 16"/>
          <p:cNvSpPr/>
          <p:nvPr/>
        </p:nvSpPr>
        <p:spPr>
          <a:xfrm>
            <a:off x="1349832" y="2861870"/>
            <a:ext cx="8202887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২। </a:t>
            </a:r>
            <a:r>
              <a:rPr lang="en-US" sz="36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অঙ্কিত</a:t>
            </a:r>
            <a:r>
              <a:rPr lang="en-US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৪ </a:t>
            </a:r>
            <a:r>
              <a:rPr lang="en-US" sz="36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সেমি</a:t>
            </a:r>
            <a:r>
              <a:rPr lang="en-US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রেখার</a:t>
            </a:r>
            <a:r>
              <a:rPr lang="en-US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উপর</a:t>
            </a:r>
            <a:r>
              <a:rPr lang="en-US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ত্রিকোণীসেট</a:t>
            </a:r>
            <a:r>
              <a:rPr lang="en-US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ব্যবহার</a:t>
            </a:r>
            <a:r>
              <a:rPr lang="en-US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endParaRPr lang="en-US" sz="36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36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দুইটি</a:t>
            </a:r>
            <a:r>
              <a:rPr lang="en-US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লম্ব</a:t>
            </a:r>
            <a:r>
              <a:rPr lang="en-US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আঁকি</a:t>
            </a:r>
            <a:r>
              <a:rPr lang="en-US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36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1349832" y="4050247"/>
            <a:ext cx="1008160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৩। </a:t>
            </a:r>
            <a:r>
              <a:rPr lang="en-US" sz="36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লম্ব</a:t>
            </a:r>
            <a:r>
              <a:rPr lang="en-US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দুইটি</a:t>
            </a:r>
            <a:r>
              <a:rPr lang="en-US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থেকে</a:t>
            </a:r>
            <a:r>
              <a:rPr lang="en-US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৪ </a:t>
            </a:r>
            <a:r>
              <a:rPr lang="en-US" sz="36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সেমি</a:t>
            </a:r>
            <a:r>
              <a:rPr lang="en-US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দৈর্ঘ্যের</a:t>
            </a:r>
            <a:r>
              <a:rPr lang="en-US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দুইটি</a:t>
            </a:r>
            <a:r>
              <a:rPr lang="en-US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রেখা</a:t>
            </a:r>
            <a:r>
              <a:rPr lang="en-US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বিন্দু</a:t>
            </a:r>
            <a:r>
              <a:rPr lang="en-US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দিয়ে</a:t>
            </a:r>
            <a:r>
              <a:rPr lang="en-US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চিহ্নিত</a:t>
            </a:r>
            <a:r>
              <a:rPr lang="en-US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করি</a:t>
            </a:r>
            <a:r>
              <a:rPr lang="en-US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36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3011206" y="5628383"/>
            <a:ext cx="515557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তাহলে</a:t>
            </a:r>
            <a:r>
              <a:rPr lang="en-US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6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নির্দিষ্ট</a:t>
            </a:r>
            <a:r>
              <a:rPr lang="en-US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বর্গটি</a:t>
            </a:r>
            <a:r>
              <a:rPr lang="en-US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অঙ্কিত</a:t>
            </a:r>
            <a:r>
              <a:rPr lang="en-US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হলো</a:t>
            </a:r>
            <a:r>
              <a:rPr lang="en-US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endParaRPr lang="en-US" sz="36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1410678" y="4719593"/>
            <a:ext cx="841288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৪। ৪র্থ </a:t>
            </a:r>
            <a:r>
              <a:rPr lang="en-US" sz="36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ধাপে</a:t>
            </a:r>
            <a:r>
              <a:rPr lang="en-US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চিহ্নিত</a:t>
            </a:r>
            <a:r>
              <a:rPr lang="en-US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বিন্দুদ্বয়</a:t>
            </a:r>
            <a:r>
              <a:rPr lang="en-US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স্কেলের</a:t>
            </a:r>
            <a:r>
              <a:rPr lang="en-US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সাহায্যে</a:t>
            </a:r>
            <a:r>
              <a:rPr lang="en-US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সংযুক্ত</a:t>
            </a:r>
            <a:r>
              <a:rPr lang="en-US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করি</a:t>
            </a:r>
            <a:r>
              <a:rPr lang="en-US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36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971433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481275" y="910506"/>
            <a:ext cx="3427156" cy="8901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দলীয়</a:t>
            </a:r>
            <a:r>
              <a:rPr lang="en-US" sz="5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কাজ</a:t>
            </a:r>
            <a:r>
              <a:rPr lang="bn-BD" sz="5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54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006704" y="3284113"/>
            <a:ext cx="942973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কম্পাস</a:t>
            </a:r>
            <a:r>
              <a:rPr lang="en-US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দল</a:t>
            </a:r>
            <a:r>
              <a:rPr lang="en-US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– </a:t>
            </a:r>
            <a:r>
              <a:rPr lang="en-US" sz="28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কম্পাস</a:t>
            </a:r>
            <a:r>
              <a:rPr lang="en-US" sz="2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ব্যবহার</a:t>
            </a:r>
            <a:r>
              <a:rPr lang="en-US" sz="2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2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একটি</a:t>
            </a:r>
            <a:r>
              <a:rPr lang="en-US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বর্গ</a:t>
            </a:r>
            <a:r>
              <a:rPr lang="en-US" sz="2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অঙ্কন</a:t>
            </a:r>
            <a:r>
              <a:rPr lang="en-US" sz="2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</a:t>
            </a:r>
            <a:r>
              <a:rPr lang="en-US" sz="2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28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যার</a:t>
            </a:r>
            <a:r>
              <a:rPr lang="en-US" sz="2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একটি</a:t>
            </a:r>
            <a:r>
              <a:rPr lang="en-US" sz="2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বাহুর</a:t>
            </a:r>
            <a:r>
              <a:rPr lang="en-US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দৈর্ঘ্য</a:t>
            </a:r>
            <a:r>
              <a:rPr lang="en-US" sz="2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4 </a:t>
            </a:r>
            <a:r>
              <a:rPr lang="en-US" sz="28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সেমি</a:t>
            </a:r>
            <a:r>
              <a:rPr lang="en-US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।</a:t>
            </a:r>
            <a:endParaRPr lang="en-US" sz="28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006704" y="4791032"/>
            <a:ext cx="932670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ত্রিকোণী</a:t>
            </a:r>
            <a:r>
              <a:rPr lang="en-US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দল</a:t>
            </a:r>
            <a:r>
              <a:rPr lang="en-US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– </a:t>
            </a:r>
            <a:r>
              <a:rPr lang="en-US" sz="28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ত্রিকোণী</a:t>
            </a:r>
            <a:r>
              <a:rPr lang="en-US" sz="2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সেট</a:t>
            </a:r>
            <a:r>
              <a:rPr lang="en-US" sz="2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ব্যবহার</a:t>
            </a:r>
            <a:r>
              <a:rPr lang="en-US" sz="2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2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একটি</a:t>
            </a:r>
            <a:r>
              <a:rPr lang="en-US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বর্গ</a:t>
            </a:r>
            <a:r>
              <a:rPr lang="en-US" sz="2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অঙ্কন</a:t>
            </a:r>
            <a:r>
              <a:rPr lang="en-US" sz="2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</a:t>
            </a:r>
            <a:r>
              <a:rPr lang="en-US" sz="2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28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যার</a:t>
            </a:r>
            <a:r>
              <a:rPr lang="en-US" sz="2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একটি</a:t>
            </a:r>
            <a:r>
              <a:rPr lang="en-US" sz="2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বাহুর</a:t>
            </a:r>
            <a:r>
              <a:rPr lang="en-US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দৈর্ঘ্য</a:t>
            </a:r>
            <a:r>
              <a:rPr lang="en-US" sz="2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4 </a:t>
            </a:r>
            <a:r>
              <a:rPr lang="en-US" sz="28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সেমি</a:t>
            </a:r>
            <a:r>
              <a:rPr lang="en-US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।</a:t>
            </a:r>
            <a:endParaRPr lang="en-US" sz="28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8687" y="4905578"/>
            <a:ext cx="1356239" cy="1050729"/>
          </a:xfrm>
          <a:prstGeom prst="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7127" y="3480673"/>
            <a:ext cx="1297799" cy="1298423"/>
          </a:xfrm>
          <a:prstGeom prst="rect">
            <a:avLst/>
          </a:prstGeom>
        </p:spPr>
      </p:pic>
      <p:pic>
        <p:nvPicPr>
          <p:cNvPr id="11" name="Picture 10" descr="download.png">
            <a:extLst>
              <a:ext uri="{FF2B5EF4-FFF2-40B4-BE49-F238E27FC236}">
                <a16:creationId xmlns:a16="http://schemas.microsoft.com/office/drawing/2014/main" xmlns="" id="{ADB6E154-D9AF-4EEF-8548-645C48BC31D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57937" y="910505"/>
            <a:ext cx="2735179" cy="204086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0506301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8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Straight Connector 8"/>
          <p:cNvCxnSpPr/>
          <p:nvPr/>
        </p:nvCxnSpPr>
        <p:spPr>
          <a:xfrm flipH="1">
            <a:off x="1080148" y="1767713"/>
            <a:ext cx="41091" cy="2211157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flipH="1">
            <a:off x="3339478" y="1780776"/>
            <a:ext cx="42077" cy="2195134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535992" y="1444491"/>
            <a:ext cx="42808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ক</a:t>
            </a:r>
            <a:endParaRPr lang="en-US" sz="36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10347" y="3700192"/>
            <a:ext cx="457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খ</a:t>
            </a:r>
            <a:endParaRPr lang="en-US" sz="36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442788" y="3647337"/>
            <a:ext cx="381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গ</a:t>
            </a:r>
            <a:endParaRPr lang="en-US" sz="36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455262" y="1512097"/>
            <a:ext cx="304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ঘ</a:t>
            </a:r>
            <a:endParaRPr lang="en-US" sz="36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0" name="Arc 19"/>
          <p:cNvSpPr/>
          <p:nvPr/>
        </p:nvSpPr>
        <p:spPr>
          <a:xfrm rot="19613833">
            <a:off x="1106296" y="3040409"/>
            <a:ext cx="743141" cy="952876"/>
          </a:xfrm>
          <a:prstGeom prst="arc">
            <a:avLst>
              <a:gd name="adj1" fmla="val 15766525"/>
              <a:gd name="adj2" fmla="val 4909792"/>
            </a:avLst>
          </a:prstGeom>
          <a:ln w="38100">
            <a:solidFill>
              <a:srgbClr val="92D05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1175149" y="3309591"/>
            <a:ext cx="59182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৯০</a:t>
            </a:r>
            <a:endParaRPr lang="en-US" sz="24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cxnSp>
        <p:nvCxnSpPr>
          <p:cNvPr id="27" name="Straight Connector 26"/>
          <p:cNvCxnSpPr/>
          <p:nvPr/>
        </p:nvCxnSpPr>
        <p:spPr>
          <a:xfrm>
            <a:off x="1069648" y="3938353"/>
            <a:ext cx="2309656" cy="1030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 flipH="1" flipV="1">
            <a:off x="1114347" y="1804139"/>
            <a:ext cx="2296664" cy="7539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4" name="Group 23"/>
          <p:cNvGrpSpPr/>
          <p:nvPr/>
        </p:nvGrpSpPr>
        <p:grpSpPr>
          <a:xfrm>
            <a:off x="1059537" y="1765643"/>
            <a:ext cx="2315537" cy="2180745"/>
            <a:chOff x="1761518" y="2107188"/>
            <a:chExt cx="2315537" cy="2180745"/>
          </a:xfrm>
        </p:grpSpPr>
        <p:cxnSp>
          <p:nvCxnSpPr>
            <p:cNvPr id="15" name="Straight Connector 14"/>
            <p:cNvCxnSpPr/>
            <p:nvPr/>
          </p:nvCxnSpPr>
          <p:spPr>
            <a:xfrm flipH="1">
              <a:off x="1790351" y="2107188"/>
              <a:ext cx="23568" cy="2149826"/>
            </a:xfrm>
            <a:prstGeom prst="line">
              <a:avLst/>
            </a:prstGeom>
            <a:ln w="5715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flipH="1" flipV="1">
              <a:off x="1813295" y="2160724"/>
              <a:ext cx="2263760" cy="888"/>
            </a:xfrm>
            <a:prstGeom prst="line">
              <a:avLst/>
            </a:prstGeom>
            <a:ln w="5715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6" name="Straight Connector 25"/>
            <p:cNvCxnSpPr/>
            <p:nvPr/>
          </p:nvCxnSpPr>
          <p:spPr>
            <a:xfrm flipH="1" flipV="1">
              <a:off x="1761518" y="4273739"/>
              <a:ext cx="2306706" cy="14194"/>
            </a:xfrm>
            <a:prstGeom prst="line">
              <a:avLst/>
            </a:prstGeom>
            <a:ln w="5715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/>
            <p:nvPr/>
          </p:nvCxnSpPr>
          <p:spPr>
            <a:xfrm flipH="1">
              <a:off x="4051962" y="2132727"/>
              <a:ext cx="17154" cy="2146050"/>
            </a:xfrm>
            <a:prstGeom prst="line">
              <a:avLst/>
            </a:prstGeom>
            <a:ln w="5715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cxnSp>
        <p:nvCxnSpPr>
          <p:cNvPr id="39" name="Straight Connector 38"/>
          <p:cNvCxnSpPr/>
          <p:nvPr/>
        </p:nvCxnSpPr>
        <p:spPr>
          <a:xfrm>
            <a:off x="6288509" y="1853702"/>
            <a:ext cx="0" cy="2299194"/>
          </a:xfrm>
          <a:prstGeom prst="line">
            <a:avLst/>
          </a:prstGeom>
          <a:ln w="7620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/>
          <p:cNvCxnSpPr/>
          <p:nvPr/>
        </p:nvCxnSpPr>
        <p:spPr>
          <a:xfrm>
            <a:off x="7044544" y="1853702"/>
            <a:ext cx="0" cy="2299194"/>
          </a:xfrm>
          <a:prstGeom prst="line">
            <a:avLst/>
          </a:prstGeom>
          <a:ln w="7620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/>
          <p:cNvCxnSpPr/>
          <p:nvPr/>
        </p:nvCxnSpPr>
        <p:spPr>
          <a:xfrm>
            <a:off x="7786141" y="1853702"/>
            <a:ext cx="0" cy="2299194"/>
          </a:xfrm>
          <a:prstGeom prst="line">
            <a:avLst/>
          </a:prstGeom>
          <a:ln w="7620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Connector 46"/>
          <p:cNvCxnSpPr/>
          <p:nvPr/>
        </p:nvCxnSpPr>
        <p:spPr>
          <a:xfrm>
            <a:off x="8503373" y="1843977"/>
            <a:ext cx="0" cy="2299194"/>
          </a:xfrm>
          <a:prstGeom prst="line">
            <a:avLst/>
          </a:prstGeom>
          <a:ln w="7620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1" name="Equal 60"/>
          <p:cNvSpPr/>
          <p:nvPr/>
        </p:nvSpPr>
        <p:spPr>
          <a:xfrm>
            <a:off x="6330181" y="2770925"/>
            <a:ext cx="624446" cy="365760"/>
          </a:xfrm>
          <a:prstGeom prst="mathEqual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62" name="Equal 61"/>
          <p:cNvSpPr/>
          <p:nvPr/>
        </p:nvSpPr>
        <p:spPr>
          <a:xfrm>
            <a:off x="7132787" y="2798440"/>
            <a:ext cx="624446" cy="365760"/>
          </a:xfrm>
          <a:prstGeom prst="mathEqual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63" name="Equal 62"/>
          <p:cNvSpPr/>
          <p:nvPr/>
        </p:nvSpPr>
        <p:spPr>
          <a:xfrm>
            <a:off x="7833376" y="2798440"/>
            <a:ext cx="624446" cy="365760"/>
          </a:xfrm>
          <a:prstGeom prst="mathEqual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87" name="Rectangle 86"/>
          <p:cNvSpPr/>
          <p:nvPr/>
        </p:nvSpPr>
        <p:spPr>
          <a:xfrm>
            <a:off x="445952" y="5803264"/>
            <a:ext cx="912020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(১) </a:t>
            </a:r>
            <a:r>
              <a:rPr lang="en-US" sz="28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কখ</a:t>
            </a:r>
            <a:r>
              <a:rPr lang="en-US" sz="2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বাহু</a:t>
            </a:r>
            <a:r>
              <a:rPr lang="en-US" sz="2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= </a:t>
            </a:r>
            <a:r>
              <a:rPr lang="en-US" sz="28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খগ</a:t>
            </a:r>
            <a:r>
              <a:rPr lang="en-US" sz="2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বাহু</a:t>
            </a:r>
            <a:r>
              <a:rPr lang="en-US" sz="2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= </a:t>
            </a:r>
            <a:r>
              <a:rPr lang="en-US" sz="28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গঘ</a:t>
            </a:r>
            <a:r>
              <a:rPr lang="en-US" sz="2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বাহু</a:t>
            </a:r>
            <a:r>
              <a:rPr lang="en-US" sz="2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= </a:t>
            </a:r>
            <a:r>
              <a:rPr lang="en-US" sz="28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ঘক</a:t>
            </a:r>
            <a:r>
              <a:rPr lang="en-US" sz="2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বাহু</a:t>
            </a:r>
            <a:r>
              <a:rPr lang="en-US" sz="2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= 4 </a:t>
            </a:r>
            <a:r>
              <a:rPr lang="en-US" sz="28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সেমি</a:t>
            </a:r>
            <a:r>
              <a:rPr lang="en-US" sz="2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।</a:t>
            </a:r>
            <a:endParaRPr lang="en-US" sz="28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88" name="Rectangle 87"/>
          <p:cNvSpPr/>
          <p:nvPr/>
        </p:nvSpPr>
        <p:spPr>
          <a:xfrm>
            <a:off x="611454" y="4648408"/>
            <a:ext cx="281817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চিত্রে</a:t>
            </a:r>
            <a:r>
              <a:rPr lang="en-US" sz="2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, </a:t>
            </a:r>
            <a:r>
              <a:rPr lang="en-US" sz="28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কখগঘ</a:t>
            </a:r>
            <a:r>
              <a:rPr lang="en-US" sz="2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একটি</a:t>
            </a:r>
            <a:r>
              <a:rPr lang="en-US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বর্গ</a:t>
            </a:r>
            <a:r>
              <a:rPr lang="en-US" sz="2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।</a:t>
            </a:r>
            <a:endParaRPr lang="en-US" sz="28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89" name="Rectangle 88"/>
          <p:cNvSpPr/>
          <p:nvPr/>
        </p:nvSpPr>
        <p:spPr>
          <a:xfrm>
            <a:off x="547057" y="5225793"/>
            <a:ext cx="416819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u="sng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অঙ্কিত</a:t>
            </a:r>
            <a:r>
              <a:rPr lang="en-US" sz="2800" u="sng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u="sng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চিত্রের</a:t>
            </a:r>
            <a:r>
              <a:rPr lang="en-US" sz="2800" u="sng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u="sng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বৈশিষ্ট্যঃ</a:t>
            </a:r>
            <a:endParaRPr lang="en-US" sz="2800" u="sng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91" name="Rectangle 90"/>
          <p:cNvSpPr/>
          <p:nvPr/>
        </p:nvSpPr>
        <p:spPr>
          <a:xfrm>
            <a:off x="2107407" y="301455"/>
            <a:ext cx="866748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অঙ্কিত</a:t>
            </a:r>
            <a:r>
              <a:rPr lang="en-US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চিত্রের</a:t>
            </a:r>
            <a:r>
              <a:rPr lang="en-US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( </a:t>
            </a:r>
            <a:r>
              <a:rPr lang="en-US" sz="36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বর্গের</a:t>
            </a:r>
            <a:r>
              <a:rPr lang="en-US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) </a:t>
            </a:r>
            <a:r>
              <a:rPr lang="en-US" sz="36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বৈশিষ্ট্যগুলো</a:t>
            </a:r>
            <a:r>
              <a:rPr lang="en-US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পর্যবেক্ষণ</a:t>
            </a:r>
            <a:r>
              <a:rPr lang="en-US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করঃ</a:t>
            </a:r>
            <a:endParaRPr lang="en-US" sz="36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cxnSp>
        <p:nvCxnSpPr>
          <p:cNvPr id="3" name="Straight Connector 2"/>
          <p:cNvCxnSpPr/>
          <p:nvPr/>
        </p:nvCxnSpPr>
        <p:spPr>
          <a:xfrm>
            <a:off x="5707062" y="1843977"/>
            <a:ext cx="3896418" cy="0"/>
          </a:xfrm>
          <a:prstGeom prst="line">
            <a:avLst/>
          </a:prstGeom>
          <a:ln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>
            <a:off x="5763939" y="4152729"/>
            <a:ext cx="3896418" cy="0"/>
          </a:xfrm>
          <a:prstGeom prst="line">
            <a:avLst/>
          </a:prstGeom>
          <a:ln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Arrow Connector 4"/>
          <p:cNvCxnSpPr/>
          <p:nvPr/>
        </p:nvCxnSpPr>
        <p:spPr>
          <a:xfrm>
            <a:off x="9346460" y="3256132"/>
            <a:ext cx="0" cy="788077"/>
          </a:xfrm>
          <a:prstGeom prst="straightConnector1">
            <a:avLst/>
          </a:prstGeom>
          <a:ln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Arrow Connector 39"/>
          <p:cNvCxnSpPr/>
          <p:nvPr/>
        </p:nvCxnSpPr>
        <p:spPr>
          <a:xfrm flipV="1">
            <a:off x="9340111" y="1964514"/>
            <a:ext cx="6349" cy="725616"/>
          </a:xfrm>
          <a:prstGeom prst="straightConnector1">
            <a:avLst/>
          </a:prstGeom>
          <a:ln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Rectangle 47"/>
          <p:cNvSpPr/>
          <p:nvPr/>
        </p:nvSpPr>
        <p:spPr>
          <a:xfrm>
            <a:off x="9203866" y="2753523"/>
            <a:ext cx="849913" cy="461665"/>
          </a:xfrm>
          <a:prstGeom prst="rect">
            <a:avLst/>
          </a:prstGeom>
          <a:ln>
            <a:noFill/>
          </a:ln>
        </p:spPr>
        <p:txBody>
          <a:bodyPr wrap="none">
            <a:spAutoFit/>
          </a:bodyPr>
          <a:lstStyle/>
          <a:p>
            <a:r>
              <a:rPr lang="en-US" sz="2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৪ </a:t>
            </a:r>
            <a:r>
              <a:rPr lang="en-US" sz="24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সেমি</a:t>
            </a:r>
            <a:endParaRPr lang="en-US" sz="24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50" name="Arc 49"/>
          <p:cNvSpPr/>
          <p:nvPr/>
        </p:nvSpPr>
        <p:spPr>
          <a:xfrm rot="5400000">
            <a:off x="1591651" y="2721589"/>
            <a:ext cx="1238571" cy="2317594"/>
          </a:xfrm>
          <a:prstGeom prst="arc">
            <a:avLst>
              <a:gd name="adj1" fmla="val 16886675"/>
              <a:gd name="adj2" fmla="val 4941582"/>
            </a:avLst>
          </a:prstGeom>
          <a:ln w="38100">
            <a:solidFill>
              <a:srgbClr val="92D05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51" name="Rectangle 50"/>
          <p:cNvSpPr/>
          <p:nvPr/>
        </p:nvSpPr>
        <p:spPr>
          <a:xfrm>
            <a:off x="1699652" y="3952942"/>
            <a:ext cx="849913" cy="461665"/>
          </a:xfrm>
          <a:prstGeom prst="rect">
            <a:avLst/>
          </a:prstGeom>
          <a:ln>
            <a:noFill/>
          </a:ln>
        </p:spPr>
        <p:txBody>
          <a:bodyPr wrap="none">
            <a:spAutoFit/>
          </a:bodyPr>
          <a:lstStyle/>
          <a:p>
            <a:r>
              <a:rPr lang="en-US" sz="2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৪ </a:t>
            </a:r>
            <a:r>
              <a:rPr lang="en-US" sz="24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সেমি</a:t>
            </a:r>
            <a:endParaRPr lang="en-US" sz="24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41" name="Equal 40"/>
          <p:cNvSpPr/>
          <p:nvPr/>
        </p:nvSpPr>
        <p:spPr>
          <a:xfrm>
            <a:off x="8516907" y="2798440"/>
            <a:ext cx="624446" cy="365760"/>
          </a:xfrm>
          <a:prstGeom prst="mathEqual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7704106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6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7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822" tmFilter="0,0; 0.14,0.31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0.2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78">
                                          <p:stCondLst>
                                            <p:cond delay="1822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664" tmFilter="0.0,0.0;0.25,0.07;0.50,0.2;0.75,0.467;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0.026"/>
                                          </p:val>
                                        </p:tav>
                                        <p:tav tm="10000">
                                          <p:val>
                                            <p:strVal val="ppt_y+0.052"/>
                                          </p:val>
                                        </p:tav>
                                        <p:tav tm="15000">
                                          <p:val>
                                            <p:strVal val="ppt_y+0.078"/>
                                          </p:val>
                                        </p:tav>
                                        <p:tav tm="20000">
                                          <p:val>
                                            <p:strVal val="ppt_y+0.103"/>
                                          </p:val>
                                        </p:tav>
                                        <p:tav tm="30000">
                                          <p:val>
                                            <p:strVal val="ppt_y+0.151"/>
                                          </p:val>
                                        </p:tav>
                                        <p:tav tm="40000">
                                          <p:val>
                                            <p:strVal val="ppt_y+0.196"/>
                                          </p:val>
                                        </p:tav>
                                        <p:tav tm="50000">
                                          <p:val>
                                            <p:strVal val="ppt_y+0.236"/>
                                          </p:val>
                                        </p:tav>
                                        <p:tav tm="60000">
                                          <p:val>
                                            <p:strVal val="ppt_y+0.270"/>
                                          </p:val>
                                        </p:tav>
                                        <p:tav tm="70000">
                                          <p:val>
                                            <p:strVal val="ppt_y+0.297"/>
                                          </p:val>
                                        </p:tav>
                                        <p:tav tm="80000">
                                          <p:val>
                                            <p:strVal val="ppt_y+0.317"/>
                                          </p:val>
                                        </p:tav>
                                        <p:tav tm="90000">
                                          <p:val>
                                            <p:strVal val="ppt_y+0.329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33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111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37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123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ppt_h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62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646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100000"/>
                                    </p:animScale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000"/>
                            </p:stCondLst>
                            <p:childTnLst>
                              <p:par>
                                <p:cTn id="3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xit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2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00"/>
                            </p:stCondLst>
                            <p:childTnLst>
                              <p:par>
                                <p:cTn id="46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6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53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822" tmFilter="0,0; 0.14,0.31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0.2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78">
                                          <p:stCondLst>
                                            <p:cond delay="1822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664" tmFilter="0.0,0.0;0.25,0.07;0.50,0.2;0.75,0.467;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0.026"/>
                                          </p:val>
                                        </p:tav>
                                        <p:tav tm="10000">
                                          <p:val>
                                            <p:strVal val="ppt_y+0.052"/>
                                          </p:val>
                                        </p:tav>
                                        <p:tav tm="15000">
                                          <p:val>
                                            <p:strVal val="ppt_y+0.078"/>
                                          </p:val>
                                        </p:tav>
                                        <p:tav tm="20000">
                                          <p:val>
                                            <p:strVal val="ppt_y+0.103"/>
                                          </p:val>
                                        </p:tav>
                                        <p:tav tm="30000">
                                          <p:val>
                                            <p:strVal val="ppt_y+0.151"/>
                                          </p:val>
                                        </p:tav>
                                        <p:tav tm="40000">
                                          <p:val>
                                            <p:strVal val="ppt_y+0.196"/>
                                          </p:val>
                                        </p:tav>
                                        <p:tav tm="50000">
                                          <p:val>
                                            <p:strVal val="ppt_y+0.236"/>
                                          </p:val>
                                        </p:tav>
                                        <p:tav tm="60000">
                                          <p:val>
                                            <p:strVal val="ppt_y+0.270"/>
                                          </p:val>
                                        </p:tav>
                                        <p:tav tm="70000">
                                          <p:val>
                                            <p:strVal val="ppt_y+0.297"/>
                                          </p:val>
                                        </p:tav>
                                        <p:tav tm="80000">
                                          <p:val>
                                            <p:strVal val="ppt_y+0.317"/>
                                          </p:val>
                                        </p:tav>
                                        <p:tav tm="90000">
                                          <p:val>
                                            <p:strVal val="ppt_y+0.329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33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111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37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123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ppt_h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1" dur="26">
                                          <p:stCondLst>
                                            <p:cond delay="62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2" dur="166" decel="50000">
                                          <p:stCondLst>
                                            <p:cond delay="646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100000"/>
                                    </p:animScale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2000"/>
                            </p:stCondLst>
                            <p:childTnLst>
                              <p:par>
                                <p:cTn id="71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6" dur="40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" grpId="0" animBg="1"/>
      <p:bldP spid="62" grpId="0" animBg="1"/>
      <p:bldP spid="63" grpId="0" animBg="1"/>
      <p:bldP spid="87" grpId="0"/>
      <p:bldP spid="48" grpId="0"/>
      <p:bldP spid="41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Rectangle 28"/>
          <p:cNvSpPr/>
          <p:nvPr/>
        </p:nvSpPr>
        <p:spPr>
          <a:xfrm>
            <a:off x="560489" y="4845825"/>
            <a:ext cx="416819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চিত্রে</a:t>
            </a:r>
            <a:r>
              <a:rPr lang="en-US" sz="2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, </a:t>
            </a:r>
            <a:r>
              <a:rPr lang="en-US" sz="28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কখগঘ</a:t>
            </a:r>
            <a:r>
              <a:rPr lang="en-US" sz="2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একটি</a:t>
            </a:r>
            <a:r>
              <a:rPr lang="en-US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বর্গ</a:t>
            </a:r>
            <a:r>
              <a:rPr lang="en-US" sz="2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।</a:t>
            </a:r>
            <a:endParaRPr lang="en-US" sz="28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560488" y="5385677"/>
            <a:ext cx="416819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u="sng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অঙ্কিত</a:t>
            </a:r>
            <a:r>
              <a:rPr lang="en-US" sz="2800" u="sng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u="sng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চিত্রের</a:t>
            </a:r>
            <a:r>
              <a:rPr lang="en-US" sz="2800" u="sng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u="sng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বৈশিষ্ট্যঃ</a:t>
            </a:r>
            <a:endParaRPr lang="en-US" sz="2800" u="sng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543486" y="5908467"/>
            <a:ext cx="776467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(1) </a:t>
            </a:r>
            <a:r>
              <a:rPr lang="en-US" sz="28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কখ</a:t>
            </a:r>
            <a:r>
              <a:rPr lang="en-US" sz="2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বাহু</a:t>
            </a:r>
            <a:r>
              <a:rPr lang="en-US" sz="2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28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গঘ</a:t>
            </a:r>
            <a:r>
              <a:rPr lang="en-US" sz="2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বাহু</a:t>
            </a:r>
            <a:r>
              <a:rPr lang="en-US" sz="2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এবং</a:t>
            </a:r>
            <a:r>
              <a:rPr lang="en-US" sz="2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খগ</a:t>
            </a:r>
            <a:r>
              <a:rPr lang="en-US" sz="2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বাহু</a:t>
            </a:r>
            <a:r>
              <a:rPr lang="en-US" sz="2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28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ঘক</a:t>
            </a:r>
            <a:r>
              <a:rPr lang="en-US" sz="2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বাহু</a:t>
            </a:r>
            <a:r>
              <a:rPr lang="en-US" sz="2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পরস্পর</a:t>
            </a:r>
            <a:r>
              <a:rPr lang="en-US" sz="2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সমান্তরাল</a:t>
            </a:r>
            <a:r>
              <a:rPr lang="en-US" sz="2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।</a:t>
            </a:r>
            <a:endParaRPr lang="en-US" sz="28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2107407" y="301455"/>
            <a:ext cx="761775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অঙ্কিত</a:t>
            </a:r>
            <a:r>
              <a:rPr lang="en-US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চিত্রের</a:t>
            </a:r>
            <a:r>
              <a:rPr lang="en-US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(</a:t>
            </a:r>
            <a:r>
              <a:rPr lang="en-US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বর্গের</a:t>
            </a:r>
            <a:r>
              <a:rPr lang="en-US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) </a:t>
            </a:r>
            <a:r>
              <a:rPr lang="en-US" sz="36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বৈশিষ্ট্যগুলো</a:t>
            </a:r>
            <a:r>
              <a:rPr lang="en-US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পর্যবেক্ষণ</a:t>
            </a:r>
            <a:r>
              <a:rPr lang="en-US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করঃ</a:t>
            </a:r>
            <a:endParaRPr lang="en-US" sz="36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cxnSp>
        <p:nvCxnSpPr>
          <p:cNvPr id="37" name="Straight Arrow Connector 36"/>
          <p:cNvCxnSpPr/>
          <p:nvPr/>
        </p:nvCxnSpPr>
        <p:spPr>
          <a:xfrm>
            <a:off x="5098707" y="2343177"/>
            <a:ext cx="1970827" cy="0"/>
          </a:xfrm>
          <a:prstGeom prst="straightConnector1">
            <a:avLst/>
          </a:prstGeom>
          <a:ln>
            <a:solidFill>
              <a:srgbClr val="C00000"/>
            </a:solidFill>
            <a:prstDash val="dashDot"/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Arrow Connector 41"/>
          <p:cNvCxnSpPr/>
          <p:nvPr/>
        </p:nvCxnSpPr>
        <p:spPr>
          <a:xfrm>
            <a:off x="5093983" y="3647337"/>
            <a:ext cx="1970827" cy="0"/>
          </a:xfrm>
          <a:prstGeom prst="straightConnector1">
            <a:avLst/>
          </a:prstGeom>
          <a:ln>
            <a:solidFill>
              <a:srgbClr val="C00000"/>
            </a:solidFill>
            <a:prstDash val="dashDot"/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Arrow Connector 42"/>
          <p:cNvCxnSpPr/>
          <p:nvPr/>
        </p:nvCxnSpPr>
        <p:spPr>
          <a:xfrm flipH="1" flipV="1">
            <a:off x="9718721" y="2065219"/>
            <a:ext cx="6439" cy="1838914"/>
          </a:xfrm>
          <a:prstGeom prst="straightConnector1">
            <a:avLst/>
          </a:prstGeom>
          <a:ln>
            <a:solidFill>
              <a:srgbClr val="C00000"/>
            </a:solidFill>
            <a:prstDash val="dashDot"/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/>
          <p:cNvCxnSpPr/>
          <p:nvPr/>
        </p:nvCxnSpPr>
        <p:spPr>
          <a:xfrm flipV="1">
            <a:off x="9725160" y="2045343"/>
            <a:ext cx="0" cy="1858790"/>
          </a:xfrm>
          <a:prstGeom prst="straightConnector1">
            <a:avLst/>
          </a:prstGeom>
          <a:ln>
            <a:solidFill>
              <a:srgbClr val="C00000"/>
            </a:solidFill>
            <a:prstDash val="dashDot"/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TextBox 37"/>
          <p:cNvSpPr txBox="1"/>
          <p:nvPr/>
        </p:nvSpPr>
        <p:spPr>
          <a:xfrm>
            <a:off x="535992" y="1444491"/>
            <a:ext cx="42808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ক</a:t>
            </a:r>
            <a:endParaRPr lang="en-US" sz="36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510347" y="3700192"/>
            <a:ext cx="457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খ</a:t>
            </a:r>
            <a:endParaRPr lang="en-US" sz="36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3442788" y="3647337"/>
            <a:ext cx="381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গ</a:t>
            </a:r>
            <a:endParaRPr lang="en-US" sz="36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3455262" y="1512097"/>
            <a:ext cx="304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ঘ</a:t>
            </a:r>
            <a:endParaRPr lang="en-US" sz="36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4" name="Arc 43"/>
          <p:cNvSpPr/>
          <p:nvPr/>
        </p:nvSpPr>
        <p:spPr>
          <a:xfrm rot="19613833">
            <a:off x="1106296" y="3040409"/>
            <a:ext cx="743141" cy="952876"/>
          </a:xfrm>
          <a:prstGeom prst="arc">
            <a:avLst>
              <a:gd name="adj1" fmla="val 15766525"/>
              <a:gd name="adj2" fmla="val 4909792"/>
            </a:avLst>
          </a:prstGeom>
          <a:ln w="38100">
            <a:solidFill>
              <a:srgbClr val="92D05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45" name="Rectangle 44"/>
          <p:cNvSpPr/>
          <p:nvPr/>
        </p:nvSpPr>
        <p:spPr>
          <a:xfrm>
            <a:off x="1175149" y="3309591"/>
            <a:ext cx="59182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৯০</a:t>
            </a:r>
            <a:endParaRPr lang="en-US" sz="24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46" name="Arc 45"/>
          <p:cNvSpPr/>
          <p:nvPr/>
        </p:nvSpPr>
        <p:spPr>
          <a:xfrm rot="5400000">
            <a:off x="1591651" y="2721589"/>
            <a:ext cx="1238571" cy="2317594"/>
          </a:xfrm>
          <a:prstGeom prst="arc">
            <a:avLst>
              <a:gd name="adj1" fmla="val 16886675"/>
              <a:gd name="adj2" fmla="val 4941582"/>
            </a:avLst>
          </a:prstGeom>
          <a:ln w="38100">
            <a:solidFill>
              <a:srgbClr val="92D05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47" name="Rectangle 46"/>
          <p:cNvSpPr/>
          <p:nvPr/>
        </p:nvSpPr>
        <p:spPr>
          <a:xfrm>
            <a:off x="1699652" y="3952942"/>
            <a:ext cx="849913" cy="461665"/>
          </a:xfrm>
          <a:prstGeom prst="rect">
            <a:avLst/>
          </a:prstGeom>
          <a:ln>
            <a:noFill/>
          </a:ln>
        </p:spPr>
        <p:txBody>
          <a:bodyPr wrap="none">
            <a:spAutoFit/>
          </a:bodyPr>
          <a:lstStyle/>
          <a:p>
            <a:r>
              <a:rPr lang="en-US" sz="2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৪ </a:t>
            </a:r>
            <a:r>
              <a:rPr lang="en-US" sz="24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সেমি</a:t>
            </a:r>
            <a:endParaRPr lang="en-US" sz="24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grpSp>
        <p:nvGrpSpPr>
          <p:cNvPr id="48" name="Group 47"/>
          <p:cNvGrpSpPr/>
          <p:nvPr/>
        </p:nvGrpSpPr>
        <p:grpSpPr>
          <a:xfrm>
            <a:off x="1069186" y="1754307"/>
            <a:ext cx="2315537" cy="2180745"/>
            <a:chOff x="1761518" y="2107188"/>
            <a:chExt cx="2315537" cy="2180745"/>
          </a:xfrm>
        </p:grpSpPr>
        <p:cxnSp>
          <p:nvCxnSpPr>
            <p:cNvPr id="49" name="Straight Connector 48"/>
            <p:cNvCxnSpPr/>
            <p:nvPr/>
          </p:nvCxnSpPr>
          <p:spPr>
            <a:xfrm flipH="1">
              <a:off x="1790351" y="2107188"/>
              <a:ext cx="23568" cy="2149826"/>
            </a:xfrm>
            <a:prstGeom prst="line">
              <a:avLst/>
            </a:prstGeom>
            <a:ln w="38100"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Connector 49"/>
            <p:cNvCxnSpPr/>
            <p:nvPr/>
          </p:nvCxnSpPr>
          <p:spPr>
            <a:xfrm flipH="1" flipV="1">
              <a:off x="1813295" y="2160724"/>
              <a:ext cx="2263760" cy="888"/>
            </a:xfrm>
            <a:prstGeom prst="line">
              <a:avLst/>
            </a:prstGeom>
            <a:ln w="38100"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Connector 50"/>
            <p:cNvCxnSpPr/>
            <p:nvPr/>
          </p:nvCxnSpPr>
          <p:spPr>
            <a:xfrm flipH="1" flipV="1">
              <a:off x="1761518" y="4273739"/>
              <a:ext cx="2306706" cy="14194"/>
            </a:xfrm>
            <a:prstGeom prst="line">
              <a:avLst/>
            </a:prstGeom>
            <a:ln w="38100"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Connector 51"/>
            <p:cNvCxnSpPr/>
            <p:nvPr/>
          </p:nvCxnSpPr>
          <p:spPr>
            <a:xfrm flipH="1">
              <a:off x="4051962" y="2132727"/>
              <a:ext cx="17154" cy="2146050"/>
            </a:xfrm>
            <a:prstGeom prst="line">
              <a:avLst/>
            </a:prstGeom>
            <a:ln w="38100"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53" name="Straight Connector 52"/>
          <p:cNvCxnSpPr/>
          <p:nvPr/>
        </p:nvCxnSpPr>
        <p:spPr>
          <a:xfrm flipH="1">
            <a:off x="1080148" y="1767713"/>
            <a:ext cx="41091" cy="2211157"/>
          </a:xfrm>
          <a:prstGeom prst="line">
            <a:avLst/>
          </a:prstGeom>
          <a:ln w="7620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Connector 53"/>
          <p:cNvCxnSpPr/>
          <p:nvPr/>
        </p:nvCxnSpPr>
        <p:spPr>
          <a:xfrm flipH="1">
            <a:off x="3339478" y="1780776"/>
            <a:ext cx="42077" cy="2195134"/>
          </a:xfrm>
          <a:prstGeom prst="line">
            <a:avLst/>
          </a:prstGeom>
          <a:ln w="7620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Connector 54"/>
          <p:cNvCxnSpPr/>
          <p:nvPr/>
        </p:nvCxnSpPr>
        <p:spPr>
          <a:xfrm>
            <a:off x="1069648" y="3938353"/>
            <a:ext cx="2309656" cy="10300"/>
          </a:xfrm>
          <a:prstGeom prst="line">
            <a:avLst/>
          </a:prstGeom>
          <a:ln w="7620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Connector 55"/>
          <p:cNvCxnSpPr/>
          <p:nvPr/>
        </p:nvCxnSpPr>
        <p:spPr>
          <a:xfrm flipH="1" flipV="1">
            <a:off x="1114347" y="1804139"/>
            <a:ext cx="2296664" cy="7539"/>
          </a:xfrm>
          <a:prstGeom prst="line">
            <a:avLst/>
          </a:prstGeom>
          <a:ln w="7620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09517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375E-6 -1.48148E-6 L 0.32331 0.00602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159" y="30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04167E-6 4.07407E-6 L 0.30716 -0.0007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352" y="-4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221 0.00024 L -0.00039 -0.19027 " pathEditMode="relative" rAng="0" ptsTypes="AA">
                                      <p:cBhvr>
                                        <p:cTn id="19" dur="2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0" y="-9537"/>
                                    </p:animMotion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3.33333E-6 L 0.0013 0.19027 " pathEditMode="relative" rAng="0" ptsTypes="AA">
                                      <p:cBhvr>
                                        <p:cTn id="24" dur="1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5" y="951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4063 0.00162 L 0.65455 0.02407 " pathEditMode="relative" rAng="0" ptsTypes="AA">
                                      <p:cBhvr>
                                        <p:cTn id="28" dur="2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4753" y="111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875E-6 0 L 0.65755 0.00463 " pathEditMode="relative" rAng="0" ptsTypes="AA">
                                      <p:cBhvr>
                                        <p:cTn id="32" dur="2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2878" y="23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17 4.81481E-6 L 0.09231 -0.00163 " pathEditMode="relative" rAng="0" ptsTypes="AA">
                                      <p:cBhvr>
                                        <p:cTn id="41" dur="2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557" y="-93"/>
                                    </p:animMotion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2000"/>
                            </p:stCondLst>
                            <p:childTnLst>
                              <p:par>
                                <p:cTn id="4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4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Rectangle 28"/>
          <p:cNvSpPr/>
          <p:nvPr/>
        </p:nvSpPr>
        <p:spPr>
          <a:xfrm>
            <a:off x="521300" y="4741321"/>
            <a:ext cx="416819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চিত্রে</a:t>
            </a:r>
            <a:r>
              <a:rPr lang="en-US" sz="2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, </a:t>
            </a:r>
            <a:r>
              <a:rPr lang="en-US" sz="28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কখগঘ</a:t>
            </a:r>
            <a:r>
              <a:rPr lang="en-US" sz="2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একটি</a:t>
            </a:r>
            <a:r>
              <a:rPr lang="en-US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বর্গ</a:t>
            </a:r>
            <a:r>
              <a:rPr lang="en-US" sz="2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।</a:t>
            </a:r>
            <a:endParaRPr lang="en-US" sz="28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521299" y="5203899"/>
            <a:ext cx="416819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u="sng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অঙ্কিত</a:t>
            </a:r>
            <a:r>
              <a:rPr lang="en-US" sz="2800" u="sng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u="sng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চিত্রের</a:t>
            </a:r>
            <a:r>
              <a:rPr lang="en-US" sz="2800" u="sng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u="sng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বৈশিষ্ট্যঃ</a:t>
            </a:r>
            <a:endParaRPr lang="en-US" sz="2800" u="sng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2107407" y="301455"/>
            <a:ext cx="866748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অঙ্কিত</a:t>
            </a:r>
            <a:r>
              <a:rPr lang="en-US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চিত্রের</a:t>
            </a:r>
            <a:r>
              <a:rPr lang="en-US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(</a:t>
            </a:r>
            <a:r>
              <a:rPr lang="en-US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বর্গের</a:t>
            </a:r>
            <a:r>
              <a:rPr lang="en-US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) </a:t>
            </a:r>
            <a:r>
              <a:rPr lang="en-US" sz="36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বৈশিষ্ট্যগুলো</a:t>
            </a:r>
            <a:r>
              <a:rPr lang="en-US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পর্যবেক্ষণ</a:t>
            </a:r>
            <a:r>
              <a:rPr lang="en-US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করঃ</a:t>
            </a:r>
            <a:endParaRPr lang="en-US" sz="36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535992" y="1444491"/>
            <a:ext cx="42808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ক</a:t>
            </a:r>
            <a:endParaRPr lang="en-US" sz="36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510347" y="3700192"/>
            <a:ext cx="457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খ</a:t>
            </a:r>
            <a:endParaRPr lang="en-US" sz="36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3442788" y="3647337"/>
            <a:ext cx="381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গ</a:t>
            </a:r>
            <a:endParaRPr lang="en-US" sz="36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3455262" y="1512097"/>
            <a:ext cx="304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ঘ</a:t>
            </a:r>
            <a:endParaRPr lang="en-US" sz="36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0" name="Arc 49"/>
          <p:cNvSpPr/>
          <p:nvPr/>
        </p:nvSpPr>
        <p:spPr>
          <a:xfrm rot="5400000">
            <a:off x="1591651" y="2721589"/>
            <a:ext cx="1238571" cy="2317594"/>
          </a:xfrm>
          <a:prstGeom prst="arc">
            <a:avLst>
              <a:gd name="adj1" fmla="val 16886675"/>
              <a:gd name="adj2" fmla="val 4941582"/>
            </a:avLst>
          </a:prstGeom>
          <a:ln w="38100">
            <a:solidFill>
              <a:srgbClr val="92D05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51" name="Rectangle 50"/>
          <p:cNvSpPr/>
          <p:nvPr/>
        </p:nvSpPr>
        <p:spPr>
          <a:xfrm>
            <a:off x="1699652" y="3952942"/>
            <a:ext cx="849913" cy="461665"/>
          </a:xfrm>
          <a:prstGeom prst="rect">
            <a:avLst/>
          </a:prstGeom>
          <a:ln>
            <a:noFill/>
          </a:ln>
        </p:spPr>
        <p:txBody>
          <a:bodyPr wrap="none">
            <a:spAutoFit/>
          </a:bodyPr>
          <a:lstStyle/>
          <a:p>
            <a:r>
              <a:rPr lang="en-US" sz="2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৪ </a:t>
            </a:r>
            <a:r>
              <a:rPr lang="en-US" sz="24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সেমি</a:t>
            </a:r>
            <a:endParaRPr lang="en-US" sz="24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grpSp>
        <p:nvGrpSpPr>
          <p:cNvPr id="92" name="Group 91"/>
          <p:cNvGrpSpPr/>
          <p:nvPr/>
        </p:nvGrpSpPr>
        <p:grpSpPr>
          <a:xfrm>
            <a:off x="1019609" y="1838776"/>
            <a:ext cx="2307598" cy="2155206"/>
            <a:chOff x="8138128" y="3228834"/>
            <a:chExt cx="2307598" cy="2155206"/>
          </a:xfrm>
        </p:grpSpPr>
        <p:cxnSp>
          <p:nvCxnSpPr>
            <p:cNvPr id="53" name="Straight Connector 52"/>
            <p:cNvCxnSpPr/>
            <p:nvPr/>
          </p:nvCxnSpPr>
          <p:spPr>
            <a:xfrm>
              <a:off x="8151222" y="3296528"/>
              <a:ext cx="15739" cy="2043530"/>
            </a:xfrm>
            <a:prstGeom prst="line">
              <a:avLst/>
            </a:prstGeom>
            <a:ln w="38100"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Connector 53"/>
            <p:cNvCxnSpPr/>
            <p:nvPr/>
          </p:nvCxnSpPr>
          <p:spPr>
            <a:xfrm flipH="1">
              <a:off x="8151222" y="3257719"/>
              <a:ext cx="2250191" cy="21058"/>
            </a:xfrm>
            <a:prstGeom prst="line">
              <a:avLst/>
            </a:prstGeom>
            <a:ln w="38100"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Connector 54"/>
            <p:cNvCxnSpPr/>
            <p:nvPr/>
          </p:nvCxnSpPr>
          <p:spPr>
            <a:xfrm flipH="1" flipV="1">
              <a:off x="8138128" y="5369846"/>
              <a:ext cx="2306706" cy="14194"/>
            </a:xfrm>
            <a:prstGeom prst="line">
              <a:avLst/>
            </a:prstGeom>
            <a:ln w="38100"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Connector 55"/>
            <p:cNvCxnSpPr/>
            <p:nvPr/>
          </p:nvCxnSpPr>
          <p:spPr>
            <a:xfrm flipH="1">
              <a:off x="10428572" y="3228834"/>
              <a:ext cx="17154" cy="2146050"/>
            </a:xfrm>
            <a:prstGeom prst="line">
              <a:avLst/>
            </a:prstGeom>
            <a:ln w="38100"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7" name="Rectangle 56"/>
          <p:cNvSpPr/>
          <p:nvPr/>
        </p:nvSpPr>
        <p:spPr>
          <a:xfrm>
            <a:off x="464701" y="5758833"/>
            <a:ext cx="728348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(১) </a:t>
            </a:r>
            <a:r>
              <a:rPr lang="en-US" sz="2800" i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˪</a:t>
            </a:r>
            <a:r>
              <a:rPr lang="en-US" sz="28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কখগ</a:t>
            </a:r>
            <a:r>
              <a:rPr lang="en-US" sz="2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 </a:t>
            </a:r>
            <a:r>
              <a:rPr lang="en-US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= </a:t>
            </a:r>
            <a:r>
              <a:rPr lang="en-US" sz="2800" i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˪</a:t>
            </a:r>
            <a:r>
              <a:rPr lang="en-US" sz="28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খগঘ</a:t>
            </a:r>
            <a:r>
              <a:rPr lang="en-US" sz="2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= </a:t>
            </a:r>
            <a:r>
              <a:rPr lang="en-US" sz="2800" i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˪</a:t>
            </a:r>
            <a:r>
              <a:rPr lang="bn-IN" sz="2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গঘ</a:t>
            </a:r>
            <a:r>
              <a:rPr lang="en-US" sz="2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ক = </a:t>
            </a:r>
            <a:r>
              <a:rPr lang="en-US" sz="2800" i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˪</a:t>
            </a:r>
            <a:r>
              <a:rPr lang="en-US" sz="28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ঘকখ</a:t>
            </a:r>
            <a:r>
              <a:rPr lang="en-US" sz="2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= ৯০</a:t>
            </a:r>
            <a:r>
              <a:rPr lang="en-US" sz="2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।</a:t>
            </a:r>
            <a:endParaRPr lang="en-US" sz="28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24" name="Group 23"/>
          <p:cNvGrpSpPr/>
          <p:nvPr/>
        </p:nvGrpSpPr>
        <p:grpSpPr>
          <a:xfrm>
            <a:off x="1037955" y="1835323"/>
            <a:ext cx="2316854" cy="2195681"/>
            <a:chOff x="130629" y="4548163"/>
            <a:chExt cx="2316854" cy="2195681"/>
          </a:xfrm>
        </p:grpSpPr>
        <p:cxnSp>
          <p:nvCxnSpPr>
            <p:cNvPr id="58" name="Straight Connector 57"/>
            <p:cNvCxnSpPr/>
            <p:nvPr/>
          </p:nvCxnSpPr>
          <p:spPr>
            <a:xfrm>
              <a:off x="130629" y="4548163"/>
              <a:ext cx="4639" cy="2195681"/>
            </a:xfrm>
            <a:prstGeom prst="line">
              <a:avLst/>
            </a:prstGeom>
            <a:ln w="762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Straight Connector 59"/>
            <p:cNvCxnSpPr/>
            <p:nvPr/>
          </p:nvCxnSpPr>
          <p:spPr>
            <a:xfrm>
              <a:off x="137827" y="6703327"/>
              <a:ext cx="2309656" cy="10300"/>
            </a:xfrm>
            <a:prstGeom prst="line">
              <a:avLst/>
            </a:prstGeom>
            <a:ln w="762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2" name="Group 11"/>
          <p:cNvGrpSpPr/>
          <p:nvPr/>
        </p:nvGrpSpPr>
        <p:grpSpPr>
          <a:xfrm>
            <a:off x="1061842" y="1838177"/>
            <a:ext cx="2296664" cy="2195134"/>
            <a:chOff x="8386019" y="1933176"/>
            <a:chExt cx="2296664" cy="2195134"/>
          </a:xfrm>
        </p:grpSpPr>
        <p:cxnSp>
          <p:nvCxnSpPr>
            <p:cNvPr id="59" name="Straight Connector 58"/>
            <p:cNvCxnSpPr/>
            <p:nvPr/>
          </p:nvCxnSpPr>
          <p:spPr>
            <a:xfrm flipH="1">
              <a:off x="10611150" y="1933176"/>
              <a:ext cx="42077" cy="2195134"/>
            </a:xfrm>
            <a:prstGeom prst="line">
              <a:avLst/>
            </a:prstGeom>
            <a:ln w="762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Straight Connector 60"/>
            <p:cNvCxnSpPr/>
            <p:nvPr/>
          </p:nvCxnSpPr>
          <p:spPr>
            <a:xfrm flipH="1" flipV="1">
              <a:off x="8386019" y="1956539"/>
              <a:ext cx="2296664" cy="7539"/>
            </a:xfrm>
            <a:prstGeom prst="line">
              <a:avLst/>
            </a:prstGeom>
            <a:ln w="762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0" name="Group 19"/>
          <p:cNvGrpSpPr/>
          <p:nvPr/>
        </p:nvGrpSpPr>
        <p:grpSpPr>
          <a:xfrm>
            <a:off x="991602" y="1807824"/>
            <a:ext cx="2364156" cy="2195134"/>
            <a:chOff x="7626147" y="4507061"/>
            <a:chExt cx="2364156" cy="2195134"/>
          </a:xfrm>
        </p:grpSpPr>
        <p:cxnSp>
          <p:nvCxnSpPr>
            <p:cNvPr id="67" name="Straight Connector 66"/>
            <p:cNvCxnSpPr/>
            <p:nvPr/>
          </p:nvCxnSpPr>
          <p:spPr>
            <a:xfrm flipH="1">
              <a:off x="9948226" y="4507061"/>
              <a:ext cx="42077" cy="2195134"/>
            </a:xfrm>
            <a:prstGeom prst="line">
              <a:avLst/>
            </a:prstGeom>
            <a:ln w="7620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Straight Connector 67"/>
            <p:cNvCxnSpPr/>
            <p:nvPr/>
          </p:nvCxnSpPr>
          <p:spPr>
            <a:xfrm>
              <a:off x="7626147" y="6664638"/>
              <a:ext cx="2309656" cy="10300"/>
            </a:xfrm>
            <a:prstGeom prst="line">
              <a:avLst/>
            </a:prstGeom>
            <a:ln w="7620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5" name="Group 84"/>
          <p:cNvGrpSpPr/>
          <p:nvPr/>
        </p:nvGrpSpPr>
        <p:grpSpPr>
          <a:xfrm>
            <a:off x="1013576" y="1834737"/>
            <a:ext cx="2297463" cy="2149692"/>
            <a:chOff x="226344" y="122607"/>
            <a:chExt cx="2297463" cy="2149692"/>
          </a:xfrm>
        </p:grpSpPr>
        <p:cxnSp>
          <p:nvCxnSpPr>
            <p:cNvPr id="66" name="Straight Connector 65"/>
            <p:cNvCxnSpPr/>
            <p:nvPr/>
          </p:nvCxnSpPr>
          <p:spPr>
            <a:xfrm flipH="1">
              <a:off x="249173" y="122607"/>
              <a:ext cx="9820" cy="2149692"/>
            </a:xfrm>
            <a:prstGeom prst="line">
              <a:avLst/>
            </a:prstGeom>
            <a:ln w="7620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Straight Connector 68"/>
            <p:cNvCxnSpPr/>
            <p:nvPr/>
          </p:nvCxnSpPr>
          <p:spPr>
            <a:xfrm flipH="1">
              <a:off x="226344" y="138733"/>
              <a:ext cx="2297463" cy="20300"/>
            </a:xfrm>
            <a:prstGeom prst="line">
              <a:avLst/>
            </a:prstGeom>
            <a:ln w="7620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0" name="Arc 69"/>
          <p:cNvSpPr/>
          <p:nvPr/>
        </p:nvSpPr>
        <p:spPr>
          <a:xfrm rot="19613833">
            <a:off x="1106296" y="3040409"/>
            <a:ext cx="743141" cy="952876"/>
          </a:xfrm>
          <a:prstGeom prst="arc">
            <a:avLst>
              <a:gd name="adj1" fmla="val 15766525"/>
              <a:gd name="adj2" fmla="val 4909792"/>
            </a:avLst>
          </a:prstGeom>
          <a:ln w="38100">
            <a:solidFill>
              <a:srgbClr val="92D05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71" name="Rectangle 70"/>
          <p:cNvSpPr/>
          <p:nvPr/>
        </p:nvSpPr>
        <p:spPr>
          <a:xfrm>
            <a:off x="1175149" y="3309591"/>
            <a:ext cx="59182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৯০</a:t>
            </a:r>
            <a:endParaRPr lang="en-US" sz="24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grpSp>
        <p:nvGrpSpPr>
          <p:cNvPr id="93" name="Group 92"/>
          <p:cNvGrpSpPr/>
          <p:nvPr/>
        </p:nvGrpSpPr>
        <p:grpSpPr>
          <a:xfrm>
            <a:off x="5533261" y="1759592"/>
            <a:ext cx="2387246" cy="2195681"/>
            <a:chOff x="-776573" y="4599679"/>
            <a:chExt cx="2387246" cy="2195681"/>
          </a:xfrm>
        </p:grpSpPr>
        <p:cxnSp>
          <p:nvCxnSpPr>
            <p:cNvPr id="94" name="Straight Connector 93"/>
            <p:cNvCxnSpPr/>
            <p:nvPr/>
          </p:nvCxnSpPr>
          <p:spPr>
            <a:xfrm>
              <a:off x="-732257" y="4599679"/>
              <a:ext cx="4639" cy="2195681"/>
            </a:xfrm>
            <a:prstGeom prst="line">
              <a:avLst/>
            </a:prstGeom>
            <a:ln w="762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5" name="Straight Connector 94"/>
            <p:cNvCxnSpPr/>
            <p:nvPr/>
          </p:nvCxnSpPr>
          <p:spPr>
            <a:xfrm>
              <a:off x="-776573" y="6754843"/>
              <a:ext cx="2387246" cy="12008"/>
            </a:xfrm>
            <a:prstGeom prst="line">
              <a:avLst/>
            </a:prstGeom>
            <a:ln w="762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02" name="Group 101"/>
          <p:cNvGrpSpPr/>
          <p:nvPr/>
        </p:nvGrpSpPr>
        <p:grpSpPr>
          <a:xfrm>
            <a:off x="5575209" y="1738618"/>
            <a:ext cx="2309656" cy="2195681"/>
            <a:chOff x="5714200" y="3846634"/>
            <a:chExt cx="2309656" cy="2195681"/>
          </a:xfrm>
        </p:grpSpPr>
        <p:cxnSp>
          <p:nvCxnSpPr>
            <p:cNvPr id="97" name="Straight Connector 96"/>
            <p:cNvCxnSpPr/>
            <p:nvPr/>
          </p:nvCxnSpPr>
          <p:spPr>
            <a:xfrm>
              <a:off x="5714200" y="3846634"/>
              <a:ext cx="4639" cy="2195681"/>
            </a:xfrm>
            <a:prstGeom prst="line">
              <a:avLst/>
            </a:prstGeom>
            <a:ln w="762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8" name="Straight Connector 97"/>
            <p:cNvCxnSpPr/>
            <p:nvPr/>
          </p:nvCxnSpPr>
          <p:spPr>
            <a:xfrm>
              <a:off x="5714200" y="6027139"/>
              <a:ext cx="2309656" cy="10300"/>
            </a:xfrm>
            <a:prstGeom prst="line">
              <a:avLst/>
            </a:prstGeom>
            <a:ln w="762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99" name="Group 98"/>
          <p:cNvGrpSpPr/>
          <p:nvPr/>
        </p:nvGrpSpPr>
        <p:grpSpPr>
          <a:xfrm>
            <a:off x="5578694" y="1765446"/>
            <a:ext cx="2316854" cy="2195681"/>
            <a:chOff x="130629" y="4548163"/>
            <a:chExt cx="2316854" cy="2195681"/>
          </a:xfrm>
        </p:grpSpPr>
        <p:cxnSp>
          <p:nvCxnSpPr>
            <p:cNvPr id="100" name="Straight Connector 99"/>
            <p:cNvCxnSpPr/>
            <p:nvPr/>
          </p:nvCxnSpPr>
          <p:spPr>
            <a:xfrm>
              <a:off x="130629" y="4548163"/>
              <a:ext cx="4639" cy="2195681"/>
            </a:xfrm>
            <a:prstGeom prst="line">
              <a:avLst/>
            </a:prstGeom>
            <a:ln w="7620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1" name="Straight Connector 100"/>
            <p:cNvCxnSpPr/>
            <p:nvPr/>
          </p:nvCxnSpPr>
          <p:spPr>
            <a:xfrm>
              <a:off x="137827" y="6703327"/>
              <a:ext cx="2309656" cy="10300"/>
            </a:xfrm>
            <a:prstGeom prst="line">
              <a:avLst/>
            </a:prstGeom>
            <a:ln w="7620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5" name="Rectangle 44"/>
          <p:cNvSpPr/>
          <p:nvPr/>
        </p:nvSpPr>
        <p:spPr>
          <a:xfrm>
            <a:off x="5783644" y="3307443"/>
            <a:ext cx="59182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৯০</a:t>
            </a:r>
            <a:endParaRPr lang="en-US" sz="24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46" name="Arc 45"/>
          <p:cNvSpPr/>
          <p:nvPr/>
        </p:nvSpPr>
        <p:spPr>
          <a:xfrm rot="19613833">
            <a:off x="5537573" y="2968979"/>
            <a:ext cx="948118" cy="1032630"/>
          </a:xfrm>
          <a:prstGeom prst="arc">
            <a:avLst>
              <a:gd name="adj1" fmla="val 15104820"/>
              <a:gd name="adj2" fmla="val 4564661"/>
            </a:avLst>
          </a:prstGeom>
          <a:ln w="38100">
            <a:solidFill>
              <a:srgbClr val="92D05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0830311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875E-6 3.7037E-6 L 0.37344 -0.01366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672" y="-69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6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7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822" tmFilter="0,0; 0.14,0.31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0.2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78">
                                          <p:stCondLst>
                                            <p:cond delay="1822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664" tmFilter="0.0,0.0;0.25,0.07;0.50,0.2;0.75,0.467;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0.026"/>
                                          </p:val>
                                        </p:tav>
                                        <p:tav tm="10000">
                                          <p:val>
                                            <p:strVal val="ppt_y+0.052"/>
                                          </p:val>
                                        </p:tav>
                                        <p:tav tm="15000">
                                          <p:val>
                                            <p:strVal val="ppt_y+0.078"/>
                                          </p:val>
                                        </p:tav>
                                        <p:tav tm="20000">
                                          <p:val>
                                            <p:strVal val="ppt_y+0.103"/>
                                          </p:val>
                                        </p:tav>
                                        <p:tav tm="30000">
                                          <p:val>
                                            <p:strVal val="ppt_y+0.151"/>
                                          </p:val>
                                        </p:tav>
                                        <p:tav tm="40000">
                                          <p:val>
                                            <p:strVal val="ppt_y+0.196"/>
                                          </p:val>
                                        </p:tav>
                                        <p:tav tm="50000">
                                          <p:val>
                                            <p:strVal val="ppt_y+0.236"/>
                                          </p:val>
                                        </p:tav>
                                        <p:tav tm="60000">
                                          <p:val>
                                            <p:strVal val="ppt_y+0.270"/>
                                          </p:val>
                                        </p:tav>
                                        <p:tav tm="70000">
                                          <p:val>
                                            <p:strVal val="ppt_y+0.297"/>
                                          </p:val>
                                        </p:tav>
                                        <p:tav tm="80000">
                                          <p:val>
                                            <p:strVal val="ppt_y+0.317"/>
                                          </p:val>
                                        </p:tav>
                                        <p:tav tm="90000">
                                          <p:val>
                                            <p:strVal val="ppt_y+0.329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33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111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37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123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ppt_h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62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646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</p:cBhvr>
                                      <p:to x="100000" y="100000"/>
                                    </p:animScale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000"/>
                            </p:stCondLst>
                            <p:childTnLst>
                              <p:par>
                                <p:cTn id="3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6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42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822" tmFilter="0,0; 0.14,0.31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0.2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78">
                                          <p:stCondLst>
                                            <p:cond delay="182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664" tmFilter="0.0,0.0;0.25,0.07;0.50,0.2;0.75,0.467;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0.026"/>
                                          </p:val>
                                        </p:tav>
                                        <p:tav tm="10000">
                                          <p:val>
                                            <p:strVal val="ppt_y+0.052"/>
                                          </p:val>
                                        </p:tav>
                                        <p:tav tm="15000">
                                          <p:val>
                                            <p:strVal val="ppt_y+0.078"/>
                                          </p:val>
                                        </p:tav>
                                        <p:tav tm="20000">
                                          <p:val>
                                            <p:strVal val="ppt_y+0.103"/>
                                          </p:val>
                                        </p:tav>
                                        <p:tav tm="30000">
                                          <p:val>
                                            <p:strVal val="ppt_y+0.151"/>
                                          </p:val>
                                        </p:tav>
                                        <p:tav tm="40000">
                                          <p:val>
                                            <p:strVal val="ppt_y+0.196"/>
                                          </p:val>
                                        </p:tav>
                                        <p:tav tm="50000">
                                          <p:val>
                                            <p:strVal val="ppt_y+0.236"/>
                                          </p:val>
                                        </p:tav>
                                        <p:tav tm="60000">
                                          <p:val>
                                            <p:strVal val="ppt_y+0.270"/>
                                          </p:val>
                                        </p:tav>
                                        <p:tav tm="70000">
                                          <p:val>
                                            <p:strVal val="ppt_y+0.297"/>
                                          </p:val>
                                        </p:tav>
                                        <p:tav tm="80000">
                                          <p:val>
                                            <p:strVal val="ppt_y+0.317"/>
                                          </p:val>
                                        </p:tav>
                                        <p:tav tm="90000">
                                          <p:val>
                                            <p:strVal val="ppt_y+0.329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33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111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37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123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ppt_h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0" dur="26">
                                          <p:stCondLst>
                                            <p:cond delay="62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1" dur="166" decel="50000">
                                          <p:stCondLst>
                                            <p:cond delay="64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2000"/>
                            </p:stCondLst>
                            <p:childTnLst>
                              <p:par>
                                <p:cTn id="6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6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67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822" tmFilter="0,0; 0.14,0.31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0.2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78">
                                          <p:stCondLst>
                                            <p:cond delay="1822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664" tmFilter="0.0,0.0;0.25,0.07;0.50,0.2;0.75,0.467;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0.026"/>
                                          </p:val>
                                        </p:tav>
                                        <p:tav tm="10000">
                                          <p:val>
                                            <p:strVal val="ppt_y+0.052"/>
                                          </p:val>
                                        </p:tav>
                                        <p:tav tm="15000">
                                          <p:val>
                                            <p:strVal val="ppt_y+0.078"/>
                                          </p:val>
                                        </p:tav>
                                        <p:tav tm="20000">
                                          <p:val>
                                            <p:strVal val="ppt_y+0.103"/>
                                          </p:val>
                                        </p:tav>
                                        <p:tav tm="30000">
                                          <p:val>
                                            <p:strVal val="ppt_y+0.151"/>
                                          </p:val>
                                        </p:tav>
                                        <p:tav tm="40000">
                                          <p:val>
                                            <p:strVal val="ppt_y+0.196"/>
                                          </p:val>
                                        </p:tav>
                                        <p:tav tm="50000">
                                          <p:val>
                                            <p:strVal val="ppt_y+0.236"/>
                                          </p:val>
                                        </p:tav>
                                        <p:tav tm="60000">
                                          <p:val>
                                            <p:strVal val="ppt_y+0.270"/>
                                          </p:val>
                                        </p:tav>
                                        <p:tav tm="70000">
                                          <p:val>
                                            <p:strVal val="ppt_y+0.297"/>
                                          </p:val>
                                        </p:tav>
                                        <p:tav tm="80000">
                                          <p:val>
                                            <p:strVal val="ppt_y+0.317"/>
                                          </p:val>
                                        </p:tav>
                                        <p:tav tm="90000">
                                          <p:val>
                                            <p:strVal val="ppt_y+0.329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33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111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37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123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ppt_h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5" dur="26">
                                          <p:stCondLst>
                                            <p:cond delay="62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6" dur="166" decel="50000">
                                          <p:stCondLst>
                                            <p:cond delay="646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2000"/>
                            </p:stCondLst>
                            <p:childTnLst>
                              <p:par>
                                <p:cTn id="8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10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4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7" grpId="0"/>
      <p:bldP spid="45" grpId="0"/>
      <p:bldP spid="46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292472" y="288290"/>
            <a:ext cx="509741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অঙ্কিত</a:t>
            </a:r>
            <a:r>
              <a:rPr lang="en-US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চিত্রের</a:t>
            </a:r>
            <a:r>
              <a:rPr lang="en-US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(</a:t>
            </a:r>
            <a:r>
              <a:rPr lang="en-US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বর্গের</a:t>
            </a:r>
            <a:r>
              <a:rPr lang="en-US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) </a:t>
            </a:r>
            <a:r>
              <a:rPr lang="en-US" sz="36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বৈশিষ্ট্য</a:t>
            </a:r>
            <a:r>
              <a:rPr lang="en-US" sz="36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ঃ</a:t>
            </a:r>
            <a:endParaRPr lang="en-US" sz="36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511267" y="5008662"/>
            <a:ext cx="912020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(১) </a:t>
            </a:r>
            <a:r>
              <a:rPr lang="en-US" sz="28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কখ</a:t>
            </a:r>
            <a:r>
              <a:rPr lang="en-US" sz="2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বাহু</a:t>
            </a:r>
            <a:r>
              <a:rPr lang="en-US" sz="2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= </a:t>
            </a:r>
            <a:r>
              <a:rPr lang="en-US" sz="28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খগ</a:t>
            </a:r>
            <a:r>
              <a:rPr lang="en-US" sz="2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বাহু</a:t>
            </a:r>
            <a:r>
              <a:rPr lang="en-US" sz="2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= </a:t>
            </a:r>
            <a:r>
              <a:rPr lang="en-US" sz="28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গঘ</a:t>
            </a:r>
            <a:r>
              <a:rPr lang="en-US" sz="2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বাহু</a:t>
            </a:r>
            <a:r>
              <a:rPr lang="en-US" sz="2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= </a:t>
            </a:r>
            <a:r>
              <a:rPr lang="en-US" sz="28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ঘক</a:t>
            </a:r>
            <a:r>
              <a:rPr lang="en-US" sz="2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বাহু</a:t>
            </a:r>
            <a:r>
              <a:rPr lang="en-US" sz="2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= 4 </a:t>
            </a:r>
            <a:r>
              <a:rPr lang="en-US" sz="28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সেমি</a:t>
            </a:r>
            <a:r>
              <a:rPr lang="en-US" sz="2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।</a:t>
            </a:r>
            <a:endParaRPr lang="en-US" sz="28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602708" y="4459206"/>
            <a:ext cx="416819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u="sng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অঙ্কিত</a:t>
            </a:r>
            <a:r>
              <a:rPr lang="en-US" sz="2800" u="sng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u="sng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চিত্রের</a:t>
            </a:r>
            <a:r>
              <a:rPr lang="en-US" sz="2800" u="sng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u="sng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বৈশিষ্ট্যঃ</a:t>
            </a:r>
            <a:endParaRPr lang="en-US" sz="2800" u="sng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64701" y="5493245"/>
            <a:ext cx="776467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(2) </a:t>
            </a:r>
            <a:r>
              <a:rPr lang="en-US" sz="28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কখ</a:t>
            </a:r>
            <a:r>
              <a:rPr lang="en-US" sz="2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বাহু</a:t>
            </a:r>
            <a:r>
              <a:rPr lang="en-US" sz="2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28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গঘ</a:t>
            </a:r>
            <a:r>
              <a:rPr lang="en-US" sz="2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বাহু</a:t>
            </a:r>
            <a:r>
              <a:rPr lang="en-US" sz="2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এবং</a:t>
            </a:r>
            <a:r>
              <a:rPr lang="en-US" sz="2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খগ</a:t>
            </a:r>
            <a:r>
              <a:rPr lang="en-US" sz="2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বাহু</a:t>
            </a:r>
            <a:r>
              <a:rPr lang="en-US" sz="2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28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ঘক</a:t>
            </a:r>
            <a:r>
              <a:rPr lang="en-US" sz="2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বাহু</a:t>
            </a:r>
            <a:r>
              <a:rPr lang="en-US" sz="2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পরস্পর</a:t>
            </a:r>
            <a:r>
              <a:rPr lang="en-US" sz="2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সমান্তরাল</a:t>
            </a:r>
            <a:r>
              <a:rPr lang="en-US" sz="2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।</a:t>
            </a:r>
            <a:endParaRPr lang="en-US" sz="28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464701" y="5976118"/>
            <a:ext cx="728348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(3) </a:t>
            </a:r>
            <a:r>
              <a:rPr lang="en-US" sz="2800" i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/>
                <a:cs typeface="Times New Roman"/>
              </a:rPr>
              <a:t>˪</a:t>
            </a:r>
            <a:r>
              <a:rPr lang="en-US" sz="28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কখগ</a:t>
            </a:r>
            <a:r>
              <a:rPr lang="en-US" sz="2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 </a:t>
            </a:r>
            <a:r>
              <a:rPr lang="en-US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= </a:t>
            </a:r>
            <a:r>
              <a:rPr lang="en-US" sz="2800" i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/>
                <a:cs typeface="Times New Roman"/>
              </a:rPr>
              <a:t>˪</a:t>
            </a:r>
            <a:r>
              <a:rPr lang="en-US" sz="28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খগঘ</a:t>
            </a:r>
            <a:r>
              <a:rPr lang="en-US" sz="2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= </a:t>
            </a:r>
            <a:r>
              <a:rPr lang="en-US" sz="2800" i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/>
                <a:cs typeface="Times New Roman"/>
              </a:rPr>
              <a:t>˪</a:t>
            </a:r>
            <a:r>
              <a:rPr lang="en-US" sz="28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গ</a:t>
            </a:r>
            <a:r>
              <a:rPr lang="en-US" sz="28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ঘক</a:t>
            </a:r>
            <a:r>
              <a:rPr lang="en-US" sz="2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= </a:t>
            </a:r>
            <a:r>
              <a:rPr lang="en-US" sz="2800" i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/>
                <a:cs typeface="Times New Roman"/>
              </a:rPr>
              <a:t>˪</a:t>
            </a:r>
            <a:r>
              <a:rPr lang="en-US" sz="28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ঘকখ</a:t>
            </a:r>
            <a:r>
              <a:rPr lang="en-US" sz="2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= ৯০</a:t>
            </a:r>
            <a:r>
              <a:rPr lang="en-US" sz="2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।</a:t>
            </a:r>
            <a:endParaRPr lang="en-US" sz="28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cxnSp>
        <p:nvCxnSpPr>
          <p:cNvPr id="22" name="Straight Connector 21"/>
          <p:cNvCxnSpPr/>
          <p:nvPr/>
        </p:nvCxnSpPr>
        <p:spPr>
          <a:xfrm flipH="1">
            <a:off x="4123802" y="1297449"/>
            <a:ext cx="41091" cy="2211157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 flipH="1">
            <a:off x="6383132" y="1310512"/>
            <a:ext cx="42077" cy="2195134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Box 24"/>
          <p:cNvSpPr txBox="1"/>
          <p:nvPr/>
        </p:nvSpPr>
        <p:spPr>
          <a:xfrm>
            <a:off x="3579646" y="974227"/>
            <a:ext cx="42808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ক</a:t>
            </a:r>
            <a:endParaRPr lang="en-US" sz="36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3554001" y="3229928"/>
            <a:ext cx="457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খ</a:t>
            </a:r>
            <a:endParaRPr lang="en-US" sz="36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6486442" y="3177073"/>
            <a:ext cx="381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গ</a:t>
            </a:r>
            <a:endParaRPr lang="en-US" sz="36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6498916" y="1041833"/>
            <a:ext cx="304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ঘ</a:t>
            </a:r>
            <a:endParaRPr lang="en-US" sz="36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29" name="Straight Connector 28"/>
          <p:cNvCxnSpPr/>
          <p:nvPr/>
        </p:nvCxnSpPr>
        <p:spPr>
          <a:xfrm>
            <a:off x="4113302" y="3468089"/>
            <a:ext cx="2309656" cy="1030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 flipH="1" flipV="1">
            <a:off x="4158001" y="1333875"/>
            <a:ext cx="2296664" cy="7539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Arc 30"/>
          <p:cNvSpPr/>
          <p:nvPr/>
        </p:nvSpPr>
        <p:spPr>
          <a:xfrm rot="5400000">
            <a:off x="4635305" y="2251325"/>
            <a:ext cx="1238571" cy="2317594"/>
          </a:xfrm>
          <a:prstGeom prst="arc">
            <a:avLst>
              <a:gd name="adj1" fmla="val 16886675"/>
              <a:gd name="adj2" fmla="val 4941582"/>
            </a:avLst>
          </a:prstGeom>
          <a:ln w="38100">
            <a:solidFill>
              <a:srgbClr val="92D05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4743306" y="3482678"/>
            <a:ext cx="849913" cy="461665"/>
          </a:xfrm>
          <a:prstGeom prst="rect">
            <a:avLst/>
          </a:prstGeom>
          <a:ln>
            <a:noFill/>
          </a:ln>
        </p:spPr>
        <p:txBody>
          <a:bodyPr wrap="none">
            <a:spAutoFit/>
          </a:bodyPr>
          <a:lstStyle/>
          <a:p>
            <a:r>
              <a:rPr lang="en-US" sz="2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৪ </a:t>
            </a:r>
            <a:r>
              <a:rPr lang="en-US" sz="24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সেমি</a:t>
            </a:r>
            <a:endParaRPr lang="en-US" sz="24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33" name="Arc 32"/>
          <p:cNvSpPr/>
          <p:nvPr/>
        </p:nvSpPr>
        <p:spPr>
          <a:xfrm rot="19613833">
            <a:off x="4123824" y="2557080"/>
            <a:ext cx="743141" cy="952876"/>
          </a:xfrm>
          <a:prstGeom prst="arc">
            <a:avLst>
              <a:gd name="adj1" fmla="val 15766525"/>
              <a:gd name="adj2" fmla="val 4909792"/>
            </a:avLst>
          </a:prstGeom>
          <a:ln w="38100">
            <a:solidFill>
              <a:srgbClr val="92D05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34" name="Rectangle 33"/>
          <p:cNvSpPr/>
          <p:nvPr/>
        </p:nvSpPr>
        <p:spPr>
          <a:xfrm>
            <a:off x="4192677" y="2826262"/>
            <a:ext cx="59182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৯০</a:t>
            </a:r>
            <a:endParaRPr lang="en-US" sz="24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3972841" y="4032986"/>
            <a:ext cx="416819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চিত্রে</a:t>
            </a:r>
            <a:r>
              <a:rPr lang="en-US" sz="2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, </a:t>
            </a:r>
            <a:r>
              <a:rPr lang="en-US" sz="28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কখগঘ</a:t>
            </a:r>
            <a:r>
              <a:rPr lang="en-US" sz="2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একটি</a:t>
            </a:r>
            <a:r>
              <a:rPr lang="en-US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বর্গ</a:t>
            </a:r>
            <a:r>
              <a:rPr lang="en-US" sz="2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।</a:t>
            </a:r>
            <a:endParaRPr lang="en-US" sz="28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9811607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94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511562" y="898249"/>
            <a:ext cx="3734493" cy="81800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prstTxWarp prst="textWave2">
              <a:avLst>
                <a:gd name="adj1" fmla="val 12500"/>
                <a:gd name="adj2" fmla="val 302"/>
              </a:avLst>
            </a:prstTxWarp>
            <a:spAutoFit/>
          </a:bodyPr>
          <a:lstStyle/>
          <a:p>
            <a:pPr algn="ctr"/>
            <a:r>
              <a:rPr lang="en-US" sz="54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জোড়ায়</a:t>
            </a:r>
            <a:r>
              <a:rPr lang="en-US" sz="5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কাজ</a:t>
            </a:r>
            <a:endParaRPr lang="en-US" sz="54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Picture 4" descr="18678875_1029589543807799_1066662029_n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75808" y="465945"/>
            <a:ext cx="3512052" cy="3483350"/>
          </a:xfrm>
          <a:prstGeom prst="ellipse">
            <a:avLst/>
          </a:prstGeom>
          <a:ln>
            <a:noFill/>
          </a:ln>
          <a:effectLst>
            <a:glow rad="228600">
              <a:schemeClr val="accent5">
                <a:satMod val="175000"/>
                <a:alpha val="40000"/>
              </a:schemeClr>
            </a:glow>
            <a:softEdge rad="112500"/>
          </a:effectLst>
        </p:spPr>
      </p:pic>
      <p:sp>
        <p:nvSpPr>
          <p:cNvPr id="8" name="Rectangle 7"/>
          <p:cNvSpPr/>
          <p:nvPr/>
        </p:nvSpPr>
        <p:spPr>
          <a:xfrm>
            <a:off x="2756265" y="2717075"/>
            <a:ext cx="3260020" cy="2963877"/>
          </a:xfrm>
          <a:prstGeom prst="rect">
            <a:avLst/>
          </a:prstGeom>
          <a:noFill/>
          <a:ln w="76200">
            <a:solidFill>
              <a:schemeClr val="tx1">
                <a:lumMod val="95000"/>
                <a:lumOff val="5000"/>
              </a:schemeClr>
            </a:solidFill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899957" y="3384937"/>
            <a:ext cx="3122023" cy="1592013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40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১। </a:t>
            </a:r>
            <a:r>
              <a:rPr lang="en-US" sz="40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অঙ্কিত</a:t>
            </a:r>
            <a:r>
              <a:rPr lang="en-US" sz="40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বর্গের</a:t>
            </a:r>
            <a:r>
              <a:rPr lang="en-US" sz="40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</a:p>
          <a:p>
            <a:r>
              <a:rPr lang="en-US" sz="4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3</a:t>
            </a:r>
            <a:r>
              <a:rPr lang="en-US" sz="40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টি </a:t>
            </a:r>
            <a:r>
              <a:rPr lang="en-US" sz="40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বৈশিষ্ট্য</a:t>
            </a:r>
            <a:r>
              <a:rPr lang="en-US" sz="40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লিখ</a:t>
            </a:r>
            <a:r>
              <a:rPr lang="en-US" sz="40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।</a:t>
            </a:r>
            <a:endParaRPr lang="en-US" sz="40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4717126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6609065" y="3719980"/>
            <a:ext cx="5031355" cy="2554545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32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শ্রেণিঃ  পঞ্চম</a:t>
            </a:r>
            <a:endParaRPr lang="en-US" sz="3200" dirty="0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32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অধ্যায়ঃ</a:t>
            </a:r>
            <a:r>
              <a:rPr lang="en-US" sz="32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দশম</a:t>
            </a:r>
            <a:endParaRPr lang="bn-IN" sz="3200" dirty="0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IN" sz="32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বিষয়ঃ  প্রাথমিক</a:t>
            </a:r>
            <a:r>
              <a:rPr lang="en-US" sz="32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গণিত</a:t>
            </a:r>
            <a:endParaRPr lang="bn-IN" sz="3200" dirty="0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IN" sz="32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পাঠঃ </a:t>
            </a:r>
            <a:r>
              <a:rPr lang="en-US" sz="32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জ্যামিতি</a:t>
            </a:r>
            <a:r>
              <a:rPr lang="en-US" sz="32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(</a:t>
            </a:r>
            <a:r>
              <a:rPr lang="en-US" sz="32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বর্গ</a:t>
            </a:r>
            <a:r>
              <a:rPr lang="en-US" sz="32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)</a:t>
            </a:r>
            <a:endParaRPr lang="bn-IN" sz="3200" dirty="0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IN" sz="32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পাঠ্যাংশঃ</a:t>
            </a:r>
            <a:r>
              <a:rPr lang="en-US" sz="3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IN" sz="32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সময়ঃ </a:t>
            </a:r>
            <a:r>
              <a:rPr lang="en-US" sz="32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4</a:t>
            </a:r>
            <a:r>
              <a:rPr lang="bn-IN" sz="32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০ মিনিট</a:t>
            </a:r>
            <a:r>
              <a:rPr lang="en-US" sz="32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।</a:t>
            </a:r>
            <a:endParaRPr lang="bn-IN" sz="3200" dirty="0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271966" y="1016256"/>
            <a:ext cx="3905970" cy="769441"/>
          </a:xfrm>
          <a:prstGeom prst="rect">
            <a:avLst/>
          </a:prstGeom>
          <a:noFill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44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পাঠ পরিচিতি</a:t>
            </a:r>
            <a:endParaRPr lang="en-US" sz="44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22108" y="3818194"/>
            <a:ext cx="5565125" cy="2554545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32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নার্গিস আক্তার </a:t>
            </a:r>
            <a:endParaRPr lang="bn-IN" sz="32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bn-IN" sz="3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সহকারি শিক্ষক</a:t>
            </a:r>
          </a:p>
          <a:p>
            <a:pPr algn="ctr"/>
            <a:r>
              <a:rPr lang="bn-IN" sz="32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ফজু খলিফা কান্দি </a:t>
            </a:r>
            <a:r>
              <a:rPr lang="bn-IN" sz="3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সরকারি প্রাঃ বিদ্যালয়।</a:t>
            </a:r>
          </a:p>
          <a:p>
            <a:pPr algn="ctr"/>
            <a:r>
              <a:rPr lang="bn-IN" sz="3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শিবচর, </a:t>
            </a:r>
            <a:r>
              <a:rPr lang="bn-IN" sz="32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মাদারিপুর।</a:t>
            </a:r>
          </a:p>
          <a:p>
            <a:pPr algn="ctr"/>
            <a:r>
              <a:rPr lang="bn-IN" sz="32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j-lt"/>
                <a:cs typeface="NikoshBAN" panose="02000000000000000000" pitchFamily="2" charset="0"/>
                <a:hlinkClick r:id="rId2"/>
              </a:rPr>
              <a:t>nargisat1981@gmail.com</a:t>
            </a:r>
            <a:r>
              <a:rPr lang="en-US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j-lt"/>
                <a:cs typeface="NikoshBAN" panose="02000000000000000000" pitchFamily="2" charset="0"/>
              </a:rPr>
              <a:t> </a:t>
            </a:r>
            <a:endParaRPr lang="en-US" sz="32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13975" y="1785697"/>
            <a:ext cx="1501988" cy="1934283"/>
          </a:xfrm>
          <a:prstGeom prst="rect">
            <a:avLst/>
          </a:prstGeom>
          <a:noFill/>
        </p:spPr>
      </p:pic>
      <p:cxnSp>
        <p:nvCxnSpPr>
          <p:cNvPr id="3" name="Straight Connector 2"/>
          <p:cNvCxnSpPr/>
          <p:nvPr/>
        </p:nvCxnSpPr>
        <p:spPr>
          <a:xfrm flipH="1">
            <a:off x="6062597" y="1878904"/>
            <a:ext cx="50104" cy="4672208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1011984" y="1016256"/>
            <a:ext cx="3905970" cy="769441"/>
          </a:xfrm>
          <a:prstGeom prst="rect">
            <a:avLst/>
          </a:prstGeom>
          <a:noFill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4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উপস্থাপনায়</a:t>
            </a:r>
            <a:r>
              <a:rPr lang="en-US" sz="44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44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34075" y="1878904"/>
            <a:ext cx="1479066" cy="18410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68832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4" grpId="0" animBg="1"/>
      <p:bldP spid="9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8"/>
          <p:cNvSpPr txBox="1"/>
          <p:nvPr/>
        </p:nvSpPr>
        <p:spPr>
          <a:xfrm>
            <a:off x="4173745" y="738113"/>
            <a:ext cx="4086467" cy="857670"/>
          </a:xfrm>
          <a:prstGeom prst="rect">
            <a:avLst/>
          </a:prstGeom>
          <a:noFill/>
        </p:spPr>
        <p:txBody>
          <a:bodyPr wrap="square" numCol="1" rtlCol="0">
            <a:prstTxWarp prst="textWave2">
              <a:avLst/>
            </a:prstTxWarp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54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পাঠ্য</a:t>
            </a:r>
            <a:r>
              <a:rPr lang="en-US" sz="5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বই</a:t>
            </a:r>
            <a:r>
              <a:rPr lang="en-US" sz="5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সংযুক্তি</a:t>
            </a:r>
            <a:r>
              <a:rPr lang="bn-BD" sz="5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54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304306" y="3114683"/>
            <a:ext cx="6982847" cy="1200329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bn-BD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১0১ </a:t>
            </a:r>
            <a:r>
              <a:rPr lang="en-US" sz="36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এবং</a:t>
            </a:r>
            <a:r>
              <a:rPr lang="en-US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১০২ </a:t>
            </a:r>
            <a:r>
              <a:rPr lang="bn-BD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নং পৃষ্ঠা খোল এবং মনোযোগ সহকারে পড়।</a:t>
            </a:r>
            <a:endParaRPr lang="en-US" sz="36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565815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/>
          <p:cNvSpPr txBox="1"/>
          <p:nvPr/>
        </p:nvSpPr>
        <p:spPr>
          <a:xfrm>
            <a:off x="3252917" y="1899170"/>
            <a:ext cx="4892069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bn-BD" sz="3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বোর্ডে এসে উত্তর লিখঃ</a:t>
            </a:r>
            <a:endParaRPr lang="en-US" sz="32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775019" y="4455472"/>
            <a:ext cx="7423243" cy="58477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US" sz="3200" dirty="0" smtClean="0">
                <a:ln w="0"/>
                <a:latin typeface="NikoshBAN" pitchFamily="2" charset="0"/>
                <a:cs typeface="NikoshBAN" pitchFamily="2" charset="0"/>
              </a:rPr>
              <a:t>২। </a:t>
            </a:r>
            <a:r>
              <a:rPr lang="en-US" sz="3200" dirty="0" err="1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বর্গের</a:t>
            </a:r>
            <a:r>
              <a:rPr lang="en-US" sz="32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প্রত্যেকটি</a:t>
            </a:r>
            <a:r>
              <a:rPr lang="en-US" sz="32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কোণের</a:t>
            </a:r>
            <a:r>
              <a:rPr lang="en-US" sz="32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পরিমাপ</a:t>
            </a:r>
            <a:r>
              <a:rPr lang="en-US" sz="32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কত</a:t>
            </a:r>
            <a:r>
              <a:rPr lang="en-US" sz="32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ডিগ্রী</a:t>
            </a:r>
            <a:r>
              <a:rPr lang="bn-BD" sz="32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?</a:t>
            </a:r>
            <a:r>
              <a:rPr lang="bn-BD" sz="3200" spc="50" dirty="0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3200" spc="50" dirty="0">
              <a:ln w="11430"/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308420" y="3201927"/>
            <a:ext cx="2590800" cy="523220"/>
          </a:xfrm>
          <a:prstGeom prst="rect">
            <a:avLst/>
          </a:prstGeom>
          <a:ln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lvl="0"/>
            <a:r>
              <a:rPr lang="bn-BD" sz="28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(ক) </a:t>
            </a:r>
            <a:r>
              <a:rPr lang="en-US" sz="2800" dirty="0" err="1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একটি</a:t>
            </a:r>
            <a:r>
              <a:rPr lang="bn-BD" sz="28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  </a:t>
            </a:r>
            <a:endParaRPr lang="en-US" sz="2800" dirty="0">
              <a:solidFill>
                <a:prstClr val="black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133147" y="3201931"/>
            <a:ext cx="2353367" cy="523220"/>
          </a:xfrm>
          <a:prstGeom prst="rect">
            <a:avLst/>
          </a:prstGeom>
          <a:ln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bn-BD" sz="28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28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(</a:t>
            </a:r>
            <a:r>
              <a:rPr lang="en-US" sz="28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খ</a:t>
            </a:r>
            <a:r>
              <a:rPr lang="bn-BD" sz="28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) </a:t>
            </a:r>
            <a:r>
              <a:rPr lang="en-US" sz="2800" dirty="0" err="1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তিনটি</a:t>
            </a:r>
            <a:r>
              <a:rPr lang="bn-BD" sz="28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    </a:t>
            </a:r>
            <a:endParaRPr lang="en-US" sz="2800" b="1" spc="50" dirty="0">
              <a:ln w="11430"/>
              <a:solidFill>
                <a:schemeClr val="tx1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3287637" y="3823336"/>
            <a:ext cx="2611582" cy="523220"/>
          </a:xfrm>
          <a:prstGeom prst="rect">
            <a:avLst/>
          </a:prstGeom>
          <a:ln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lvl="0"/>
            <a:r>
              <a:rPr lang="bn-BD" sz="28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(</a:t>
            </a:r>
            <a:r>
              <a:rPr lang="en-US" sz="28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গ</a:t>
            </a:r>
            <a:r>
              <a:rPr lang="bn-BD" sz="28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)</a:t>
            </a:r>
            <a:r>
              <a:rPr lang="en-US" sz="28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চারটি</a:t>
            </a:r>
            <a:r>
              <a:rPr lang="bn-BD" sz="28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  </a:t>
            </a:r>
            <a:endParaRPr lang="en-US" sz="2800" dirty="0">
              <a:solidFill>
                <a:prstClr val="black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6116934" y="3836215"/>
            <a:ext cx="2369580" cy="523220"/>
          </a:xfrm>
          <a:prstGeom prst="rect">
            <a:avLst/>
          </a:prstGeom>
          <a:ln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lvl="0"/>
            <a:r>
              <a:rPr lang="bn-BD" sz="28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(ঘ) </a:t>
            </a:r>
            <a:r>
              <a:rPr lang="en-US" sz="2800" dirty="0" err="1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দুইটি</a:t>
            </a:r>
            <a:r>
              <a:rPr lang="bn-BD" sz="28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  </a:t>
            </a:r>
            <a:endParaRPr lang="en-US" sz="2800" dirty="0">
              <a:solidFill>
                <a:prstClr val="black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3308420" y="5749798"/>
            <a:ext cx="2588447" cy="523220"/>
          </a:xfrm>
          <a:prstGeom prst="rect">
            <a:avLst/>
          </a:prstGeom>
          <a:ln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US" sz="28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(গ) ১৮০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</a:t>
            </a:r>
            <a:r>
              <a:rPr lang="en-US" sz="28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28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2800" b="1" spc="50" dirty="0">
              <a:ln w="11430"/>
              <a:solidFill>
                <a:schemeClr val="tx1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6080481" y="5046326"/>
            <a:ext cx="2432538" cy="523220"/>
          </a:xfrm>
          <a:prstGeom prst="rect">
            <a:avLst/>
          </a:prstGeom>
          <a:ln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US" sz="28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(খ) ১২০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</a:t>
            </a:r>
            <a:r>
              <a:rPr lang="bn-BD" sz="28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2800" b="1" spc="50" dirty="0">
              <a:ln w="11430"/>
              <a:solidFill>
                <a:schemeClr val="tx1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3287725" y="5053897"/>
            <a:ext cx="2611494" cy="523220"/>
          </a:xfrm>
          <a:prstGeom prst="rect">
            <a:avLst/>
          </a:prstGeom>
          <a:ln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US" sz="28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(ক) ৯০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</a:t>
            </a:r>
            <a:r>
              <a:rPr lang="en-US" sz="28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2800" b="1" spc="50" dirty="0">
              <a:ln w="11430"/>
              <a:solidFill>
                <a:schemeClr val="tx1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6071510" y="5756382"/>
            <a:ext cx="2415005" cy="523220"/>
          </a:xfrm>
          <a:prstGeom prst="rect">
            <a:avLst/>
          </a:prstGeom>
          <a:ln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US" sz="28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(ঘ) ৩৬০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</a:t>
            </a:r>
            <a:endParaRPr lang="en-US" sz="2800" b="1" spc="50" dirty="0">
              <a:ln w="11430"/>
              <a:solidFill>
                <a:schemeClr val="tx1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3688326" y="727496"/>
            <a:ext cx="2923489" cy="75387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4400" dirty="0" smtClean="0">
                <a:ln w="0"/>
                <a:latin typeface="NikoshBAN" pitchFamily="2" charset="0"/>
                <a:cs typeface="NikoshBAN" pitchFamily="2" charset="0"/>
              </a:rPr>
              <a:t>মূল্যায়ন </a:t>
            </a:r>
            <a:endParaRPr lang="en-US" sz="4400" dirty="0">
              <a:ln w="0"/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5" name="Rectangle 34"/>
          <p:cNvSpPr/>
          <p:nvPr/>
        </p:nvSpPr>
        <p:spPr>
          <a:xfrm>
            <a:off x="2854347" y="2487566"/>
            <a:ext cx="8082644" cy="584775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lvl="0">
              <a:spcBef>
                <a:spcPct val="0"/>
              </a:spcBef>
              <a:defRPr/>
            </a:pPr>
            <a:r>
              <a:rPr lang="en-US" sz="3200" dirty="0">
                <a:ln w="50800"/>
                <a:latin typeface="NikoshBAN" pitchFamily="2" charset="0"/>
                <a:cs typeface="NikoshBAN" pitchFamily="2" charset="0"/>
              </a:rPr>
              <a:t>১</a:t>
            </a:r>
            <a:r>
              <a:rPr lang="en-US" sz="3200" dirty="0" smtClean="0">
                <a:ln w="50800"/>
                <a:latin typeface="NikoshBAN" pitchFamily="2" charset="0"/>
                <a:cs typeface="NikoshBAN" pitchFamily="2" charset="0"/>
              </a:rPr>
              <a:t>। </a:t>
            </a:r>
            <a:r>
              <a:rPr lang="en-US" sz="3200" dirty="0" err="1" smtClean="0">
                <a:ln w="50800"/>
                <a:latin typeface="NikoshBAN" pitchFamily="2" charset="0"/>
                <a:cs typeface="NikoshBAN" pitchFamily="2" charset="0"/>
              </a:rPr>
              <a:t>অঙ্কিত</a:t>
            </a:r>
            <a:r>
              <a:rPr lang="en-US" sz="3200" dirty="0">
                <a:ln w="50800"/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n w="50800"/>
                <a:latin typeface="NikoshBAN" pitchFamily="2" charset="0"/>
                <a:cs typeface="NikoshBAN" pitchFamily="2" charset="0"/>
              </a:rPr>
              <a:t>বর্গের</a:t>
            </a:r>
            <a:r>
              <a:rPr lang="en-US" sz="3200" dirty="0" smtClean="0">
                <a:ln w="50800"/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n w="50800"/>
                <a:latin typeface="NikoshBAN" pitchFamily="2" charset="0"/>
                <a:cs typeface="NikoshBAN" pitchFamily="2" charset="0"/>
              </a:rPr>
              <a:t>কয়টি</a:t>
            </a:r>
            <a:r>
              <a:rPr lang="en-US" sz="3200" dirty="0" smtClean="0">
                <a:ln w="50800"/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n w="50800"/>
                <a:latin typeface="NikoshBAN" pitchFamily="2" charset="0"/>
                <a:cs typeface="NikoshBAN" pitchFamily="2" charset="0"/>
              </a:rPr>
              <a:t>বাহু</a:t>
            </a:r>
            <a:r>
              <a:rPr lang="en-US" sz="3200" dirty="0" smtClean="0">
                <a:ln w="50800"/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n w="50800"/>
                <a:latin typeface="NikoshBAN" pitchFamily="2" charset="0"/>
                <a:cs typeface="NikoshBAN" pitchFamily="2" charset="0"/>
              </a:rPr>
              <a:t>সমান</a:t>
            </a:r>
            <a:r>
              <a:rPr lang="en-US" sz="3200" dirty="0" smtClean="0">
                <a:ln w="50800"/>
                <a:latin typeface="NikoshBAN" pitchFamily="2" charset="0"/>
                <a:cs typeface="NikoshBAN" pitchFamily="2" charset="0"/>
              </a:rPr>
              <a:t>?</a:t>
            </a:r>
            <a:endParaRPr lang="en-US" sz="3200" dirty="0">
              <a:ln w="50800"/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5984575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2013158" y="3124071"/>
            <a:ext cx="7826302" cy="2140260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36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একটি</a:t>
            </a:r>
            <a:r>
              <a:rPr lang="en-US" sz="36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বর্গ</a:t>
            </a:r>
            <a:r>
              <a:rPr lang="en-US" sz="36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অঙ্কন</a:t>
            </a:r>
            <a:r>
              <a:rPr lang="en-US" sz="36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কর</a:t>
            </a:r>
            <a:r>
              <a:rPr lang="en-US" sz="36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, </a:t>
            </a:r>
            <a:r>
              <a:rPr lang="en-US" sz="36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যার</a:t>
            </a:r>
            <a:r>
              <a:rPr lang="en-US" sz="36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একটি</a:t>
            </a:r>
            <a:r>
              <a:rPr lang="en-US" sz="36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বাহুর</a:t>
            </a:r>
            <a:r>
              <a:rPr lang="en-US" sz="36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দৈর্ঘ</a:t>
            </a:r>
            <a:r>
              <a:rPr lang="en-US" sz="36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4 </a:t>
            </a:r>
            <a:r>
              <a:rPr lang="en-US" sz="36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সেমি</a:t>
            </a:r>
            <a:r>
              <a:rPr lang="en-US" sz="36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  <a:sym typeface="Symbol" panose="05050102010706020507" pitchFamily="18" charset="2"/>
              </a:rPr>
              <a:t>।</a:t>
            </a:r>
            <a:endParaRPr lang="en-US" sz="36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289126" y="1302357"/>
            <a:ext cx="3530900" cy="127515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5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মূল্যায়ন </a:t>
            </a:r>
            <a:endParaRPr lang="en-US" sz="54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7847418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094788" y="3422445"/>
            <a:ext cx="9188695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BD" sz="4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পারগ শিশুদের সহযোগিতায় দুর্বল শিক্ষার্থীদের পাঠ বুঝতে সাহায্য করব। প্রয়োজনে নিজে সহযোগিতা করব।</a:t>
            </a:r>
            <a:endParaRPr lang="en-US" sz="40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642593" y="1115314"/>
            <a:ext cx="400141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নিরাময়মূলক</a:t>
            </a:r>
            <a:r>
              <a:rPr lang="en-US" sz="5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ব্যবস্থা</a:t>
            </a:r>
            <a:endParaRPr lang="en-US" sz="54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778567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4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8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3364795" y="427805"/>
            <a:ext cx="400141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bn-IN" sz="5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পরিকল্পিত কাজ</a:t>
            </a:r>
            <a:endParaRPr lang="en-US" sz="54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124604" y="4317605"/>
            <a:ext cx="9191374" cy="2269565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36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একটি</a:t>
            </a:r>
            <a:r>
              <a:rPr lang="en-US" sz="36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বর্গ</a:t>
            </a:r>
            <a:r>
              <a:rPr lang="en-US" sz="36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অঙ্কন</a:t>
            </a:r>
            <a:r>
              <a:rPr lang="en-US" sz="36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36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আনবে</a:t>
            </a:r>
            <a:r>
              <a:rPr lang="en-US" sz="36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, </a:t>
            </a:r>
            <a:r>
              <a:rPr lang="en-US" sz="36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যার</a:t>
            </a:r>
            <a:r>
              <a:rPr lang="en-US" sz="36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একটি</a:t>
            </a:r>
            <a:r>
              <a:rPr lang="en-US" sz="36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বাহুর</a:t>
            </a:r>
            <a:r>
              <a:rPr lang="en-US" sz="36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 </a:t>
            </a:r>
            <a:r>
              <a:rPr lang="en-US" sz="36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দৈর্ঘ্য</a:t>
            </a:r>
            <a:r>
              <a:rPr lang="en-US" sz="36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৩.৫ </a:t>
            </a:r>
            <a:r>
              <a:rPr lang="en-US" sz="36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সেমি</a:t>
            </a:r>
            <a:r>
              <a:rPr lang="en-US" sz="3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।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64795" y="1604355"/>
            <a:ext cx="4438389" cy="332879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7540741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31"/>
          <p:cNvSpPr txBox="1"/>
          <p:nvPr/>
        </p:nvSpPr>
        <p:spPr>
          <a:xfrm>
            <a:off x="1761345" y="137125"/>
            <a:ext cx="626061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bn-IN" sz="6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সবাই ভালো থেকো</a:t>
            </a:r>
            <a:r>
              <a:rPr lang="en-US" sz="6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IN" sz="6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...</a:t>
            </a:r>
            <a:endParaRPr lang="en-US" sz="66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826412" y="4658164"/>
            <a:ext cx="5852160" cy="1485900"/>
          </a:xfrm>
          <a:prstGeom prst="rect">
            <a:avLst/>
          </a:prstGeom>
          <a:noFill/>
        </p:spPr>
        <p:txBody>
          <a:bodyPr wrap="square" rtlCol="0">
            <a:prstTxWarp prst="textChevronInverted">
              <a:avLst/>
            </a:prstTxWarp>
            <a:spAutoFit/>
          </a:bodyPr>
          <a:lstStyle/>
          <a:p>
            <a:r>
              <a:rPr lang="bn-BD" sz="1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সবাইকে ধন্যবাদ </a:t>
            </a:r>
            <a:endParaRPr lang="en-US" sz="12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 cstate="print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586184">
            <a:off x="1287504" y="1427737"/>
            <a:ext cx="2473748" cy="2604602"/>
          </a:xfrm>
          <a:prstGeom prst="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66476" y="1987089"/>
            <a:ext cx="1928693" cy="1928693"/>
          </a:xfrm>
          <a:prstGeom prst="rect">
            <a:avLst/>
          </a:prstGeom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4">
            <a:duotone>
              <a:prstClr val="black"/>
              <a:schemeClr val="accent4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94696" y="1987089"/>
            <a:ext cx="3929660" cy="2050210"/>
          </a:xfrm>
          <a:prstGeom prst="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</p:pic>
    </p:spTree>
    <p:extLst>
      <p:ext uri="{BB962C8B-B14F-4D97-AF65-F5344CB8AC3E}">
        <p14:creationId xmlns:p14="http://schemas.microsoft.com/office/powerpoint/2010/main" val="104432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3" presetClass="entr" presetSubtype="16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3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3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9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2053045" y="1840766"/>
            <a:ext cx="356148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এই পাঠ শেষে শিক্ষার্থীরা... </a:t>
            </a:r>
            <a:endParaRPr lang="en-US" sz="32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255544" y="512584"/>
            <a:ext cx="3134168" cy="830997"/>
          </a:xfrm>
          <a:prstGeom prst="rect">
            <a:avLst/>
          </a:prstGeom>
          <a:noFill/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r>
              <a:rPr lang="bn-IN" sz="4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শিখনফল</a:t>
            </a:r>
            <a:r>
              <a:rPr lang="en-US" sz="4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</a:p>
        </p:txBody>
      </p:sp>
      <p:sp>
        <p:nvSpPr>
          <p:cNvPr id="8" name="Rectangle 7"/>
          <p:cNvSpPr/>
          <p:nvPr/>
        </p:nvSpPr>
        <p:spPr>
          <a:xfrm>
            <a:off x="2022664" y="2694745"/>
            <a:ext cx="9504717" cy="774575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36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29.2.1 </a:t>
            </a:r>
            <a:r>
              <a:rPr lang="en-US" sz="36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নির্দেশনা</a:t>
            </a:r>
            <a:r>
              <a:rPr lang="en-US" sz="36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অনুসারে</a:t>
            </a:r>
            <a:r>
              <a:rPr lang="en-US" sz="36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বর্গ</a:t>
            </a:r>
            <a:r>
              <a:rPr lang="en-US" sz="3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আঁকতে</a:t>
            </a:r>
            <a:r>
              <a:rPr lang="en-US" sz="36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3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;</a:t>
            </a:r>
            <a:endParaRPr lang="en-US" sz="36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2022665" y="3469320"/>
            <a:ext cx="7772688" cy="912683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36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29.2.২ </a:t>
            </a:r>
            <a:r>
              <a:rPr lang="en-US" sz="36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অঙ্কিত</a:t>
            </a:r>
            <a:r>
              <a:rPr lang="en-US" sz="36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রম্বসের</a:t>
            </a:r>
            <a:r>
              <a:rPr lang="en-US" sz="36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বৈশিষ্ট্য</a:t>
            </a:r>
            <a:r>
              <a:rPr lang="en-US" sz="3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লিখতে</a:t>
            </a:r>
            <a:r>
              <a:rPr lang="en-US" sz="36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36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।</a:t>
            </a:r>
            <a:endParaRPr lang="en-US" sz="36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109864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1"/>
          <p:cNvSpPr txBox="1"/>
          <p:nvPr/>
        </p:nvSpPr>
        <p:spPr>
          <a:xfrm>
            <a:off x="3231464" y="248647"/>
            <a:ext cx="6711026" cy="846057"/>
          </a:xfrm>
          <a:prstGeom prst="rect">
            <a:avLst/>
          </a:prstGeom>
          <a:noFill/>
          <a:ln>
            <a:solidFill>
              <a:schemeClr val="tx1">
                <a:lumMod val="95000"/>
                <a:lumOff val="5000"/>
              </a:schemeClr>
            </a:solidFill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48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ছবিটি</a:t>
            </a:r>
            <a:r>
              <a:rPr lang="en-US" sz="4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ভালো</a:t>
            </a:r>
            <a:r>
              <a:rPr lang="en-US" sz="4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4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পর্যবেক্ষণ</a:t>
            </a:r>
            <a:r>
              <a:rPr lang="en-US" sz="4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করঃ</a:t>
            </a:r>
            <a:endParaRPr lang="en-US" sz="48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5091259" y="1277523"/>
            <a:ext cx="3907275" cy="646331"/>
          </a:xfrm>
          <a:prstGeom prst="rect">
            <a:avLst/>
          </a:prstGeom>
          <a:noFill/>
          <a:ln>
            <a:solidFill>
              <a:schemeClr val="tx1">
                <a:lumMod val="95000"/>
                <a:lumOff val="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এটা</a:t>
            </a:r>
            <a:r>
              <a:rPr lang="en-US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কোন</a:t>
            </a:r>
            <a:r>
              <a:rPr lang="en-US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ধরণের</a:t>
            </a:r>
            <a:r>
              <a:rPr lang="en-US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চতুর্ভুজ</a:t>
            </a:r>
            <a:r>
              <a:rPr lang="en-US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</p:txBody>
      </p:sp>
      <p:sp>
        <p:nvSpPr>
          <p:cNvPr id="23" name="Rectangle 22"/>
          <p:cNvSpPr/>
          <p:nvPr/>
        </p:nvSpPr>
        <p:spPr>
          <a:xfrm>
            <a:off x="6080919" y="2112636"/>
            <a:ext cx="1807684" cy="1598822"/>
          </a:xfrm>
          <a:prstGeom prst="rect">
            <a:avLst/>
          </a:prstGeom>
          <a:noFill/>
          <a:ln w="57150">
            <a:solidFill>
              <a:schemeClr val="tx1">
                <a:lumMod val="95000"/>
                <a:lumOff val="5000"/>
              </a:schemeClr>
            </a:solidFill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6650030" y="3959026"/>
            <a:ext cx="669461" cy="646331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বর্গ</a:t>
            </a:r>
            <a:endParaRPr lang="en-US" sz="36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443414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6" grpId="0" animBg="1"/>
      <p:bldP spid="23" grpId="0" animBg="1"/>
      <p:bldP spid="2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1"/>
          <p:cNvSpPr txBox="1"/>
          <p:nvPr/>
        </p:nvSpPr>
        <p:spPr>
          <a:xfrm>
            <a:off x="1836480" y="601365"/>
            <a:ext cx="6682154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66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আজকের</a:t>
            </a:r>
            <a:r>
              <a:rPr lang="en-US" sz="6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endParaRPr lang="en-US" sz="66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596481" y="2265234"/>
            <a:ext cx="4390532" cy="526663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36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নির্দেশনা</a:t>
            </a:r>
            <a:r>
              <a:rPr lang="en-US" sz="36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অনুসারে</a:t>
            </a:r>
            <a:r>
              <a:rPr lang="en-US" sz="36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বর্গ</a:t>
            </a:r>
            <a:r>
              <a:rPr lang="en-US" sz="36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অঙ্কন</a:t>
            </a:r>
            <a:r>
              <a:rPr lang="en-US" sz="36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।</a:t>
            </a:r>
            <a:endParaRPr lang="en-US" sz="36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596481" y="3124071"/>
            <a:ext cx="5433177" cy="963371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en-US" sz="32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( </a:t>
            </a:r>
            <a:r>
              <a:rPr lang="en-US" sz="32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একটি</a:t>
            </a:r>
            <a:r>
              <a:rPr lang="en-US" sz="32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বর্গ</a:t>
            </a:r>
            <a:r>
              <a:rPr lang="en-US" sz="32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অঙ্কন</a:t>
            </a:r>
            <a:r>
              <a:rPr lang="en-US" sz="32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কর</a:t>
            </a:r>
            <a:r>
              <a:rPr lang="en-US" sz="32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, </a:t>
            </a:r>
            <a:r>
              <a:rPr lang="en-US" sz="32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যার</a:t>
            </a:r>
            <a:r>
              <a:rPr lang="en-US" sz="32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একটি</a:t>
            </a:r>
            <a:r>
              <a:rPr lang="en-US" sz="32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বাহুর</a:t>
            </a:r>
            <a:r>
              <a:rPr lang="en-US" sz="32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</a:p>
          <a:p>
            <a:pPr algn="just"/>
            <a:r>
              <a:rPr lang="en-US" sz="32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দৈর্ঘ্য</a:t>
            </a:r>
            <a:r>
              <a:rPr lang="en-US" sz="32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4 </a:t>
            </a:r>
            <a:r>
              <a:rPr lang="en-US" sz="32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সেমি</a:t>
            </a:r>
            <a:r>
              <a:rPr lang="en-US" sz="3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)</a:t>
            </a:r>
            <a:endParaRPr lang="en-US" sz="32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7646504" y="2265234"/>
            <a:ext cx="2264170" cy="2083305"/>
          </a:xfrm>
          <a:prstGeom prst="rect">
            <a:avLst/>
          </a:prstGeom>
          <a:noFill/>
          <a:ln w="57150">
            <a:solidFill>
              <a:schemeClr val="tx1">
                <a:lumMod val="95000"/>
                <a:lumOff val="5000"/>
              </a:schemeClr>
            </a:solidFill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60062291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000"/>
                            </p:stCondLst>
                            <p:childTnLst>
                              <p:par>
                                <p:cTn id="2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15" grpId="0"/>
      <p:bldP spid="10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/>
          <p:cNvSpPr/>
          <p:nvPr/>
        </p:nvSpPr>
        <p:spPr>
          <a:xfrm>
            <a:off x="3095411" y="4525634"/>
            <a:ext cx="73770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90</a:t>
            </a:r>
            <a:endParaRPr lang="en-US" sz="3200" dirty="0"/>
          </a:p>
        </p:txBody>
      </p:sp>
      <p:sp>
        <p:nvSpPr>
          <p:cNvPr id="21" name="Rectangle 20"/>
          <p:cNvSpPr/>
          <p:nvPr/>
        </p:nvSpPr>
        <p:spPr>
          <a:xfrm rot="16200000">
            <a:off x="850563" y="3198167"/>
            <a:ext cx="84991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৪</a:t>
            </a:r>
            <a:r>
              <a:rPr lang="en-US" sz="24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সেমি</a:t>
            </a:r>
            <a:endParaRPr lang="en-US" sz="2400" dirty="0">
              <a:solidFill>
                <a:srgbClr val="002060"/>
              </a:solidFill>
            </a:endParaRPr>
          </a:p>
        </p:txBody>
      </p:sp>
      <p:cxnSp>
        <p:nvCxnSpPr>
          <p:cNvPr id="38" name="Straight Connector 37"/>
          <p:cNvCxnSpPr/>
          <p:nvPr/>
        </p:nvCxnSpPr>
        <p:spPr>
          <a:xfrm flipV="1">
            <a:off x="2995237" y="1532586"/>
            <a:ext cx="5541" cy="3627104"/>
          </a:xfrm>
          <a:prstGeom prst="line">
            <a:avLst/>
          </a:prstGeom>
          <a:ln w="381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Arc 30"/>
          <p:cNvSpPr/>
          <p:nvPr/>
        </p:nvSpPr>
        <p:spPr>
          <a:xfrm rot="1237384">
            <a:off x="1972765" y="2233493"/>
            <a:ext cx="1488136" cy="1265742"/>
          </a:xfrm>
          <a:prstGeom prst="arc">
            <a:avLst>
              <a:gd name="adj1" fmla="val 13760496"/>
              <a:gd name="adj2" fmla="val 20216207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4" name="Picture 33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8538" r="26293" b="21381"/>
          <a:stretch/>
        </p:blipFill>
        <p:spPr>
          <a:xfrm rot="3285426" flipH="1">
            <a:off x="4284940" y="3034868"/>
            <a:ext cx="2259394" cy="2568763"/>
          </a:xfrm>
          <a:prstGeom prst="rect">
            <a:avLst/>
          </a:prstGeom>
          <a:noFill/>
        </p:spPr>
      </p:pic>
      <p:pic>
        <p:nvPicPr>
          <p:cNvPr id="39" name="Picture 38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8538" r="26293" b="21381"/>
          <a:stretch/>
        </p:blipFill>
        <p:spPr>
          <a:xfrm>
            <a:off x="1482195" y="2627032"/>
            <a:ext cx="3326415" cy="2568763"/>
          </a:xfrm>
          <a:prstGeom prst="rect">
            <a:avLst/>
          </a:prstGeom>
          <a:noFill/>
        </p:spPr>
      </p:pic>
      <p:sp>
        <p:nvSpPr>
          <p:cNvPr id="12" name="Arc 11"/>
          <p:cNvSpPr/>
          <p:nvPr/>
        </p:nvSpPr>
        <p:spPr>
          <a:xfrm rot="20571921">
            <a:off x="2053597" y="4061018"/>
            <a:ext cx="2341866" cy="2372429"/>
          </a:xfrm>
          <a:prstGeom prst="arc">
            <a:avLst>
              <a:gd name="adj1" fmla="val 13472620"/>
              <a:gd name="adj2" fmla="val 786323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7" name="Straight Connector 36"/>
          <p:cNvCxnSpPr/>
          <p:nvPr/>
        </p:nvCxnSpPr>
        <p:spPr>
          <a:xfrm>
            <a:off x="2977654" y="5149878"/>
            <a:ext cx="3563257" cy="0"/>
          </a:xfrm>
          <a:prstGeom prst="line">
            <a:avLst/>
          </a:prstGeom>
          <a:ln w="381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Arc 25"/>
          <p:cNvSpPr/>
          <p:nvPr/>
        </p:nvSpPr>
        <p:spPr>
          <a:xfrm rot="20076558">
            <a:off x="3558314" y="4293183"/>
            <a:ext cx="1079008" cy="1265742"/>
          </a:xfrm>
          <a:prstGeom prst="arc">
            <a:avLst>
              <a:gd name="adj1" fmla="val 13760496"/>
              <a:gd name="adj2" fmla="val 20216207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Arc 24"/>
          <p:cNvSpPr/>
          <p:nvPr/>
        </p:nvSpPr>
        <p:spPr>
          <a:xfrm rot="13269234">
            <a:off x="2273049" y="3446431"/>
            <a:ext cx="1079008" cy="1265742"/>
          </a:xfrm>
          <a:prstGeom prst="arc">
            <a:avLst>
              <a:gd name="adj1" fmla="val 13760496"/>
              <a:gd name="adj2" fmla="val 20216207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4" name="Picture 43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8538" r="26293" b="21381"/>
          <a:stretch/>
        </p:blipFill>
        <p:spPr>
          <a:xfrm rot="21384174" flipH="1">
            <a:off x="1759392" y="1803088"/>
            <a:ext cx="3781908" cy="2568763"/>
          </a:xfrm>
          <a:prstGeom prst="rect">
            <a:avLst/>
          </a:prstGeom>
          <a:noFill/>
        </p:spPr>
      </p:pic>
      <p:sp>
        <p:nvSpPr>
          <p:cNvPr id="29" name="Arc 28"/>
          <p:cNvSpPr/>
          <p:nvPr/>
        </p:nvSpPr>
        <p:spPr>
          <a:xfrm rot="19166561">
            <a:off x="2489812" y="2275018"/>
            <a:ext cx="1489931" cy="1265742"/>
          </a:xfrm>
          <a:prstGeom prst="arc">
            <a:avLst>
              <a:gd name="adj1" fmla="val 13760496"/>
              <a:gd name="adj2" fmla="val 20216207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Arc 15"/>
          <p:cNvSpPr/>
          <p:nvPr/>
        </p:nvSpPr>
        <p:spPr>
          <a:xfrm rot="5400000">
            <a:off x="4189464" y="3268183"/>
            <a:ext cx="1238571" cy="3687681"/>
          </a:xfrm>
          <a:prstGeom prst="arc">
            <a:avLst>
              <a:gd name="adj1" fmla="val 16735339"/>
              <a:gd name="adj2" fmla="val 4944734"/>
            </a:avLst>
          </a:prstGeom>
          <a:ln w="38100">
            <a:solidFill>
              <a:srgbClr val="92D05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4323125" y="5213742"/>
            <a:ext cx="84991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৪ </a:t>
            </a:r>
            <a:r>
              <a:rPr lang="en-US" sz="24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সেমি</a:t>
            </a:r>
            <a:endParaRPr lang="en-US" sz="2400" dirty="0">
              <a:solidFill>
                <a:srgbClr val="002060"/>
              </a:solidFill>
            </a:endParaRPr>
          </a:p>
        </p:txBody>
      </p:sp>
      <p:pic>
        <p:nvPicPr>
          <p:cNvPr id="42" name="Picture 41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8538" r="26293" b="21381"/>
          <a:stretch/>
        </p:blipFill>
        <p:spPr>
          <a:xfrm rot="2874507" flipH="1">
            <a:off x="2317846" y="1919381"/>
            <a:ext cx="4882871" cy="2568763"/>
          </a:xfrm>
          <a:prstGeom prst="rect">
            <a:avLst/>
          </a:prstGeom>
          <a:noFill/>
        </p:spPr>
      </p:pic>
      <p:pic>
        <p:nvPicPr>
          <p:cNvPr id="24" name="Picture 23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8538" r="26293" b="21381"/>
          <a:stretch/>
        </p:blipFill>
        <p:spPr>
          <a:xfrm rot="16962116">
            <a:off x="-1434176" y="2595396"/>
            <a:ext cx="5083060" cy="2568763"/>
          </a:xfrm>
          <a:prstGeom prst="rect">
            <a:avLst/>
          </a:prstGeom>
          <a:noFill/>
        </p:spPr>
      </p:pic>
      <p:sp>
        <p:nvSpPr>
          <p:cNvPr id="45" name="Arc 44"/>
          <p:cNvSpPr/>
          <p:nvPr/>
        </p:nvSpPr>
        <p:spPr>
          <a:xfrm rot="10800000">
            <a:off x="1793360" y="1646579"/>
            <a:ext cx="1238571" cy="3687681"/>
          </a:xfrm>
          <a:prstGeom prst="arc">
            <a:avLst>
              <a:gd name="adj1" fmla="val 16735339"/>
              <a:gd name="adj2" fmla="val 4944734"/>
            </a:avLst>
          </a:prstGeom>
          <a:ln w="38100">
            <a:solidFill>
              <a:srgbClr val="92D05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/>
          <p:cNvSpPr/>
          <p:nvPr/>
        </p:nvSpPr>
        <p:spPr>
          <a:xfrm>
            <a:off x="1748346" y="229156"/>
            <a:ext cx="7974317" cy="833714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en-US" sz="36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এসো,আমরা</a:t>
            </a:r>
            <a:r>
              <a:rPr lang="en-US" sz="36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নির্দেশনা</a:t>
            </a:r>
            <a:r>
              <a:rPr lang="en-US" sz="36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অনুসারে</a:t>
            </a:r>
            <a:r>
              <a:rPr lang="en-US" sz="36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একটি</a:t>
            </a:r>
            <a:r>
              <a:rPr lang="en-US" sz="36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বর্গ</a:t>
            </a:r>
            <a:r>
              <a:rPr lang="en-US" sz="36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আঁকি</a:t>
            </a:r>
            <a:r>
              <a:rPr lang="en-US" sz="36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।</a:t>
            </a:r>
            <a:endParaRPr lang="en-US" sz="36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783010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45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2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20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45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20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0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45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" dur="2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20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20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45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" dur="2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20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20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6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45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3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2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2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9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4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500"/>
                            </p:stCondLst>
                            <p:childTnLst>
                              <p:par>
                                <p:cTn id="8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1000"/>
                            </p:stCondLst>
                            <p:childTnLst>
                              <p:par>
                                <p:cTn id="9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1" grpId="0"/>
      <p:bldP spid="31" grpId="0" animBg="1"/>
      <p:bldP spid="12" grpId="0" animBg="1"/>
      <p:bldP spid="26" grpId="0" animBg="1"/>
      <p:bldP spid="25" grpId="0" animBg="1"/>
      <p:bldP spid="29" grpId="0" animBg="1"/>
      <p:bldP spid="16" grpId="0" animBg="1"/>
      <p:bldP spid="17" grpId="0"/>
      <p:bldP spid="4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4541" r="26293" b="21381"/>
          <a:stretch/>
        </p:blipFill>
        <p:spPr>
          <a:xfrm rot="5400000" flipH="1">
            <a:off x="4082011" y="2886417"/>
            <a:ext cx="7436354" cy="2568763"/>
          </a:xfrm>
          <a:prstGeom prst="rect">
            <a:avLst/>
          </a:prstGeom>
          <a:noFill/>
        </p:spPr>
      </p:pic>
      <p:sp>
        <p:nvSpPr>
          <p:cNvPr id="12" name="TextBox 11"/>
          <p:cNvSpPr txBox="1"/>
          <p:nvPr/>
        </p:nvSpPr>
        <p:spPr>
          <a:xfrm>
            <a:off x="2303277" y="4937816"/>
            <a:ext cx="457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খ</a:t>
            </a:r>
            <a:endParaRPr lang="en-US" sz="36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998585" y="5676012"/>
            <a:ext cx="947383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চিত্রে</a:t>
            </a:r>
            <a:r>
              <a:rPr lang="en-US" sz="2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, </a:t>
            </a:r>
            <a:r>
              <a:rPr lang="en-US" sz="28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কখগঘ</a:t>
            </a:r>
            <a:r>
              <a:rPr lang="en-US" sz="2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একটি</a:t>
            </a:r>
            <a:r>
              <a:rPr lang="en-US" sz="2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বর্গ</a:t>
            </a:r>
            <a:r>
              <a:rPr lang="en-US" sz="2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। </a:t>
            </a:r>
            <a:r>
              <a:rPr lang="en-US" sz="28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ইহার</a:t>
            </a:r>
            <a:r>
              <a:rPr lang="en-US" sz="2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 </a:t>
            </a:r>
            <a:r>
              <a:rPr lang="en-US" sz="28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কখ</a:t>
            </a:r>
            <a:r>
              <a:rPr lang="en-US" sz="2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বাহু</a:t>
            </a:r>
            <a:r>
              <a:rPr lang="en-US" sz="2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= </a:t>
            </a:r>
            <a:r>
              <a:rPr lang="en-US" sz="28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খগ</a:t>
            </a:r>
            <a:r>
              <a:rPr lang="en-US" sz="2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বাহু</a:t>
            </a:r>
            <a:r>
              <a:rPr lang="en-US" sz="2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= </a:t>
            </a:r>
            <a:r>
              <a:rPr lang="en-US" sz="28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গঘ</a:t>
            </a:r>
            <a:r>
              <a:rPr lang="en-US" sz="2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বাহু</a:t>
            </a:r>
            <a:r>
              <a:rPr lang="en-US" sz="2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= </a:t>
            </a:r>
            <a:r>
              <a:rPr lang="en-US" sz="28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ঘক</a:t>
            </a:r>
            <a:r>
              <a:rPr lang="en-US" sz="2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বাহু</a:t>
            </a:r>
            <a:r>
              <a:rPr lang="en-US" sz="2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= ৪ </a:t>
            </a:r>
            <a:r>
              <a:rPr lang="en-US" sz="28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সেমি</a:t>
            </a:r>
            <a:r>
              <a:rPr lang="en-US" sz="2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। </a:t>
            </a:r>
            <a:endParaRPr lang="en-US" sz="28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cxnSp>
        <p:nvCxnSpPr>
          <p:cNvPr id="14" name="Straight Connector 13"/>
          <p:cNvCxnSpPr/>
          <p:nvPr/>
        </p:nvCxnSpPr>
        <p:spPr>
          <a:xfrm flipV="1">
            <a:off x="2956600" y="1468191"/>
            <a:ext cx="5541" cy="3627104"/>
          </a:xfrm>
          <a:prstGeom prst="line">
            <a:avLst/>
          </a:prstGeom>
          <a:ln w="381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 flipV="1">
            <a:off x="6509413" y="1454953"/>
            <a:ext cx="5541" cy="3627104"/>
          </a:xfrm>
          <a:prstGeom prst="line">
            <a:avLst/>
          </a:prstGeom>
          <a:ln w="381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Arc 15"/>
          <p:cNvSpPr/>
          <p:nvPr/>
        </p:nvSpPr>
        <p:spPr>
          <a:xfrm rot="20889387">
            <a:off x="5668593" y="1485112"/>
            <a:ext cx="1650863" cy="1265742"/>
          </a:xfrm>
          <a:prstGeom prst="arc">
            <a:avLst>
              <a:gd name="adj1" fmla="val 13760496"/>
              <a:gd name="adj2" fmla="val 20216207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0016" r="26293" b="21381"/>
          <a:stretch/>
        </p:blipFill>
        <p:spPr>
          <a:xfrm>
            <a:off x="1274820" y="-1066577"/>
            <a:ext cx="6233818" cy="2568763"/>
          </a:xfrm>
          <a:prstGeom prst="rect">
            <a:avLst/>
          </a:prstGeom>
          <a:noFill/>
        </p:spPr>
      </p:pic>
      <p:sp>
        <p:nvSpPr>
          <p:cNvPr id="20" name="Arc 19"/>
          <p:cNvSpPr/>
          <p:nvPr/>
        </p:nvSpPr>
        <p:spPr>
          <a:xfrm rot="4700323">
            <a:off x="5123852" y="1017344"/>
            <a:ext cx="1582500" cy="1265742"/>
          </a:xfrm>
          <a:prstGeom prst="arc">
            <a:avLst>
              <a:gd name="adj1" fmla="val 12556039"/>
              <a:gd name="adj2" fmla="val 20216207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2275542" y="1154220"/>
            <a:ext cx="685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ক</a:t>
            </a:r>
            <a:endParaRPr lang="en-US" sz="36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6940281" y="1298752"/>
            <a:ext cx="304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ঘ</a:t>
            </a:r>
            <a:endParaRPr lang="en-US" sz="36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6829126" y="4929632"/>
            <a:ext cx="381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গ</a:t>
            </a:r>
            <a:endParaRPr lang="en-US" sz="36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25" name="Straight Connector 24"/>
          <p:cNvCxnSpPr/>
          <p:nvPr/>
        </p:nvCxnSpPr>
        <p:spPr>
          <a:xfrm>
            <a:off x="2951896" y="1480341"/>
            <a:ext cx="3563257" cy="0"/>
          </a:xfrm>
          <a:prstGeom prst="line">
            <a:avLst/>
          </a:prstGeom>
          <a:ln w="381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Arc 4"/>
          <p:cNvSpPr/>
          <p:nvPr/>
        </p:nvSpPr>
        <p:spPr>
          <a:xfrm rot="5400000">
            <a:off x="4107866" y="3242834"/>
            <a:ext cx="1238571" cy="3576001"/>
          </a:xfrm>
          <a:prstGeom prst="arc">
            <a:avLst>
              <a:gd name="adj1" fmla="val 16380402"/>
              <a:gd name="adj2" fmla="val 5266661"/>
            </a:avLst>
          </a:prstGeom>
          <a:ln w="38100">
            <a:solidFill>
              <a:srgbClr val="92D05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297368" y="5132553"/>
            <a:ext cx="84991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৪ </a:t>
            </a:r>
            <a:r>
              <a:rPr lang="en-US" sz="24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সেমি</a:t>
            </a:r>
            <a:endParaRPr lang="en-US" sz="24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3069654" y="4444445"/>
            <a:ext cx="73770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90</a:t>
            </a:r>
            <a:endParaRPr lang="en-US" sz="32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7" name="Arc 16"/>
          <p:cNvSpPr/>
          <p:nvPr/>
        </p:nvSpPr>
        <p:spPr>
          <a:xfrm rot="1237384">
            <a:off x="1947008" y="2152304"/>
            <a:ext cx="1488136" cy="1265742"/>
          </a:xfrm>
          <a:prstGeom prst="arc">
            <a:avLst>
              <a:gd name="adj1" fmla="val 13760496"/>
              <a:gd name="adj2" fmla="val 20216207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28" name="Arc 27"/>
          <p:cNvSpPr/>
          <p:nvPr/>
        </p:nvSpPr>
        <p:spPr>
          <a:xfrm rot="20571921">
            <a:off x="2027840" y="3979829"/>
            <a:ext cx="2341866" cy="2372429"/>
          </a:xfrm>
          <a:prstGeom prst="arc">
            <a:avLst>
              <a:gd name="adj1" fmla="val 13472620"/>
              <a:gd name="adj2" fmla="val 786323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cxnSp>
        <p:nvCxnSpPr>
          <p:cNvPr id="29" name="Straight Connector 28"/>
          <p:cNvCxnSpPr/>
          <p:nvPr/>
        </p:nvCxnSpPr>
        <p:spPr>
          <a:xfrm>
            <a:off x="2951897" y="5068689"/>
            <a:ext cx="3563257" cy="0"/>
          </a:xfrm>
          <a:prstGeom prst="line">
            <a:avLst/>
          </a:prstGeom>
          <a:ln w="381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Arc 29"/>
          <p:cNvSpPr/>
          <p:nvPr/>
        </p:nvSpPr>
        <p:spPr>
          <a:xfrm rot="19322513">
            <a:off x="3562288" y="4182531"/>
            <a:ext cx="1333630" cy="1265742"/>
          </a:xfrm>
          <a:prstGeom prst="arc">
            <a:avLst>
              <a:gd name="adj1" fmla="val 13760496"/>
              <a:gd name="adj2" fmla="val 20216207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31" name="Arc 30"/>
          <p:cNvSpPr/>
          <p:nvPr/>
        </p:nvSpPr>
        <p:spPr>
          <a:xfrm rot="13269234">
            <a:off x="2247293" y="3365241"/>
            <a:ext cx="1079008" cy="1265742"/>
          </a:xfrm>
          <a:prstGeom prst="arc">
            <a:avLst>
              <a:gd name="adj1" fmla="val 13760496"/>
              <a:gd name="adj2" fmla="val 20216207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33" name="Arc 32"/>
          <p:cNvSpPr/>
          <p:nvPr/>
        </p:nvSpPr>
        <p:spPr>
          <a:xfrm rot="19166561">
            <a:off x="2464055" y="2193829"/>
            <a:ext cx="1489931" cy="1265742"/>
          </a:xfrm>
          <a:prstGeom prst="arc">
            <a:avLst>
              <a:gd name="adj1" fmla="val 13760496"/>
              <a:gd name="adj2" fmla="val 20216207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748346" y="229156"/>
            <a:ext cx="7974317" cy="833714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en-US" sz="36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এসো,আমরা</a:t>
            </a:r>
            <a:r>
              <a:rPr lang="en-US" sz="36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নির্দেশনা</a:t>
            </a:r>
            <a:r>
              <a:rPr lang="en-US" sz="36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অনুসারে</a:t>
            </a:r>
            <a:r>
              <a:rPr lang="en-US" sz="36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একটি</a:t>
            </a:r>
            <a:r>
              <a:rPr lang="en-US" sz="3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বর্গ</a:t>
            </a:r>
            <a:r>
              <a:rPr lang="en-US" sz="36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আঁকি</a:t>
            </a:r>
            <a:r>
              <a:rPr lang="en-US" sz="36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।</a:t>
            </a:r>
            <a:endParaRPr lang="en-US" sz="36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1964098" y="6178914"/>
            <a:ext cx="836415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IN" sz="2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যে চতুভূজের চারটি বাহু সমান এবং কোনগুলো সমকোন তাকে বর্গ বলে। </a:t>
            </a:r>
            <a:endParaRPr lang="en-US" sz="28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3879945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5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2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45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2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  <p:bldP spid="16" grpId="0" animBg="1"/>
      <p:bldP spid="20" grpId="0" animBg="1"/>
      <p:bldP spid="22" grpId="0"/>
      <p:bldP spid="23" grpId="0"/>
      <p:bldP spid="24" grpId="0"/>
      <p:bldP spid="2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303277" y="4206297"/>
            <a:ext cx="457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খ</a:t>
            </a:r>
            <a:endParaRPr lang="en-US" sz="36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5" name="Straight Connector 4"/>
          <p:cNvCxnSpPr/>
          <p:nvPr/>
        </p:nvCxnSpPr>
        <p:spPr>
          <a:xfrm flipV="1">
            <a:off x="2956600" y="736672"/>
            <a:ext cx="5541" cy="3627104"/>
          </a:xfrm>
          <a:prstGeom prst="line">
            <a:avLst/>
          </a:prstGeom>
          <a:ln w="381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 flipH="1" flipV="1">
            <a:off x="6485206" y="759656"/>
            <a:ext cx="24207" cy="3590882"/>
          </a:xfrm>
          <a:prstGeom prst="line">
            <a:avLst/>
          </a:prstGeom>
          <a:ln w="381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Arc 6"/>
          <p:cNvSpPr/>
          <p:nvPr/>
        </p:nvSpPr>
        <p:spPr>
          <a:xfrm rot="20889387">
            <a:off x="5668593" y="753593"/>
            <a:ext cx="1650863" cy="1265742"/>
          </a:xfrm>
          <a:prstGeom prst="arc">
            <a:avLst>
              <a:gd name="adj1" fmla="val 13760496"/>
              <a:gd name="adj2" fmla="val 20216207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9" name="Arc 8"/>
          <p:cNvSpPr/>
          <p:nvPr/>
        </p:nvSpPr>
        <p:spPr>
          <a:xfrm rot="4700323">
            <a:off x="5123852" y="285825"/>
            <a:ext cx="1582500" cy="1265742"/>
          </a:xfrm>
          <a:prstGeom prst="arc">
            <a:avLst>
              <a:gd name="adj1" fmla="val 12556039"/>
              <a:gd name="adj2" fmla="val 20216207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275542" y="422701"/>
            <a:ext cx="685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ক</a:t>
            </a:r>
            <a:endParaRPr lang="en-US" sz="36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940281" y="567233"/>
            <a:ext cx="304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ঘ</a:t>
            </a:r>
            <a:endParaRPr lang="en-US" sz="36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829126" y="4198113"/>
            <a:ext cx="381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গ</a:t>
            </a:r>
            <a:endParaRPr lang="en-US" sz="36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13" name="Straight Connector 12"/>
          <p:cNvCxnSpPr/>
          <p:nvPr/>
        </p:nvCxnSpPr>
        <p:spPr>
          <a:xfrm>
            <a:off x="2951896" y="748822"/>
            <a:ext cx="3563257" cy="0"/>
          </a:xfrm>
          <a:prstGeom prst="line">
            <a:avLst/>
          </a:prstGeom>
          <a:ln w="381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Arc 13"/>
          <p:cNvSpPr/>
          <p:nvPr/>
        </p:nvSpPr>
        <p:spPr>
          <a:xfrm rot="5400000">
            <a:off x="4107866" y="2511315"/>
            <a:ext cx="1238571" cy="3576001"/>
          </a:xfrm>
          <a:prstGeom prst="arc">
            <a:avLst>
              <a:gd name="adj1" fmla="val 16380402"/>
              <a:gd name="adj2" fmla="val 5266661"/>
            </a:avLst>
          </a:prstGeom>
          <a:ln w="38100">
            <a:solidFill>
              <a:srgbClr val="92D05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4297368" y="4401034"/>
            <a:ext cx="84991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৪ </a:t>
            </a:r>
            <a:r>
              <a:rPr lang="en-US" sz="24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সেমি</a:t>
            </a:r>
            <a:endParaRPr lang="en-US" sz="24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3069654" y="3712926"/>
            <a:ext cx="73770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90</a:t>
            </a:r>
            <a:endParaRPr lang="en-US" sz="32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7" name="Arc 16"/>
          <p:cNvSpPr/>
          <p:nvPr/>
        </p:nvSpPr>
        <p:spPr>
          <a:xfrm rot="1237384">
            <a:off x="1947008" y="1420785"/>
            <a:ext cx="1488136" cy="1265742"/>
          </a:xfrm>
          <a:prstGeom prst="arc">
            <a:avLst>
              <a:gd name="adj1" fmla="val 13760496"/>
              <a:gd name="adj2" fmla="val 20216207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8" name="Arc 17"/>
          <p:cNvSpPr/>
          <p:nvPr/>
        </p:nvSpPr>
        <p:spPr>
          <a:xfrm rot="20571921">
            <a:off x="2027840" y="3248310"/>
            <a:ext cx="2341866" cy="2372429"/>
          </a:xfrm>
          <a:prstGeom prst="arc">
            <a:avLst>
              <a:gd name="adj1" fmla="val 13472620"/>
              <a:gd name="adj2" fmla="val 786323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cxnSp>
        <p:nvCxnSpPr>
          <p:cNvPr id="19" name="Straight Connector 18"/>
          <p:cNvCxnSpPr/>
          <p:nvPr/>
        </p:nvCxnSpPr>
        <p:spPr>
          <a:xfrm>
            <a:off x="2951897" y="4337170"/>
            <a:ext cx="3563257" cy="0"/>
          </a:xfrm>
          <a:prstGeom prst="line">
            <a:avLst/>
          </a:prstGeom>
          <a:ln w="381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Arc 19"/>
          <p:cNvSpPr/>
          <p:nvPr/>
        </p:nvSpPr>
        <p:spPr>
          <a:xfrm rot="19322513">
            <a:off x="3562288" y="3451012"/>
            <a:ext cx="1333630" cy="1265742"/>
          </a:xfrm>
          <a:prstGeom prst="arc">
            <a:avLst>
              <a:gd name="adj1" fmla="val 13760496"/>
              <a:gd name="adj2" fmla="val 20216207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21" name="Arc 20"/>
          <p:cNvSpPr/>
          <p:nvPr/>
        </p:nvSpPr>
        <p:spPr>
          <a:xfrm rot="13269234">
            <a:off x="2247293" y="2633722"/>
            <a:ext cx="1079008" cy="1265742"/>
          </a:xfrm>
          <a:prstGeom prst="arc">
            <a:avLst>
              <a:gd name="adj1" fmla="val 13760496"/>
              <a:gd name="adj2" fmla="val 20216207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22" name="Arc 21"/>
          <p:cNvSpPr/>
          <p:nvPr/>
        </p:nvSpPr>
        <p:spPr>
          <a:xfrm rot="19166561">
            <a:off x="2464055" y="1462310"/>
            <a:ext cx="1489931" cy="1265742"/>
          </a:xfrm>
          <a:prstGeom prst="arc">
            <a:avLst>
              <a:gd name="adj1" fmla="val 13760496"/>
              <a:gd name="adj2" fmla="val 20216207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2718349" y="5429317"/>
            <a:ext cx="471342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Wingdings" panose="05000000000000000000" pitchFamily="2" charset="2"/>
              <a:buChar char="§"/>
            </a:pPr>
            <a:r>
              <a:rPr lang="bn-IN" sz="2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বর্গ কাকে বলে? </a:t>
            </a:r>
            <a:endParaRPr lang="en-US" sz="28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30" name="Title 1"/>
          <p:cNvSpPr txBox="1">
            <a:spLocks/>
          </p:cNvSpPr>
          <p:nvPr/>
        </p:nvSpPr>
        <p:spPr>
          <a:xfrm>
            <a:off x="8993538" y="476126"/>
            <a:ext cx="2247900" cy="780393"/>
          </a:xfrm>
          <a:prstGeom prst="rect">
            <a:avLst/>
          </a:prstGeom>
          <a:noFill/>
          <a:ln w="19050" cap="flat" cmpd="sng" algn="ctr">
            <a:solidFill>
              <a:schemeClr val="bg1">
                <a:lumMod val="50000"/>
              </a:schemeClr>
            </a:solidFill>
            <a:prstDash val="solid"/>
            <a:miter lim="800000"/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bn-IN" dirty="0" smtClean="0">
                <a:ln w="0"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একক </a:t>
            </a:r>
            <a:r>
              <a:rPr lang="bn-BD" dirty="0" smtClean="0">
                <a:ln w="0"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কাজ  </a:t>
            </a:r>
            <a:endParaRPr lang="en-US" dirty="0">
              <a:ln w="0"/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1" name="Picture 30">
            <a:extLst>
              <a:ext uri="{FF2B5EF4-FFF2-40B4-BE49-F238E27FC236}">
                <a16:creationId xmlns="" xmlns:a16="http://schemas.microsoft.com/office/drawing/2014/main" id="{67192E47-9D14-4922-B845-0E7E97A97E20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949"/>
          <a:stretch/>
        </p:blipFill>
        <p:spPr>
          <a:xfrm>
            <a:off x="7856156" y="1821534"/>
            <a:ext cx="4028317" cy="2811871"/>
          </a:xfrm>
          <a:prstGeom prst="ellipse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</p:spTree>
    <p:extLst>
      <p:ext uri="{BB962C8B-B14F-4D97-AF65-F5344CB8AC3E}">
        <p14:creationId xmlns:p14="http://schemas.microsoft.com/office/powerpoint/2010/main" val="6347455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183" y="314578"/>
            <a:ext cx="3395479" cy="3395479"/>
          </a:xfrm>
          <a:prstGeom prst="rect">
            <a:avLst/>
          </a:prstGeom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3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0666" y="3710058"/>
            <a:ext cx="9753600" cy="1504950"/>
          </a:xfrm>
          <a:prstGeom prst="rect">
            <a:avLst/>
          </a:prstGeom>
          <a:gradFill flip="none" rotWithShape="1">
            <a:gsLst>
              <a:gs pos="0">
                <a:schemeClr val="accent1">
                  <a:shade val="30000"/>
                  <a:satMod val="11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16200000" scaled="1"/>
            <a:tileRect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cxnSp>
        <p:nvCxnSpPr>
          <p:cNvPr id="18" name="Straight Connector 17"/>
          <p:cNvCxnSpPr/>
          <p:nvPr/>
        </p:nvCxnSpPr>
        <p:spPr>
          <a:xfrm>
            <a:off x="1792209" y="3710058"/>
            <a:ext cx="3563257" cy="0"/>
          </a:xfrm>
          <a:prstGeom prst="line">
            <a:avLst/>
          </a:prstGeom>
          <a:ln w="381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ectangle 7"/>
          <p:cNvSpPr/>
          <p:nvPr/>
        </p:nvSpPr>
        <p:spPr>
          <a:xfrm>
            <a:off x="4443212" y="379893"/>
            <a:ext cx="6216080" cy="833714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36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এসো</a:t>
            </a:r>
            <a:r>
              <a:rPr lang="en-US" sz="36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, </a:t>
            </a:r>
            <a:r>
              <a:rPr lang="en-US" sz="36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ত্রিকোণীসেট</a:t>
            </a:r>
            <a:r>
              <a:rPr lang="en-US" sz="36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ব্যবহার</a:t>
            </a:r>
            <a:r>
              <a:rPr lang="en-US" sz="36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3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বর্গ</a:t>
            </a:r>
            <a:r>
              <a:rPr lang="en-US" sz="36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আঁকি</a:t>
            </a:r>
            <a:r>
              <a:rPr lang="en-US" sz="36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।</a:t>
            </a:r>
            <a:endParaRPr lang="en-US" sz="36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800597" y="5447375"/>
            <a:ext cx="858279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একটি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স্কেলের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সাহায্যে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৪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সেমি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দৈর্ঘ্যের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একটি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রেখা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আঁকি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</p:spTree>
    <p:extLst>
      <p:ext uri="{BB962C8B-B14F-4D97-AF65-F5344CB8AC3E}">
        <p14:creationId xmlns:p14="http://schemas.microsoft.com/office/powerpoint/2010/main" val="2608649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13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2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9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0 L 0.28932 0 " pathEditMode="relative" rAng="0" ptsTypes="AA">
                                      <p:cBhvr>
                                        <p:cTn id="23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466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2" presetClass="exit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7" dur="2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#ppt_w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right)">
                                      <p:cBhvr>
                                        <p:cTn id="28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76</TotalTime>
  <Words>689</Words>
  <Application>Microsoft Office PowerPoint</Application>
  <PresentationFormat>Widescreen</PresentationFormat>
  <Paragraphs>138</Paragraphs>
  <Slides>25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33" baseType="lpstr">
      <vt:lpstr>Arial</vt:lpstr>
      <vt:lpstr>Calibri</vt:lpstr>
      <vt:lpstr>Calibri Light</vt:lpstr>
      <vt:lpstr>NikoshBAN</vt:lpstr>
      <vt:lpstr>Symbol</vt:lpstr>
      <vt:lpstr>Times New Roman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SCI Learning</dc:creator>
  <cp:lastModifiedBy>Kawsar Ahamed</cp:lastModifiedBy>
  <cp:revision>28</cp:revision>
  <dcterms:modified xsi:type="dcterms:W3CDTF">2019-10-24T13:27:07Z</dcterms:modified>
</cp:coreProperties>
</file>