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64" r:id="rId3"/>
  </p:sldMasterIdLst>
  <p:notesMasterIdLst>
    <p:notesMasterId r:id="rId24"/>
  </p:notesMasterIdLst>
  <p:sldIdLst>
    <p:sldId id="285" r:id="rId4"/>
    <p:sldId id="284" r:id="rId5"/>
    <p:sldId id="276" r:id="rId6"/>
    <p:sldId id="271" r:id="rId7"/>
    <p:sldId id="278" r:id="rId8"/>
    <p:sldId id="269" r:id="rId9"/>
    <p:sldId id="265" r:id="rId10"/>
    <p:sldId id="280" r:id="rId11"/>
    <p:sldId id="281" r:id="rId12"/>
    <p:sldId id="257" r:id="rId13"/>
    <p:sldId id="282" r:id="rId14"/>
    <p:sldId id="263" r:id="rId15"/>
    <p:sldId id="272" r:id="rId16"/>
    <p:sldId id="273" r:id="rId17"/>
    <p:sldId id="283" r:id="rId18"/>
    <p:sldId id="274" r:id="rId19"/>
    <p:sldId id="275" r:id="rId20"/>
    <p:sldId id="279" r:id="rId21"/>
    <p:sldId id="261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16F2-C8CD-4704-BCF1-E18D612E3E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BECC3-38B6-48EF-B5F3-5F829D199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ECC3-38B6-48EF-B5F3-5F829D199E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0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1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56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53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52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45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6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60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1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3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8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87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49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23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55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2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29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15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0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2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7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1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0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1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0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6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8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4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rgisat1981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imated_Flag_of_Banglades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865256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4419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1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524000" y="304800"/>
            <a:ext cx="6477000" cy="999530"/>
            <a:chOff x="1524000" y="304800"/>
            <a:chExt cx="6477000" cy="999530"/>
          </a:xfrm>
          <a:noFill/>
        </p:grpSpPr>
        <p:sp>
          <p:nvSpPr>
            <p:cNvPr id="23" name="Flowchart: Alternate Process 22"/>
            <p:cNvSpPr/>
            <p:nvPr/>
          </p:nvSpPr>
          <p:spPr>
            <a:xfrm>
              <a:off x="1524000" y="304800"/>
              <a:ext cx="6172200" cy="990600"/>
            </a:xfrm>
            <a:prstGeom prst="flowChartAlternate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76400" y="381000"/>
              <a:ext cx="6324600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বাহুভেদে ত্রিভুজ তিন প্রকার </a:t>
              </a:r>
              <a:endPara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Down Arrow 25"/>
          <p:cNvSpPr/>
          <p:nvPr/>
        </p:nvSpPr>
        <p:spPr>
          <a:xfrm>
            <a:off x="4343400" y="1764792"/>
            <a:ext cx="457200" cy="143560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1524000" y="1600200"/>
            <a:ext cx="6172200" cy="1524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1447800" y="1752600"/>
            <a:ext cx="381000" cy="685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7391400" y="1752600"/>
            <a:ext cx="381000" cy="2514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2514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সমবাহু 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3251537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সমদ্বিবাহু  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0" y="4242137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বিষমবাহু 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1" y="3429000"/>
            <a:ext cx="2895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0" y="4267200"/>
            <a:ext cx="297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দ্বিবাহু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9800" y="5181600"/>
            <a:ext cx="297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বিষম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25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7560" y="3211882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n w="0"/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40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n w="0"/>
                <a:latin typeface="NikoshBAN" pitchFamily="2" charset="0"/>
                <a:cs typeface="NikoshBAN" pitchFamily="2" charset="0"/>
              </a:rPr>
              <a:t> ? </a:t>
            </a:r>
            <a:r>
              <a:rPr lang="bn-BD" sz="4000" dirty="0" smtClean="0">
                <a:ln w="0"/>
                <a:latin typeface="NikoshBAN" pitchFamily="2" charset="0"/>
                <a:cs typeface="NikoshBAN" pitchFamily="2" charset="0"/>
              </a:rPr>
              <a:t>বাহুভেদে ত্রিভুজ </a:t>
            </a:r>
            <a:r>
              <a:rPr lang="en-US" sz="4000" dirty="0" err="1" smtClean="0">
                <a:ln w="0"/>
                <a:latin typeface="NikoshBAN" pitchFamily="2" charset="0"/>
                <a:cs typeface="NikoshBAN" pitchFamily="2" charset="0"/>
              </a:rPr>
              <a:t>কত</a:t>
            </a:r>
            <a:r>
              <a:rPr lang="bn-BD" sz="4000" dirty="0" smtClean="0">
                <a:ln w="0"/>
                <a:latin typeface="NikoshBAN" pitchFamily="2" charset="0"/>
                <a:cs typeface="NikoshBAN" pitchFamily="2" charset="0"/>
              </a:rPr>
              <a:t> প্রকার</a:t>
            </a:r>
            <a:r>
              <a:rPr lang="en-US" sz="4000" dirty="0" smtClean="0">
                <a:ln w="0"/>
                <a:latin typeface="NikoshBAN" pitchFamily="2" charset="0"/>
                <a:cs typeface="NikoshBAN" pitchFamily="2" charset="0"/>
              </a:rPr>
              <a:t>? </a:t>
            </a:r>
            <a:r>
              <a:rPr lang="bn-BD" sz="40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endParaRPr lang="en-GB" sz="4000" dirty="0">
              <a:ln w="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940" y="1034421"/>
            <a:ext cx="336452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n w="0"/>
                <a:latin typeface="NikoshBAN" pitchFamily="2" charset="0"/>
                <a:cs typeface="NikoshBAN" pitchFamily="2" charset="0"/>
              </a:rPr>
              <a:t>একক  কাজ </a:t>
            </a:r>
            <a:r>
              <a:rPr lang="bn-BD" sz="40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endParaRPr lang="en-GB" sz="4000" dirty="0">
              <a:ln w="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7192E47-9D14-4922-B845-0E7E97A97E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3" r="14381" b="9949"/>
          <a:stretch/>
        </p:blipFill>
        <p:spPr>
          <a:xfrm flipH="1">
            <a:off x="532356" y="2232165"/>
            <a:ext cx="2505204" cy="2456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032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inus 5"/>
          <p:cNvSpPr/>
          <p:nvPr/>
        </p:nvSpPr>
        <p:spPr>
          <a:xfrm rot="16200000">
            <a:off x="4229100" y="2247900"/>
            <a:ext cx="4724400" cy="685800"/>
          </a:xfrm>
          <a:prstGeom prst="mathMinus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 rot="5400000">
            <a:off x="5067300" y="2247900"/>
            <a:ext cx="4724400" cy="685800"/>
          </a:xfrm>
          <a:prstGeom prst="mathMinus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 rot="16200000">
            <a:off x="5905500" y="2247900"/>
            <a:ext cx="4724400" cy="685800"/>
          </a:xfrm>
          <a:prstGeom prst="mathMinus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 rot="18154205">
            <a:off x="-722419" y="3585000"/>
            <a:ext cx="4724400" cy="685800"/>
          </a:xfrm>
          <a:prstGeom prst="mathMinus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 rot="10800000">
            <a:off x="1" y="5105401"/>
            <a:ext cx="4724400" cy="685800"/>
          </a:xfrm>
          <a:prstGeom prst="mathMinus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 rot="14448722">
            <a:off x="987050" y="3639183"/>
            <a:ext cx="4724400" cy="685800"/>
          </a:xfrm>
          <a:prstGeom prst="mathMinus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1750" y="228600"/>
            <a:ext cx="5097300" cy="70788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যার সবগুলো বাহু সমান </a:t>
            </a:r>
            <a:endParaRPr lang="en-GB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00600" y="4648200"/>
            <a:ext cx="4267200" cy="1752600"/>
            <a:chOff x="4267200" y="4648200"/>
            <a:chExt cx="4267200" cy="1752600"/>
          </a:xfrm>
          <a:noFill/>
        </p:grpSpPr>
        <p:sp>
          <p:nvSpPr>
            <p:cNvPr id="19" name="Bevel 18"/>
            <p:cNvSpPr/>
            <p:nvPr/>
          </p:nvSpPr>
          <p:spPr>
            <a:xfrm>
              <a:off x="4267200" y="4648200"/>
              <a:ext cx="4267200" cy="1752600"/>
            </a:xfrm>
            <a:prstGeom prst="beve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988004"/>
              <a:ext cx="3810000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6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সমবাহু ত্রিভুজ </a:t>
              </a:r>
              <a:endPara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057400" y="1371601"/>
            <a:ext cx="121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 </a:t>
            </a:r>
            <a:endParaRPr lang="en-GB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76200" y="4876800"/>
            <a:ext cx="121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  </a:t>
            </a:r>
            <a:endParaRPr lang="en-GB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5001161"/>
            <a:ext cx="121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  </a:t>
            </a:r>
            <a:endParaRPr lang="en-GB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 rot="5400000">
            <a:off x="-1181100" y="2171700"/>
            <a:ext cx="3276600" cy="152400"/>
          </a:xfrm>
          <a:prstGeom prst="round1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ingle Corner Rectangle 2"/>
          <p:cNvSpPr/>
          <p:nvPr/>
        </p:nvSpPr>
        <p:spPr>
          <a:xfrm rot="5400000">
            <a:off x="-876300" y="2171700"/>
            <a:ext cx="3276600" cy="152400"/>
          </a:xfrm>
          <a:prstGeom prst="round1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ingle Corner Rectangle 3"/>
          <p:cNvSpPr/>
          <p:nvPr/>
        </p:nvSpPr>
        <p:spPr>
          <a:xfrm rot="5400000">
            <a:off x="-304800" y="2362200"/>
            <a:ext cx="2895600" cy="152400"/>
          </a:xfrm>
          <a:prstGeom prst="round1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 rot="7036721">
            <a:off x="1305111" y="2277365"/>
            <a:ext cx="3276600" cy="152400"/>
          </a:xfrm>
          <a:prstGeom prst="round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 rot="3638506">
            <a:off x="2806049" y="2234300"/>
            <a:ext cx="3373285" cy="141814"/>
          </a:xfrm>
          <a:prstGeom prst="round1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 rot="10800000">
            <a:off x="2133600" y="3733800"/>
            <a:ext cx="3276599" cy="152400"/>
          </a:xfrm>
          <a:prstGeom prst="round1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2400" y="5766137"/>
            <a:ext cx="5334000" cy="1015663"/>
            <a:chOff x="1828800" y="4876800"/>
            <a:chExt cx="5334000" cy="1015663"/>
          </a:xfrm>
          <a:noFill/>
        </p:grpSpPr>
        <p:sp>
          <p:nvSpPr>
            <p:cNvPr id="10" name="Flowchart: Card 9"/>
            <p:cNvSpPr/>
            <p:nvPr/>
          </p:nvSpPr>
          <p:spPr>
            <a:xfrm>
              <a:off x="1828800" y="4876800"/>
              <a:ext cx="4953000" cy="914400"/>
            </a:xfrm>
            <a:prstGeom prst="flowChartPunchedCar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7400" y="4876800"/>
              <a:ext cx="510540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যার</a:t>
              </a:r>
              <a:r>
                <a:rPr lang="en-US" sz="6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দুটি</a:t>
              </a:r>
              <a:r>
                <a:rPr lang="en-US" sz="6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বাহু</a:t>
              </a:r>
              <a:r>
                <a:rPr lang="en-US" sz="6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সমান</a:t>
              </a:r>
              <a:r>
                <a:rPr lang="en-US" sz="6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GB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20745530">
            <a:off x="4937778" y="4122096"/>
            <a:ext cx="3810000" cy="1219200"/>
            <a:chOff x="4876800" y="4267200"/>
            <a:chExt cx="3810000" cy="1219200"/>
          </a:xfrm>
          <a:noFill/>
        </p:grpSpPr>
        <p:sp>
          <p:nvSpPr>
            <p:cNvPr id="12" name="Rectangular Callout 11"/>
            <p:cNvSpPr/>
            <p:nvPr/>
          </p:nvSpPr>
          <p:spPr>
            <a:xfrm rot="10800000">
              <a:off x="4876800" y="4267200"/>
              <a:ext cx="3810000" cy="1219200"/>
            </a:xfrm>
            <a:prstGeom prst="wedge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53000" y="4410670"/>
              <a:ext cx="3657600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সমদ্বিবাহু ত্রিভুজ </a:t>
              </a:r>
              <a:endPara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09800" y="-76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 </a:t>
            </a:r>
            <a:endParaRPr lang="en-GB" sz="7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34290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 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295471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 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 Single Corner Rectangle 23"/>
          <p:cNvSpPr/>
          <p:nvPr/>
        </p:nvSpPr>
        <p:spPr>
          <a:xfrm rot="7036721">
            <a:off x="1305112" y="2277365"/>
            <a:ext cx="3276600" cy="152400"/>
          </a:xfrm>
          <a:prstGeom prst="round1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09801" y="-76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5" grpId="0"/>
      <p:bldP spid="16" grpId="0"/>
      <p:bldP spid="17" grpId="0"/>
      <p:bldP spid="24" grpId="0" animBg="1"/>
      <p:bldP spid="24" grpId="1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 rot="16200000">
            <a:off x="-1828800" y="2286000"/>
            <a:ext cx="5257800" cy="685800"/>
          </a:xfrm>
          <a:prstGeom prst="mathMinus">
            <a:avLst>
              <a:gd name="adj1" fmla="val 2782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Minus 2"/>
          <p:cNvSpPr/>
          <p:nvPr/>
        </p:nvSpPr>
        <p:spPr>
          <a:xfrm rot="10800000">
            <a:off x="2286001" y="3505200"/>
            <a:ext cx="5257800" cy="685800"/>
          </a:xfrm>
          <a:prstGeom prst="mathMinus">
            <a:avLst>
              <a:gd name="adj1" fmla="val 2782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Minus 3"/>
          <p:cNvSpPr/>
          <p:nvPr/>
        </p:nvSpPr>
        <p:spPr>
          <a:xfrm rot="16200000">
            <a:off x="-381000" y="2895600"/>
            <a:ext cx="3581400" cy="685800"/>
          </a:xfrm>
          <a:prstGeom prst="mathMinus">
            <a:avLst>
              <a:gd name="adj1" fmla="val 2352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inus 4"/>
          <p:cNvSpPr/>
          <p:nvPr/>
        </p:nvSpPr>
        <p:spPr>
          <a:xfrm rot="16925421">
            <a:off x="1511311" y="2314404"/>
            <a:ext cx="3613501" cy="685800"/>
          </a:xfrm>
          <a:prstGeom prst="mathMinus">
            <a:avLst>
              <a:gd name="adj1" fmla="val 2352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inus 5"/>
          <p:cNvSpPr/>
          <p:nvPr/>
        </p:nvSpPr>
        <p:spPr>
          <a:xfrm rot="2235904">
            <a:off x="2325868" y="2269950"/>
            <a:ext cx="5821455" cy="685800"/>
          </a:xfrm>
          <a:prstGeom prst="mathMinus">
            <a:avLst>
              <a:gd name="adj1" fmla="val 2352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Minus 6"/>
          <p:cNvSpPr/>
          <p:nvPr/>
        </p:nvSpPr>
        <p:spPr>
          <a:xfrm rot="16200000">
            <a:off x="-804642" y="2023844"/>
            <a:ext cx="5952686" cy="685800"/>
          </a:xfrm>
          <a:prstGeom prst="mathMinus">
            <a:avLst>
              <a:gd name="adj1" fmla="val 2352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 rot="2199598">
            <a:off x="4599924" y="1452278"/>
            <a:ext cx="3962400" cy="1219200"/>
            <a:chOff x="4876800" y="685800"/>
            <a:chExt cx="3962400" cy="1219200"/>
          </a:xfrm>
          <a:noFill/>
        </p:grpSpPr>
        <p:sp>
          <p:nvSpPr>
            <p:cNvPr id="10" name="Flowchart: Alternate Process 9"/>
            <p:cNvSpPr/>
            <p:nvPr/>
          </p:nvSpPr>
          <p:spPr>
            <a:xfrm>
              <a:off x="4876800" y="685800"/>
              <a:ext cx="3962400" cy="1219200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29200" y="914400"/>
              <a:ext cx="3733800" cy="92333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বিষম বাহু ত্রিভুজ </a:t>
              </a:r>
              <a:endPara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0" y="4800600"/>
            <a:ext cx="7010400" cy="1295400"/>
            <a:chOff x="762000" y="4800600"/>
            <a:chExt cx="7010400" cy="1295400"/>
          </a:xfrm>
          <a:noFill/>
        </p:grpSpPr>
        <p:sp>
          <p:nvSpPr>
            <p:cNvPr id="12" name="Rounded Rectangular Callout 11"/>
            <p:cNvSpPr/>
            <p:nvPr/>
          </p:nvSpPr>
          <p:spPr>
            <a:xfrm rot="10800000">
              <a:off x="762000" y="4800600"/>
              <a:ext cx="6705600" cy="1295400"/>
            </a:xfrm>
            <a:prstGeom prst="wedgeRoundRect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4911804"/>
              <a:ext cx="7010400" cy="110799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যার কোন বাহুই সমান নয় </a:t>
              </a:r>
              <a:endPara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124200" y="304800"/>
            <a:ext cx="1066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3676471"/>
            <a:ext cx="1066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 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3524071"/>
            <a:ext cx="1066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 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972 0.0719 C -0.20833 0.05988 -0.2066 0.05364 -0.20156 0.0437 C -0.19896 0.03237 -0.1941 0.02612 -0.18681 0.01965 C -0.17951 0.00485 -0.18021 0.00532 -0.17205 -0.0044 C -0.16285 -0.01549 -0.16233 -0.02035 -0.1507 -0.02405 C -0.13073 -0.04208 -0.10521 -0.04324 -0.08195 -0.04578 C -0.0658 -0.05341 -0.04705 -0.05156 -0.03108 -0.0437 C -0.02691 -0.04162 -0.02031 -0.03815 -0.01632 -0.03492 C -0.01302 -0.03237 -0.0066 -0.02636 -0.0066 -0.02636 C -0.00538 -0.0148 -0.0059 -0.00786 1.11111E-6 2.83237E-6 " pathEditMode="relative" ptsTypes="fffffffff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427 -0.05896 C -0.33871 -0.0689 -0.33784 -0.07953 -0.33281 -0.08948 C -0.32986 -0.10219 -0.32604 -0.1052 -0.31979 -0.11583 C -0.31632 -0.12185 -0.31406 -0.12878 -0.31145 -0.13549 C -0.31076 -0.13757 -0.31093 -0.14011 -0.30989 -0.14196 C -0.30816 -0.14474 -0.30555 -0.14635 -0.3033 -0.14844 C -0.29843 -0.16138 -0.29062 -0.17456 -0.28368 -0.18566 C -0.2776 -0.19537 -0.27413 -0.20693 -0.26718 -0.21618 C -0.24774 -0.24208 -0.21909 -0.26982 -0.19184 -0.27745 C -0.17968 -0.28508 -0.16423 -0.28786 -0.15086 -0.2904 C -0.14409 -0.29364 -0.13836 -0.29549 -0.13125 -0.29711 C -0.10538 -0.31352 -0.06128 -0.30959 -0.03437 -0.31445 C 0.03698 -0.3126 0.01962 -0.31907 0.05382 -0.30797 C 0.06181 -0.30289 0.06632 -0.30104 0.07535 -0.29919 C 0.08021 -0.29479 0.08577 -0.29341 0.09011 -0.28832 C 0.09757 -0.2793 0.10452 -0.26497 0.11302 -0.2578 C 0.11476 -0.2541 0.11598 -0.25017 0.11806 -0.2467 C 0.11945 -0.24416 0.1217 -0.24277 0.12292 -0.24023 C 0.12587 -0.23375 0.12657 -0.22335 0.12934 -0.21618 C 0.13282 -0.19722 0.1342 -0.17849 0.13768 -0.15953 C 0.13473 -0.12601 0.12032 -0.0904 0.09497 -0.07861 C 0.08872 -0.06566 0.0816 -0.06543 0.07205 -0.05688 C 0.06164 -0.0474 0.04809 -0.04069 0.03611 -0.03491 C 0.03125 -0.02867 0.02761 -0.02474 0.02136 -0.02196 C 0.0132 -0.01479 0.00643 -0.00948 -2.77778E-6 8.09249E-7 " pathEditMode="relative" ptsTypes="fff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6 -0.20739 C -0.45052 -0.17294 -0.4474 -0.13572 -0.43941 -0.10265 C -0.4375 -0.07768 -0.43559 -0.04947 -0.42795 -0.02612 C -0.42448 -0.01572 -0.41997 -0.00577 -0.41649 0.0044 C -0.41441 0.01064 -0.41319 0.01758 -0.41146 0.02405 C -0.41076 0.02637 -0.4092 0.02822 -0.40833 0.03053 C -0.39931 0.05272 -0.39201 0.074 -0.38038 0.09388 C -0.36719 0.11631 -0.35764 0.14313 -0.33941 0.15954 C -0.33542 0.16717 -0.3309 0.17064 -0.32622 0.17689 C -0.30677 0.20278 -0.29097 0.22567 -0.26563 0.24232 C -0.26406 0.24463 -0.26198 0.24625 -0.26076 0.24902 C -0.25556 0.26128 -0.26354 0.25596 -0.25417 0.25989 C -0.24427 0.28209 -0.25556 0.26082 -0.24097 0.27746 C -0.23958 0.27908 -0.23924 0.28232 -0.23785 0.28394 C -0.23264 0.28972 -0.22535 0.28949 -0.21979 0.2948 C -0.21788 0.29665 -0.21684 0.29966 -0.21476 0.30128 C -0.20781 0.3066 -0.1908 0.30822 -0.18212 0.31238 C -0.14757 0.31122 -0.11667 0.3133 -0.08368 0.30567 C -0.07639 0.29897 -0.06701 0.29573 -0.05903 0.29041 C -0.05573 0.28833 -0.04931 0.28394 -0.04931 0.28394 C -0.04219 0.27122 -0.03646 0.25943 -0.02795 0.24902 C -0.02396 0.24417 -0.02153 0.23608 -0.01649 0.23376 C -0.01476 0.23307 -0.01302 0.23261 -0.01146 0.23145 C -0.00799 0.22891 -0.00451 0.22637 -0.00174 0.22267 C 0.00156 0.21827 0.00816 0.20972 0.00816 0.20972 C 0.01441 0.18105 0.00781 0.20671 0.01632 0.18336 C 0.01979 0.17388 0.02135 0.16093 0.02292 0.15076 C 0.02535 0.11261 0.03437 0.0592 0.00642 0.03492 C 0.00243 0.02405 2.77778E-7 0.01203 2.77778E-7 5.31792E-6 " pathEditMode="relative" ptsTypes="ffffffffffffffffffffffffffff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041" y="939452"/>
            <a:ext cx="314716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11CCF33-67ED-45B1-9C19-06D089025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10" y="2354893"/>
            <a:ext cx="2606702" cy="20611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0959" y="3072472"/>
            <a:ext cx="4898428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সমবাহু,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সমদ্বিবাহু ও বিষমবাহু ত্রিভুজ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 আলোচনা করে পড়। প্রয়োজনে আমার সহায়তা নিও।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ou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0844" y="2182660"/>
            <a:ext cx="3677478" cy="2362200"/>
          </a:xfrm>
          <a:prstGeom prst="flowChartAlternateProcess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TextBox 2"/>
          <p:cNvSpPr txBox="1"/>
          <p:nvPr/>
        </p:nvSpPr>
        <p:spPr>
          <a:xfrm>
            <a:off x="2838733" y="776970"/>
            <a:ext cx="242169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n w="0"/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endParaRPr lang="en-GB" sz="4000" dirty="0">
              <a:ln w="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2855" y="5038677"/>
            <a:ext cx="6960355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আমি তিনটি দলে ভাগ করে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সমবাহু,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সমদ্বিবাহু ও বিষমবাহু ত্রিভুজ আকঁতে 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দিব।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71678" y="3071397"/>
            <a:ext cx="2667000" cy="1143000"/>
            <a:chOff x="5867400" y="3352800"/>
            <a:chExt cx="2667000" cy="11430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755456" y="3352800"/>
              <a:ext cx="778944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867400" y="4495800"/>
              <a:ext cx="2667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7400" y="3352800"/>
              <a:ext cx="1905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515097" y="4983407"/>
            <a:ext cx="1905004" cy="1399301"/>
            <a:chOff x="6324600" y="5077699"/>
            <a:chExt cx="1905004" cy="1399301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6324600" y="5077701"/>
              <a:ext cx="975467" cy="13992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300067" y="5077699"/>
              <a:ext cx="929537" cy="13993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6324600" y="6477000"/>
              <a:ext cx="190500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33400" y="1905000"/>
            <a:ext cx="3733800" cy="92333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3505200"/>
            <a:ext cx="3505200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5181600"/>
            <a:ext cx="3429000" cy="83099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6678" y="268694"/>
            <a:ext cx="8382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 rot="2933922">
            <a:off x="3229656" y="4041019"/>
            <a:ext cx="4108257" cy="125317"/>
          </a:xfrm>
          <a:prstGeom prst="rightArrow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9751786">
            <a:off x="3811975" y="3071377"/>
            <a:ext cx="2724815" cy="120005"/>
          </a:xfrm>
          <a:prstGeom prst="rightArrow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9920783" flipV="1">
            <a:off x="4000539" y="4835231"/>
            <a:ext cx="2483079" cy="131826"/>
          </a:xfrm>
          <a:prstGeom prst="rightArrow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7002830" y="1244291"/>
            <a:ext cx="1126989" cy="1363863"/>
            <a:chOff x="7002830" y="1244291"/>
            <a:chExt cx="1126989" cy="1363863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7002830" y="1257596"/>
              <a:ext cx="635941" cy="1350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619999" y="1244291"/>
              <a:ext cx="509820" cy="136386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7027102" y="2564704"/>
              <a:ext cx="1089764" cy="407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19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3019434"/>
            <a:ext cx="58674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১/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44466" y="4060996"/>
            <a:ext cx="8001000" cy="838200"/>
            <a:chOff x="457200" y="4876800"/>
            <a:chExt cx="8001000" cy="838200"/>
          </a:xfrm>
          <a:noFill/>
        </p:grpSpPr>
        <p:sp>
          <p:nvSpPr>
            <p:cNvPr id="23" name="Flowchart: Manual Input 22"/>
            <p:cNvSpPr/>
            <p:nvPr/>
          </p:nvSpPr>
          <p:spPr>
            <a:xfrm>
              <a:off x="457200" y="4876800"/>
              <a:ext cx="8001000" cy="83820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960203"/>
              <a:ext cx="8001000" cy="707886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২/</a:t>
              </a:r>
              <a:r>
                <a:rPr lang="bn-BD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বাহু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ভেদে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ত্রিভুজ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কত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প্রকার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?</a:t>
              </a:r>
              <a:endPara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715000" y="986535"/>
            <a:ext cx="27432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মৌখিক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390" y="832646"/>
            <a:ext cx="3246331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ccsdsds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5218" y="401091"/>
            <a:ext cx="4419600" cy="25774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5" name="TextBox 34"/>
          <p:cNvSpPr txBox="1"/>
          <p:nvPr/>
        </p:nvSpPr>
        <p:spPr>
          <a:xfrm>
            <a:off x="76200" y="3191470"/>
            <a:ext cx="2209800" cy="76944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লাল দল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805" y="4462804"/>
            <a:ext cx="2209800" cy="76944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নীল  দল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" y="5638800"/>
            <a:ext cx="2209800" cy="76944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সবুজ দল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90800" y="3286158"/>
            <a:ext cx="4920641" cy="76944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সমবাহু ত্রিভুজ আঁক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GB" sz="4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41218" y="4424974"/>
            <a:ext cx="5562600" cy="76944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সমদ্বিবাহু ত্রিভুজ  আঁক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90800" y="5672435"/>
            <a:ext cx="5410200" cy="76944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বিষম বাহু ত্রিভুজ আঁক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7805" y="690532"/>
            <a:ext cx="3276600" cy="11079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লিখিত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26" y="1547849"/>
            <a:ext cx="1501988" cy="193428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67655" y="663868"/>
            <a:ext cx="187132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91852" y="3963328"/>
            <a:ext cx="7010401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নার্গিস আক্তার </a:t>
            </a:r>
            <a:endParaRPr lang="bn-IN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ফজু খলিফা কান্দি 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প্রাঃ বিদ্যালয়।</a:t>
            </a:r>
          </a:p>
          <a:p>
            <a:pPr algn="ctr"/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শিবচর,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মাদারিপুর।</a:t>
            </a:r>
          </a:p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anose="02000000000000000000" pitchFamily="2" charset="0"/>
                <a:hlinkClick r:id="rId3"/>
              </a:rPr>
              <a:t>nargisat1981@gmail.com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1850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3326" y="3205271"/>
            <a:ext cx="2251553" cy="350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43339" y="1082738"/>
            <a:ext cx="6595763" cy="198120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age1output.jpg"/>
          <p:cNvPicPr>
            <a:picLocks noChangeAspect="1"/>
          </p:cNvPicPr>
          <p:nvPr/>
        </p:nvPicPr>
        <p:blipFill>
          <a:blip r:embed="rId2"/>
          <a:srcRect l="9516" t="8511" r="10612" b="10638"/>
          <a:stretch>
            <a:fillRect/>
          </a:stretch>
        </p:blipFill>
        <p:spPr>
          <a:xfrm>
            <a:off x="3564853" y="1644708"/>
            <a:ext cx="1653670" cy="216687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29219" y="3995678"/>
            <a:ext cx="57249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৪র্থ </a:t>
            </a: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 গণিত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68813" y="814285"/>
            <a:ext cx="204575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14400" y="228600"/>
            <a:ext cx="7391400" cy="1066800"/>
            <a:chOff x="914400" y="381000"/>
            <a:chExt cx="7391400" cy="1066800"/>
          </a:xfrm>
          <a:noFill/>
        </p:grpSpPr>
        <p:sp>
          <p:nvSpPr>
            <p:cNvPr id="4" name="Rounded Rectangular Callout 3"/>
            <p:cNvSpPr/>
            <p:nvPr/>
          </p:nvSpPr>
          <p:spPr>
            <a:xfrm>
              <a:off x="1295400" y="381000"/>
              <a:ext cx="6781800" cy="1066800"/>
            </a:xfrm>
            <a:prstGeom prst="wedgeRound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14400" y="381000"/>
              <a:ext cx="739140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এবার আমরা কিছু ছবি দেখি </a:t>
              </a:r>
              <a:endPara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6" name="Picture 5" descr="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2548143" cy="2209800"/>
          </a:xfrm>
          <a:prstGeom prst="rect">
            <a:avLst/>
          </a:prstGeom>
          <a:noFill/>
        </p:spPr>
      </p:pic>
      <p:pic>
        <p:nvPicPr>
          <p:cNvPr id="7" name="Picture 6" descr="T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962400"/>
            <a:ext cx="3886200" cy="2286000"/>
          </a:xfrm>
          <a:prstGeom prst="rect">
            <a:avLst/>
          </a:prstGeom>
          <a:noFill/>
        </p:spPr>
      </p:pic>
      <p:pic>
        <p:nvPicPr>
          <p:cNvPr id="8" name="Picture 7" descr="T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524000"/>
            <a:ext cx="2447925" cy="2209800"/>
          </a:xfrm>
          <a:prstGeom prst="rect">
            <a:avLst/>
          </a:prstGeom>
          <a:noFill/>
        </p:spPr>
      </p:pic>
      <p:pic>
        <p:nvPicPr>
          <p:cNvPr id="9" name="Picture 8" descr="T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1524000"/>
            <a:ext cx="2560320" cy="2209800"/>
          </a:xfrm>
          <a:prstGeom prst="rect">
            <a:avLst/>
          </a:prstGeom>
          <a:noFill/>
        </p:spPr>
      </p:pic>
      <p:pic>
        <p:nvPicPr>
          <p:cNvPr id="10" name="Picture 9" descr="T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3962400"/>
            <a:ext cx="3429000" cy="2286000"/>
          </a:xfrm>
          <a:prstGeom prst="rect">
            <a:avLst/>
          </a:prstGeom>
          <a:noFill/>
        </p:spPr>
      </p:pic>
      <p:pic>
        <p:nvPicPr>
          <p:cNvPr id="15" name="Picture 14" descr="isCADUVQM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6" y="1288092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33" y="364537"/>
            <a:ext cx="853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0"/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54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latin typeface="NikoshBAN" pitchFamily="2" charset="0"/>
                <a:cs typeface="NikoshBAN" pitchFamily="2" charset="0"/>
              </a:rPr>
              <a:t>শিখব</a:t>
            </a:r>
            <a:endParaRPr lang="en-US" sz="5400" dirty="0" smtClean="0">
              <a:ln w="0"/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30133" y="2129784"/>
            <a:ext cx="8229600" cy="3886200"/>
            <a:chOff x="377733" y="1489167"/>
            <a:chExt cx="8229600" cy="3886200"/>
          </a:xfrm>
          <a:noFill/>
        </p:grpSpPr>
        <p:sp>
          <p:nvSpPr>
            <p:cNvPr id="3" name="Isosceles Triangle 2"/>
            <p:cNvSpPr/>
            <p:nvPr/>
          </p:nvSpPr>
          <p:spPr>
            <a:xfrm>
              <a:off x="377733" y="1489167"/>
              <a:ext cx="8229600" cy="3886200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53640" y="3432267"/>
              <a:ext cx="4267200" cy="175432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ln w="0"/>
                  <a:latin typeface="NikoshBAN" pitchFamily="2" charset="0"/>
                  <a:cs typeface="NikoshBAN" pitchFamily="2" charset="0"/>
                </a:rPr>
                <a:t>ত্রিভুজ</a:t>
              </a:r>
              <a:r>
                <a:rPr lang="en-US" sz="5400" dirty="0" smtClean="0">
                  <a:ln w="0"/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5400" dirty="0" err="1" smtClean="0">
                  <a:ln w="0"/>
                  <a:latin typeface="NikoshBAN" pitchFamily="2" charset="0"/>
                  <a:cs typeface="NikoshBAN" pitchFamily="2" charset="0"/>
                </a:rPr>
                <a:t>ত্রিভুজের</a:t>
              </a:r>
              <a:r>
                <a:rPr lang="en-US" sz="54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n w="0"/>
                  <a:latin typeface="NikoshBAN" pitchFamily="2" charset="0"/>
                  <a:cs typeface="NikoshBAN" pitchFamily="2" charset="0"/>
                </a:rPr>
                <a:t>প্রকার</a:t>
              </a:r>
              <a:r>
                <a:rPr lang="en-US" sz="54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n w="0"/>
                  <a:latin typeface="NikoshBAN" pitchFamily="2" charset="0"/>
                  <a:cs typeface="NikoshBAN" pitchFamily="2" charset="0"/>
                </a:rPr>
                <a:t>ভেদ</a:t>
              </a:r>
              <a:endParaRPr lang="en-US" sz="54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04949" y="3423200"/>
            <a:ext cx="8602016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২৯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 সমবাহু,সমদ্বিবাহু ও বিষমবাহু ত্রিভুজ কী তা বলতে পারবে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949" y="4362271"/>
            <a:ext cx="8602016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২৯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.2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সমবাহু,সমদ্বিবাহু ও বিষমবাহু ত্রিভুজ আকঁতে পারবে।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8708" y="622076"/>
            <a:ext cx="3886200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শিখণফল 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020" y="202263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latin typeface="NikoshBAN" pitchFamily="2" charset="0"/>
                <a:cs typeface="NikoshBAN" pitchFamily="2" charset="0"/>
              </a:rPr>
              <a:t>এই পাঠ শেষে শিক্ষার্থীরা------- </a:t>
            </a:r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inus 2"/>
          <p:cNvSpPr/>
          <p:nvPr/>
        </p:nvSpPr>
        <p:spPr>
          <a:xfrm rot="16200000">
            <a:off x="-1638300" y="2705100"/>
            <a:ext cx="3962400" cy="6858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inus 4"/>
          <p:cNvSpPr/>
          <p:nvPr/>
        </p:nvSpPr>
        <p:spPr>
          <a:xfrm rot="16200000">
            <a:off x="-1028700" y="2705100"/>
            <a:ext cx="3962400" cy="6858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Minus 6"/>
          <p:cNvSpPr/>
          <p:nvPr/>
        </p:nvSpPr>
        <p:spPr>
          <a:xfrm rot="16200000">
            <a:off x="-419100" y="2705100"/>
            <a:ext cx="3962400" cy="6858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Minus 11"/>
          <p:cNvSpPr/>
          <p:nvPr/>
        </p:nvSpPr>
        <p:spPr>
          <a:xfrm rot="18115740">
            <a:off x="3368691" y="2947897"/>
            <a:ext cx="3962400" cy="6858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Minus 12"/>
          <p:cNvSpPr/>
          <p:nvPr/>
        </p:nvSpPr>
        <p:spPr>
          <a:xfrm rot="14399814">
            <a:off x="4821970" y="2908023"/>
            <a:ext cx="3944248" cy="6858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Minus 13"/>
          <p:cNvSpPr/>
          <p:nvPr/>
        </p:nvSpPr>
        <p:spPr>
          <a:xfrm rot="10800000">
            <a:off x="3962399" y="4190999"/>
            <a:ext cx="4191001" cy="6858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29180"/>
            <a:ext cx="6553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 তৈরী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4876800"/>
            <a:ext cx="2438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৩টি কাঠি লই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0" y="5867400"/>
            <a:ext cx="6781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কাঠিগুলোর প্রান্ত মিলিয়ে ত্রিভুজ তৈরী করি 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 rot="16200000">
            <a:off x="-1638299" y="3238499"/>
            <a:ext cx="4343400" cy="152400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Flowchart: Process 2"/>
          <p:cNvSpPr/>
          <p:nvPr/>
        </p:nvSpPr>
        <p:spPr>
          <a:xfrm rot="16200000">
            <a:off x="-800101" y="3238500"/>
            <a:ext cx="4343400" cy="152400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Flowchart: Process 3"/>
          <p:cNvSpPr/>
          <p:nvPr/>
        </p:nvSpPr>
        <p:spPr>
          <a:xfrm rot="16200000">
            <a:off x="-1257300" y="3238499"/>
            <a:ext cx="4343400" cy="152400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41" y="132675"/>
            <a:ext cx="50605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৩টি রেখাংশ দ্বারা ত্রিভুজ তৈরী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95499" y="755453"/>
            <a:ext cx="6400800" cy="5315129"/>
            <a:chOff x="2209800" y="990600"/>
            <a:chExt cx="6400800" cy="5315129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53000" y="990600"/>
              <a:ext cx="1066800" cy="120032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7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 </a:t>
              </a:r>
              <a:endPara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0000" y="5105400"/>
              <a:ext cx="990600" cy="120032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7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গ  </a:t>
              </a:r>
              <a:endPara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09800" y="5265003"/>
              <a:ext cx="990600" cy="101566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খ </a:t>
              </a:r>
              <a:endPara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4800" y="6019800"/>
            <a:ext cx="82296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৩টি রেখাংশ দ্বারা আবদ্দ্ব  চিত্রকে ত্রিভুজ বলে।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Process 14"/>
          <p:cNvSpPr/>
          <p:nvPr/>
        </p:nvSpPr>
        <p:spPr>
          <a:xfrm rot="18114503">
            <a:off x="1943100" y="3678779"/>
            <a:ext cx="4343400" cy="152400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Flowchart: Process 15"/>
          <p:cNvSpPr/>
          <p:nvPr/>
        </p:nvSpPr>
        <p:spPr>
          <a:xfrm rot="14349713">
            <a:off x="4206201" y="3638591"/>
            <a:ext cx="4343400" cy="152400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Flowchart: Process 16"/>
          <p:cNvSpPr/>
          <p:nvPr/>
        </p:nvSpPr>
        <p:spPr>
          <a:xfrm rot="10800000">
            <a:off x="2971801" y="5469478"/>
            <a:ext cx="4572000" cy="169322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673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 rot="1687854">
            <a:off x="3902551" y="2871909"/>
            <a:ext cx="752016" cy="484632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 rot="8486186">
            <a:off x="7103729" y="2254479"/>
            <a:ext cx="752016" cy="484632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6038508" y="5401476"/>
            <a:ext cx="599616" cy="484632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4918" y="20574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371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791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বাহু </a:t>
            </a: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 rot="3300785">
            <a:off x="5103192" y="3125368"/>
            <a:ext cx="4517260" cy="195917"/>
          </a:xfrm>
          <a:prstGeom prst="flowChartProcess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lowchart: Process 9"/>
          <p:cNvSpPr/>
          <p:nvPr/>
        </p:nvSpPr>
        <p:spPr>
          <a:xfrm rot="18210352">
            <a:off x="2568070" y="3154822"/>
            <a:ext cx="4572000" cy="208546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lowchart: Process 10"/>
          <p:cNvSpPr/>
          <p:nvPr/>
        </p:nvSpPr>
        <p:spPr>
          <a:xfrm flipV="1">
            <a:off x="3505200" y="5029193"/>
            <a:ext cx="5257800" cy="228606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414" y="241497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 ত্রিভুজে বাহু থাকে তিনটি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03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287</Words>
  <Application>Microsoft Office PowerPoint</Application>
  <PresentationFormat>On-screen Show (4:3)</PresentationFormat>
  <Paragraphs>81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Wingdings</vt:lpstr>
      <vt:lpstr>1_Office Theme</vt:lpstr>
      <vt:lpstr>3_Office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 Learning</dc:creator>
  <cp:lastModifiedBy>Kawsar Ahamed</cp:lastModifiedBy>
  <cp:revision>31</cp:revision>
  <dcterms:modified xsi:type="dcterms:W3CDTF">2019-10-24T13:35:16Z</dcterms:modified>
</cp:coreProperties>
</file>