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7" r:id="rId4"/>
    <p:sldId id="268" r:id="rId5"/>
    <p:sldId id="260" r:id="rId6"/>
    <p:sldId id="257" r:id="rId7"/>
    <p:sldId id="258" r:id="rId8"/>
    <p:sldId id="259" r:id="rId9"/>
    <p:sldId id="263" r:id="rId10"/>
    <p:sldId id="264" r:id="rId11"/>
    <p:sldId id="261" r:id="rId12"/>
    <p:sldId id="262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42680-D588-4393-8476-FA6EAACA30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A24D-CBE8-4FC3-9306-B0D870F36BC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2D4A0CA-3E12-4525-A203-52E59AE5008E}" type="parTrans" cxnId="{D6C00BEE-1F9A-4D66-BC4B-98C9BA515961}">
      <dgm:prSet/>
      <dgm:spPr/>
      <dgm:t>
        <a:bodyPr/>
        <a:lstStyle/>
        <a:p>
          <a:endParaRPr lang="en-US"/>
        </a:p>
      </dgm:t>
    </dgm:pt>
    <dgm:pt modelId="{A11C55C6-5594-45EA-B36B-76322A8D3B6E}" type="sibTrans" cxnId="{D6C00BEE-1F9A-4D66-BC4B-98C9BA515961}">
      <dgm:prSet/>
      <dgm:spPr/>
      <dgm:t>
        <a:bodyPr/>
        <a:lstStyle/>
        <a:p>
          <a:endParaRPr lang="en-US"/>
        </a:p>
      </dgm:t>
    </dgm:pt>
    <dgm:pt modelId="{01032278-0E9D-4761-820A-3959AE01EDD2}" type="pres">
      <dgm:prSet presAssocID="{AC242680-D588-4393-8476-FA6EAACA30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AA6E-C358-4EB0-8277-806BE2B2BD90}" type="pres">
      <dgm:prSet presAssocID="{5268A24D-CBE8-4FC3-9306-B0D870F36BCF}" presName="centerShape" presStyleLbl="node0" presStyleIdx="0" presStyleCnt="1" custScaleX="54493" custScaleY="53117" custLinFactNeighborX="3277" custLinFactNeighborY="-3251"/>
      <dgm:spPr/>
      <dgm:t>
        <a:bodyPr/>
        <a:lstStyle/>
        <a:p>
          <a:endParaRPr lang="en-US"/>
        </a:p>
      </dgm:t>
    </dgm:pt>
  </dgm:ptLst>
  <dgm:cxnLst>
    <dgm:cxn modelId="{6E778A7B-A9A9-4E32-8A8F-91D222C81748}" type="presOf" srcId="{5268A24D-CBE8-4FC3-9306-B0D870F36BCF}" destId="{07CFAA6E-C358-4EB0-8277-806BE2B2BD90}" srcOrd="0" destOrd="0" presId="urn:microsoft.com/office/officeart/2005/8/layout/radial1"/>
    <dgm:cxn modelId="{95E1EB82-4502-4537-A4E7-D23B29548402}" type="presOf" srcId="{AC242680-D588-4393-8476-FA6EAACA3014}" destId="{01032278-0E9D-4761-820A-3959AE01EDD2}" srcOrd="0" destOrd="0" presId="urn:microsoft.com/office/officeart/2005/8/layout/radial1"/>
    <dgm:cxn modelId="{D6C00BEE-1F9A-4D66-BC4B-98C9BA515961}" srcId="{AC242680-D588-4393-8476-FA6EAACA3014}" destId="{5268A24D-CBE8-4FC3-9306-B0D870F36BCF}" srcOrd="0" destOrd="0" parTransId="{D2D4A0CA-3E12-4525-A203-52E59AE5008E}" sibTransId="{A11C55C6-5594-45EA-B36B-76322A8D3B6E}"/>
    <dgm:cxn modelId="{BC6A3CDD-66AD-4ECA-9099-DD9221E5A64C}" type="presParOf" srcId="{01032278-0E9D-4761-820A-3959AE01EDD2}" destId="{07CFAA6E-C358-4EB0-8277-806BE2B2BD9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AA6E-C358-4EB0-8277-806BE2B2BD90}">
      <dsp:nvSpPr>
        <dsp:cNvPr id="0" name=""/>
        <dsp:cNvSpPr/>
      </dsp:nvSpPr>
      <dsp:spPr>
        <a:xfrm>
          <a:off x="1112480" y="289187"/>
          <a:ext cx="1550202" cy="15110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1339502" y="510476"/>
        <a:ext cx="1096158" cy="10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BCCF-5256-4D6B-B19B-00FE77C2920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4D8C-2226-4D04-8464-246103885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083734" y="660486"/>
          <a:ext cx="10041466" cy="564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esentation" r:id="rId4" imgW="6094318" imgH="3427559" progId="PowerPoint.Show.12">
                  <p:embed/>
                </p:oleObj>
              </mc:Choice>
              <mc:Fallback>
                <p:oleObj name="Presentation" r:id="rId4" imgW="609431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3734" y="660486"/>
                        <a:ext cx="10041466" cy="564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283402" y="279485"/>
            <a:ext cx="5926625" cy="6265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210027" y="279484"/>
            <a:ext cx="5558640" cy="62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212" y="1371600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الاجهزة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212" y="2779058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البيانات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706" y="4500281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نبادل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141" y="4500281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4141" y="2895599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4141" y="1255057"/>
            <a:ext cx="2563906" cy="11205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98" y="2909714"/>
            <a:ext cx="989932" cy="989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87" y="1035053"/>
            <a:ext cx="1512329" cy="1118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46" y="1202613"/>
            <a:ext cx="973607" cy="943716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5" y="4416691"/>
            <a:ext cx="2889811" cy="16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268941"/>
            <a:ext cx="12093388" cy="6858000"/>
          </a:xfrm>
          <a:prstGeom prst="frame">
            <a:avLst>
              <a:gd name="adj1" fmla="val 491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341" y="3818964"/>
            <a:ext cx="11465859" cy="28149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الجواب: هو عبارة عن جهاز الكتروني قادر  علي استقبال البيانات  ومعلجنها الي معلومات ذات قيمة يحزنها في وساءط تخزين مختلفة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906" y="2241176"/>
            <a:ext cx="4715436" cy="11833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>
                <a:latin typeface="NikoshBAN" panose="02000000000000000000" pitchFamily="2" charset="0"/>
              </a:rPr>
              <a:t>و ماهي فواءد الحاسوب 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9283" y="519952"/>
            <a:ext cx="3128682" cy="9681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عمل الواحد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829" y="621441"/>
            <a:ext cx="1556189" cy="135321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Frame 5"/>
          <p:cNvSpPr/>
          <p:nvPr/>
        </p:nvSpPr>
        <p:spPr>
          <a:xfrm>
            <a:off x="4034118" y="448235"/>
            <a:ext cx="3290047" cy="103990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236259" y="2241176"/>
            <a:ext cx="4921623" cy="1183341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31694" y="3818964"/>
            <a:ext cx="11681012" cy="2814917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152" y="542363"/>
            <a:ext cx="4715436" cy="11833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atin typeface="NikoshBAN" panose="02000000000000000000" pitchFamily="2" charset="0"/>
              </a:rPr>
              <a:t>دليل العمال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8" y="1855693"/>
            <a:ext cx="7646893" cy="11833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>
                <a:latin typeface="NikoshBAN" panose="02000000000000000000" pitchFamily="2" charset="0"/>
              </a:rPr>
              <a:t>و ماهي فواءد الحاسوب 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795" y="3240741"/>
            <a:ext cx="11301297" cy="31017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الجواب: فواءد الحاسوب: تستطيع اسرع الحواسيب في يومنا هذا القيام بمءات بلايين العمليات الحسابية</a:t>
            </a:r>
            <a:r>
              <a:rPr lang="ar-SA" sz="2800" dirty="0">
                <a:latin typeface="NikoshBAN" panose="02000000000000000000" pitchFamily="2" charset="0"/>
              </a:rPr>
              <a:t> </a:t>
            </a:r>
            <a:r>
              <a:rPr lang="ar-SA" sz="2800" dirty="0" smtClean="0">
                <a:latin typeface="NikoshBAN" panose="02000000000000000000" pitchFamily="2" charset="0"/>
              </a:rPr>
              <a:t>والمنطيقية في ثوان قليلة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:\r\IMG_46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9852214" y="614082"/>
            <a:ext cx="1906283" cy="1561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Frame 6"/>
          <p:cNvSpPr/>
          <p:nvPr/>
        </p:nvSpPr>
        <p:spPr>
          <a:xfrm>
            <a:off x="0" y="152401"/>
            <a:ext cx="12192000" cy="6633882"/>
          </a:xfrm>
          <a:prstGeom prst="frame">
            <a:avLst>
              <a:gd name="adj1" fmla="val 374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1295" y="448231"/>
            <a:ext cx="2402541" cy="6902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মূল্যায়ন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10990" y="1326776"/>
            <a:ext cx="11170024" cy="932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الحاسوب هو عبارة عن جهاز الكتروني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988" y="2352196"/>
            <a:ext cx="11170024" cy="932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تشغيل الحواسوب يرمحيات عامة تسمي  اجهزة التشغيل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10988" y="3355325"/>
            <a:ext cx="11170024" cy="932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تنقسم مكونات  الحسوب الي ثلاثة اقسام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0988" y="4379249"/>
            <a:ext cx="11170024" cy="932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الحسوب هو احتراع بحد ذاته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3752" y="5459037"/>
            <a:ext cx="11237259" cy="932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يمكن بالحسوب التحكم في المركبات الفضاءية يدون طيار</a:t>
            </a:r>
            <a:endParaRPr lang="en-US" sz="2800" dirty="0"/>
          </a:p>
        </p:txBody>
      </p:sp>
      <p:sp>
        <p:nvSpPr>
          <p:cNvPr id="8" name="L-Shape 7"/>
          <p:cNvSpPr/>
          <p:nvPr/>
        </p:nvSpPr>
        <p:spPr>
          <a:xfrm rot="18038910">
            <a:off x="1664886" y="1445401"/>
            <a:ext cx="1165941" cy="561826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1599045" y="2657700"/>
            <a:ext cx="1122835" cy="493058"/>
          </a:xfrm>
          <a:prstGeom prst="flowChartSummingJunc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038910">
            <a:off x="1165859" y="5463023"/>
            <a:ext cx="1108981" cy="612456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1599044" y="3741729"/>
            <a:ext cx="1122835" cy="493058"/>
          </a:xfrm>
          <a:prstGeom prst="flowChartSummingJunc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umming Junction 13"/>
          <p:cNvSpPr/>
          <p:nvPr/>
        </p:nvSpPr>
        <p:spPr>
          <a:xfrm>
            <a:off x="1599044" y="4593362"/>
            <a:ext cx="1122835" cy="493058"/>
          </a:xfrm>
          <a:prstGeom prst="flowChartSummingJunc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598894" y="367210"/>
            <a:ext cx="2671482" cy="866475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272988" y="2456329"/>
            <a:ext cx="9520518" cy="3361764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617260" y="887506"/>
            <a:ext cx="4168588" cy="1165412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واجب المنزلي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286871"/>
            <a:ext cx="12192000" cy="6858000"/>
          </a:xfrm>
          <a:prstGeom prst="frame">
            <a:avLst>
              <a:gd name="adj1" fmla="val 374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617260" y="887506"/>
            <a:ext cx="4168588" cy="1165412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01271" y="2456329"/>
            <a:ext cx="9726705" cy="3442447"/>
          </a:xfrm>
          <a:prstGeom prst="frame">
            <a:avLst>
              <a:gd name="adj1" fmla="val 781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9" y="0"/>
            <a:ext cx="11695395" cy="6858000"/>
          </a:xfrm>
          <a:prstGeom prst="rect">
            <a:avLst/>
          </a:prstGeom>
          <a:ln>
            <a:noFill/>
          </a:ln>
        </p:spPr>
      </p:pic>
      <p:sp>
        <p:nvSpPr>
          <p:cNvPr id="4" name="Flowchart: Process 3"/>
          <p:cNvSpPr/>
          <p:nvPr/>
        </p:nvSpPr>
        <p:spPr>
          <a:xfrm>
            <a:off x="5109882" y="1452281"/>
            <a:ext cx="5396753" cy="1129553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جزك الله خير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2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458" y="0"/>
            <a:ext cx="11901949" cy="6858000"/>
            <a:chOff x="132735" y="1"/>
            <a:chExt cx="11901949" cy="6858000"/>
          </a:xfrm>
        </p:grpSpPr>
        <p:sp>
          <p:nvSpPr>
            <p:cNvPr id="4" name="Oval 3"/>
            <p:cNvSpPr/>
            <p:nvPr/>
          </p:nvSpPr>
          <p:spPr>
            <a:xfrm>
              <a:off x="1263191" y="2813538"/>
              <a:ext cx="3843394" cy="30583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মোস্তাফিজুর রহমান</a:t>
              </a:r>
              <a:endPara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</a:p>
            <a:p>
              <a:pPr algn="ctr"/>
              <a:r>
                <a:rPr lang="bn-IN" sz="24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কাদপুর ও নারায়নপুর দাখিল মাদ্রাসা </a:t>
              </a:r>
              <a:endPara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পোরশা , নওগাঁ </a:t>
              </a:r>
            </a:p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মোবাঃ </a:t>
              </a:r>
              <a:r>
                <a:rPr lang="bn-IN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০১৭১৮৮৪৪৫৮৩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82683" y="647177"/>
              <a:ext cx="4645218" cy="5310545"/>
              <a:chOff x="-11691" y="13855"/>
              <a:chExt cx="9072564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1287988" y="685053"/>
            <a:ext cx="3012459" cy="28460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564" y="857393"/>
              <a:ext cx="4527755" cy="501449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587564" y="4599965"/>
              <a:ext cx="4527755" cy="1309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৮</a:t>
              </a:r>
              <a:r>
                <a:rPr lang="bn-BD" dirty="0" smtClean="0">
                  <a:solidFill>
                    <a:schemeClr val="tx1"/>
                  </a:solidFill>
                </a:rPr>
                <a:t>ম </a:t>
              </a:r>
              <a:r>
                <a:rPr lang="bn-BD" dirty="0">
                  <a:solidFill>
                    <a:schemeClr val="tx1"/>
                  </a:solidFill>
                </a:rPr>
                <a:t>শ্রেনি আরবি </a:t>
              </a:r>
              <a:r>
                <a:rPr lang="bn-BD" dirty="0" smtClean="0">
                  <a:solidFill>
                    <a:schemeClr val="tx1"/>
                  </a:solidFill>
                </a:rPr>
                <a:t>সাহিত্য</a:t>
              </a:r>
              <a:r>
                <a:rPr lang="ar-SA" dirty="0" smtClean="0">
                  <a:solidFill>
                    <a:schemeClr val="tx1"/>
                  </a:solidFill>
                </a:rPr>
                <a:t>حق الله و حق الولدين والناس     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ar-SA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76136" y="628946"/>
              <a:ext cx="4812676" cy="5406256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1688" y="429513"/>
              <a:ext cx="11104285" cy="6000784"/>
              <a:chOff x="-11691" y="13855"/>
              <a:chExt cx="8934021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691" y="13855"/>
                <a:ext cx="8934021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2" y="33265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7" name="Picture 16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102" y="470198"/>
              <a:ext cx="1693833" cy="2471333"/>
            </a:xfrm>
            <a:prstGeom prst="rect">
              <a:avLst/>
            </a:prstGeom>
          </p:spPr>
        </p:pic>
        <p:pic>
          <p:nvPicPr>
            <p:cNvPr id="18" name="Picture 17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366" y="733000"/>
              <a:ext cx="1693833" cy="2251451"/>
            </a:xfrm>
            <a:prstGeom prst="rect">
              <a:avLst/>
            </a:prstGeom>
          </p:spPr>
        </p:pic>
        <p:sp>
          <p:nvSpPr>
            <p:cNvPr id="19" name="Frame 18"/>
            <p:cNvSpPr/>
            <p:nvPr/>
          </p:nvSpPr>
          <p:spPr>
            <a:xfrm>
              <a:off x="132735" y="1"/>
              <a:ext cx="1190194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4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99" y="2683519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50" y="759458"/>
            <a:ext cx="2171700" cy="21050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209" y="740979"/>
            <a:ext cx="2232823" cy="1639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26" y="2840681"/>
            <a:ext cx="2495550" cy="1828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6" name="Flowchart: Process 5"/>
          <p:cNvSpPr/>
          <p:nvPr/>
        </p:nvSpPr>
        <p:spPr>
          <a:xfrm>
            <a:off x="1048870" y="4954553"/>
            <a:ext cx="9977718" cy="1317812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انظر الي  ما هذا 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941294" y="4954553"/>
            <a:ext cx="10085294" cy="1285401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هذا الحاسوب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6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094" y="161364"/>
            <a:ext cx="4724400" cy="11474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ar-SA" sz="2800" dirty="0" smtClean="0">
                <a:latin typeface="NikoshBAN" panose="02000000000000000000" pitchFamily="2" charset="0"/>
              </a:rPr>
              <a:t>يوم الدرس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65" y="5172637"/>
            <a:ext cx="6248400" cy="15508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r>
              <a:rPr lang="ar-SA" sz="2800" dirty="0" smtClean="0">
                <a:latin typeface="NikoshBAN" panose="02000000000000000000" pitchFamily="2" charset="0"/>
              </a:rPr>
              <a:t>  الحاسوب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8" y="1308847"/>
            <a:ext cx="5165351" cy="37852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91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3739" y="699247"/>
            <a:ext cx="3155577" cy="8695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211" y="2196352"/>
            <a:ext cx="11268635" cy="3182472"/>
            <a:chOff x="3881718" y="1703294"/>
            <a:chExt cx="4760259" cy="1272990"/>
          </a:xfrm>
          <a:solidFill>
            <a:schemeClr val="accent6">
              <a:lumMod val="5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3881718" y="1703294"/>
              <a:ext cx="4760259" cy="618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2800" dirty="0" smtClean="0">
                  <a:latin typeface="NikoshBAN" panose="02000000000000000000" pitchFamily="2" charset="0"/>
                </a:rPr>
                <a:t>؟يقول ما هو  الحاسوب؟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1718" y="2321860"/>
              <a:ext cx="4760259" cy="654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>
                  <a:latin typeface="NikoshBAN" panose="02000000000000000000" pitchFamily="2" charset="0"/>
                </a:rPr>
                <a:t>و ماهي فواءد الحاسوب 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233082" y="2061882"/>
            <a:ext cx="11510683" cy="3442447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276165" y="560294"/>
            <a:ext cx="3343835" cy="999565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59" y="376518"/>
            <a:ext cx="11842376" cy="1272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تشغل الحواسب برمجيات حاصة تسمي انظمة  التشغيل  فمن دونهايكون الحاسوب قطعة من الخردة – وتبين انظيمة التشغيل للحاسوب كيفية تنفيذ المهام كما انها في الغالبتوفر بيءة للمبرمجين ليطوروا عليهتطبيقاتهم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259" y="1846731"/>
            <a:ext cx="11842376" cy="15867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গননাকারি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তথ্যবলিতে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259" y="3630710"/>
            <a:ext cx="11842376" cy="1272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ان هذا التعريف يبين الخطا الشاءع بين الناس من  ان الحواسيب فقط هي تلك التيتغمل تحت بيءةيءوندوز وماكينتووس ولينكس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59" y="5002308"/>
            <a:ext cx="11842376" cy="1272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-1"/>
            <a:ext cx="12192000" cy="6589059"/>
          </a:xfrm>
          <a:prstGeom prst="frame">
            <a:avLst>
              <a:gd name="adj1" fmla="val 3077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71" y="112058"/>
            <a:ext cx="11062445" cy="1577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تنقسم مكونات الحاسوب الي قسمين رءيسيين : العتاد الصلب والبرمجيات المسغلة له 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271" y="1775011"/>
            <a:ext cx="11062447" cy="1577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করে।যেমনি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অনুশিলন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271" y="3437964"/>
            <a:ext cx="11062445" cy="1577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atin typeface="NikoshBAN" panose="02000000000000000000" pitchFamily="2" charset="0"/>
              </a:rPr>
              <a:t>وينقسم العتاد الصلب للحاسوب الي خمس تصنيات رءيسة الادخال والمعاملجة واحهزة الاخراة ووساءط النحزين والجهزة الاتصال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272" y="5100917"/>
            <a:ext cx="11062446" cy="1577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ম্যাকিন্টোশ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লিনাক্স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31695" y="0"/>
            <a:ext cx="11349318" cy="6768353"/>
          </a:xfrm>
          <a:prstGeom prst="frame">
            <a:avLst>
              <a:gd name="adj1" fmla="val 322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964" y="1183341"/>
            <a:ext cx="10820400" cy="1407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في حين تنقسم  المبرمجيات الحسوبية الي  امظمة التشغيل والتطبيقات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964" y="3137648"/>
            <a:ext cx="10820400" cy="14074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হার্ড্বয়ার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95834" y="268942"/>
            <a:ext cx="11770659" cy="5325034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894" y="519953"/>
            <a:ext cx="3890682" cy="9412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المفردات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176" y="1999129"/>
            <a:ext cx="2124636" cy="977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الحاسوب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176" y="3379693"/>
            <a:ext cx="2124636" cy="977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الحاسوب المحمول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494" y="4670612"/>
            <a:ext cx="2321859" cy="14433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طاقة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7882" y="4863352"/>
            <a:ext cx="2133600" cy="1057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5482" y="3299010"/>
            <a:ext cx="2133600" cy="1057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5482" y="1851210"/>
            <a:ext cx="2133600" cy="1057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01" y="1461247"/>
            <a:ext cx="1368846" cy="136884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01" y="3295776"/>
            <a:ext cx="1368846" cy="9969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11" y="4356846"/>
            <a:ext cx="2303930" cy="13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2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397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27</cp:revision>
  <dcterms:created xsi:type="dcterms:W3CDTF">2018-10-02T22:49:38Z</dcterms:created>
  <dcterms:modified xsi:type="dcterms:W3CDTF">2019-10-22T17:17:33Z</dcterms:modified>
</cp:coreProperties>
</file>