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7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63" r:id="rId13"/>
    <p:sldId id="264" r:id="rId14"/>
    <p:sldId id="273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303A-C438-4D57-9791-9ACB8F9FEB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4FBA-BDFA-4D32-9FED-A5F98D6F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5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303A-C438-4D57-9791-9ACB8F9FEB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4FBA-BDFA-4D32-9FED-A5F98D6F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9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303A-C438-4D57-9791-9ACB8F9FEB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4FBA-BDFA-4D32-9FED-A5F98D6F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2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303A-C438-4D57-9791-9ACB8F9FEB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4FBA-BDFA-4D32-9FED-A5F98D6F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7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303A-C438-4D57-9791-9ACB8F9FEB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4FBA-BDFA-4D32-9FED-A5F98D6F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3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303A-C438-4D57-9791-9ACB8F9FEB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4FBA-BDFA-4D32-9FED-A5F98D6F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6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303A-C438-4D57-9791-9ACB8F9FEB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4FBA-BDFA-4D32-9FED-A5F98D6F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4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303A-C438-4D57-9791-9ACB8F9FEB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4FBA-BDFA-4D32-9FED-A5F98D6F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3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303A-C438-4D57-9791-9ACB8F9FEB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4FBA-BDFA-4D32-9FED-A5F98D6F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7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303A-C438-4D57-9791-9ACB8F9FEB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4FBA-BDFA-4D32-9FED-A5F98D6F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8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F303A-C438-4D57-9791-9ACB8F9FEB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44FBA-BDFA-4D32-9FED-A5F98D6F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5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F303A-C438-4D57-9791-9ACB8F9FEB7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44FBA-BDFA-4D32-9FED-A5F98D6FD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6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126A-12C8-42ED-BF96-58BEE82B2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371" y="413236"/>
            <a:ext cx="9144000" cy="1186963"/>
          </a:xfrm>
        </p:spPr>
        <p:txBody>
          <a:bodyPr>
            <a:noAutofit/>
          </a:bodyPr>
          <a:lstStyle/>
          <a:p>
            <a:r>
              <a:rPr lang="ar-SA" sz="8800" dirty="0">
                <a:solidFill>
                  <a:schemeClr val="accent1">
                    <a:lumMod val="75000"/>
                  </a:schemeClr>
                </a:solidFill>
              </a:rPr>
              <a:t>بسم الله الرحمن الرحيم</a:t>
            </a:r>
            <a:endParaRPr lang="en-US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E9AD5-70E9-4522-984D-985C91D8A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416" y="2369976"/>
            <a:ext cx="9965094" cy="2887824"/>
          </a:xfrm>
        </p:spPr>
        <p:txBody>
          <a:bodyPr>
            <a:normAutofit/>
          </a:bodyPr>
          <a:lstStyle/>
          <a:p>
            <a:r>
              <a:rPr lang="ar-SA" sz="6000" dirty="0">
                <a:solidFill>
                  <a:srgbClr val="002060"/>
                </a:solidFill>
              </a:rPr>
              <a:t>السلام عليكم و رحمة الله </a:t>
            </a:r>
            <a:endParaRPr lang="bn-BD" sz="6000" dirty="0">
              <a:solidFill>
                <a:srgbClr val="002060"/>
              </a:solidFill>
            </a:endParaRPr>
          </a:p>
          <a:p>
            <a:endParaRPr lang="bn-BD" sz="6000" dirty="0">
              <a:solidFill>
                <a:srgbClr val="002060"/>
              </a:solidFill>
            </a:endParaRPr>
          </a:p>
          <a:p>
            <a:r>
              <a:rPr lang="bn-BD" sz="6000" dirty="0">
                <a:solidFill>
                  <a:srgbClr val="002060"/>
                </a:solidFill>
              </a:rPr>
              <a:t>আজকের পাঠে সবাইকে স্বাগতম</a:t>
            </a:r>
            <a:r>
              <a:rPr lang="ar-SA" sz="6000" dirty="0">
                <a:solidFill>
                  <a:srgbClr val="002060"/>
                </a:solidFill>
              </a:rPr>
              <a:t> 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5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7162F-CA43-45E8-B73B-DDB04729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130" y="533156"/>
            <a:ext cx="3670854" cy="70899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</a:pPr>
            <a:r>
              <a:rPr lang="ar-SA" sz="4800" dirty="0"/>
              <a:t>                 </a:t>
            </a:r>
            <a:r>
              <a:rPr lang="bn-BD" sz="4800" dirty="0"/>
              <a:t>মাগরিব</a:t>
            </a:r>
            <a:br>
              <a:rPr lang="bn-BD" sz="4800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307EA-77A8-4DAD-9EF4-7B9C912E7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7" y="1390036"/>
            <a:ext cx="9839737" cy="526255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bn-BD" sz="4400" dirty="0">
                <a:solidFill>
                  <a:srgbClr val="002060"/>
                </a:solidFill>
              </a:rPr>
              <a:t>শুরু- সর্বসম্মতিক্রমে সূর্যাস্ত যাওয়ার পর হতেই মাগরিবের ওয়াক্ত শুরু হয়।</a:t>
            </a:r>
            <a:br>
              <a:rPr lang="bn-BD" sz="4400" dirty="0">
                <a:solidFill>
                  <a:srgbClr val="002060"/>
                </a:solidFill>
              </a:rPr>
            </a:br>
            <a:r>
              <a:rPr lang="bn-BD" sz="4400" dirty="0">
                <a:solidFill>
                  <a:schemeClr val="accent6">
                    <a:lumMod val="50000"/>
                  </a:schemeClr>
                </a:solidFill>
              </a:rPr>
              <a:t>শেষ-শেষ সময় নিয়ে মতানৈক্য রয়েছে। ইমাম আবু হানিফা(রাঃ)মতে-লাল আভার পরে সৃষ্ট সাদা আভা অদৃশ্য হওয়া পর্যন্ত বাকী থাকে।</a:t>
            </a:r>
            <a:br>
              <a:rPr lang="bn-BD" sz="4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bn-BD" sz="4400" b="1" dirty="0">
                <a:solidFill>
                  <a:srgbClr val="002060"/>
                </a:solidFill>
              </a:rPr>
              <a:t>দলীল-</a:t>
            </a:r>
            <a:r>
              <a:rPr lang="bn-BD" sz="4400" dirty="0">
                <a:solidFill>
                  <a:srgbClr val="002060"/>
                </a:solidFill>
              </a:rPr>
              <a:t>  রাসুল(দঃ)এর বাণী-</a:t>
            </a:r>
            <a:r>
              <a:rPr lang="ar-SA" sz="4400" dirty="0">
                <a:solidFill>
                  <a:srgbClr val="002060"/>
                </a:solidFill>
              </a:rPr>
              <a:t>وقت الصّلوة المغرب ما لم يغب الشّفق</a:t>
            </a:r>
            <a:endParaRPr lang="bn-BD" sz="4400" dirty="0">
              <a:solidFill>
                <a:srgbClr val="002060"/>
              </a:solidFill>
            </a:endParaRPr>
          </a:p>
          <a:p>
            <a:endParaRPr lang="bn-BD" dirty="0">
              <a:solidFill>
                <a:srgbClr val="002060"/>
              </a:solidFill>
            </a:endParaRPr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r>
              <a:rPr lang="bn-BD" dirty="0"/>
              <a:t>   </a:t>
            </a:r>
          </a:p>
          <a:p>
            <a:endParaRPr lang="bn-BD" dirty="0"/>
          </a:p>
          <a:p>
            <a:pPr marL="0" indent="0">
              <a:buNone/>
            </a:pPr>
            <a:r>
              <a:rPr lang="bn-BD" dirty="0"/>
              <a:t> </a:t>
            </a:r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r>
              <a:rPr lang="bn-BD" sz="3300" dirty="0"/>
              <a:t>                 লালিমা                              সূর্যাস্ত     </a:t>
            </a:r>
            <a:endParaRPr lang="bn-B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C2302-ECF1-438C-8BCC-FBC33CB45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69" y="2985337"/>
            <a:ext cx="4770783" cy="2365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23AE0-A66B-4E34-9AEE-0ECA26F45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06" y="2999668"/>
            <a:ext cx="4280451" cy="2511783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1E81E10F-2AFC-44CA-B7CF-D9F2C675D91F}"/>
              </a:ext>
            </a:extLst>
          </p:cNvPr>
          <p:cNvSpPr/>
          <p:nvPr/>
        </p:nvSpPr>
        <p:spPr>
          <a:xfrm rot="1836744">
            <a:off x="3419061" y="5497858"/>
            <a:ext cx="238539" cy="4425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0964C972-3087-48E4-87F4-6CF01F06B404}"/>
              </a:ext>
            </a:extLst>
          </p:cNvPr>
          <p:cNvSpPr/>
          <p:nvPr/>
        </p:nvSpPr>
        <p:spPr>
          <a:xfrm rot="1485812">
            <a:off x="7484173" y="5527850"/>
            <a:ext cx="238539" cy="4425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7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EC0BF-93BF-4284-B93C-F17BE7994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600" dirty="0">
                <a:solidFill>
                  <a:srgbClr val="002060"/>
                </a:solidFill>
              </a:rPr>
              <a:t>এশা 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D6D6A-6D45-4757-AB67-002E778CC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2" y="1825625"/>
            <a:ext cx="8835887" cy="4351338"/>
          </a:xfrm>
        </p:spPr>
        <p:txBody>
          <a:bodyPr/>
          <a:lstStyle/>
          <a:p>
            <a:r>
              <a:rPr lang="bn-BD" dirty="0">
                <a:solidFill>
                  <a:srgbClr val="C00000"/>
                </a:solidFill>
              </a:rPr>
              <a:t>শুরু- ইমামদের মতামতের আলোকে মাগরিবের ওয়াক্ত শেষ হলে এশা শুরু ।</a:t>
            </a:r>
          </a:p>
          <a:p>
            <a:r>
              <a:rPr lang="bn-BD" dirty="0"/>
              <a:t>শেষ- সুবহে সাদিকের পূর্ব পর্যন্ত অবশিষ্ট থাকে।</a:t>
            </a:r>
          </a:p>
          <a:p>
            <a:pPr marL="0" indent="0">
              <a:buNone/>
            </a:pPr>
            <a:r>
              <a:rPr lang="bn-BD" b="1" dirty="0"/>
              <a:t>দলীল- </a:t>
            </a:r>
            <a:r>
              <a:rPr lang="bn-BD" dirty="0"/>
              <a:t>রাসুল(দঃ)এর বাণী-</a:t>
            </a:r>
            <a:r>
              <a:rPr lang="ar-SA" dirty="0"/>
              <a:t>اخر وقت العشاء حين لم يطلع الفجر</a:t>
            </a:r>
            <a:r>
              <a:rPr lang="bn-BD" dirty="0"/>
              <a:t> </a:t>
            </a:r>
          </a:p>
          <a:p>
            <a:pPr marL="0" indent="0" algn="just">
              <a:buNone/>
            </a:pPr>
            <a:r>
              <a:rPr lang="bn-BD" b="1" dirty="0"/>
              <a:t>    </a:t>
            </a:r>
            <a:r>
              <a:rPr lang="bn-BD" dirty="0"/>
              <a:t>তবে মধ্যরাতের পরে এশার নামায পড়া মাকরুহ, কেননা     রাসুল(দঃ)এর বাণী</a:t>
            </a:r>
            <a:r>
              <a:rPr lang="ar-SA" dirty="0"/>
              <a:t>-</a:t>
            </a:r>
            <a:r>
              <a:rPr lang="bn-BD" dirty="0"/>
              <a:t> </a:t>
            </a:r>
            <a:r>
              <a:rPr lang="ar-SA" dirty="0"/>
              <a:t>لو لا اشقّ على امّتى لاخّرت العشاء الى ثلث اللّيل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588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animRot by="432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579D-A489-447D-ABB8-40121C73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564" y="365126"/>
            <a:ext cx="8574157" cy="1251640"/>
          </a:xfrm>
        </p:spPr>
        <p:txBody>
          <a:bodyPr/>
          <a:lstStyle/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 الشروط الصلوة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dirty="0">
                <a:solidFill>
                  <a:schemeClr val="accent6">
                    <a:lumMod val="75000"/>
                  </a:schemeClr>
                </a:solidFill>
              </a:rPr>
              <a:t> নামাযের শর্ত সমুহ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CAC8B-CBFC-49CC-A816-DE71C1A88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9548" y="1825625"/>
            <a:ext cx="4399722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bn-BD" dirty="0"/>
              <a:t> নিয়ত করা।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dirty="0"/>
              <a:t> কিবলামুখী হওয়া।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dirty="0"/>
              <a:t> সতর ঢাকা।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dirty="0"/>
              <a:t> শরীর পাক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dirty="0"/>
              <a:t> কাপড় পাক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dirty="0"/>
              <a:t> জায়গা পাক।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dirty="0"/>
              <a:t> ওয়াক্তমত নামায পড়া।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3BA7-6B88-4996-A854-90BCA104F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966" y="404881"/>
            <a:ext cx="7629938" cy="1325563"/>
          </a:xfrm>
        </p:spPr>
        <p:txBody>
          <a:bodyPr/>
          <a:lstStyle/>
          <a:p>
            <a:r>
              <a:rPr lang="ar-SA" dirty="0">
                <a:solidFill>
                  <a:schemeClr val="accent2">
                    <a:lumMod val="50000"/>
                  </a:schemeClr>
                </a:solidFill>
              </a:rPr>
              <a:t>اركان الصلوة</a:t>
            </a:r>
            <a:r>
              <a:rPr lang="bn-BD" dirty="0">
                <a:solidFill>
                  <a:schemeClr val="accent2">
                    <a:lumMod val="50000"/>
                  </a:schemeClr>
                </a:solidFill>
              </a:rPr>
              <a:t> নামাযের রুকন সমুহ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64C51-017E-4BE8-8CD5-87EAFEF14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38" y="1825625"/>
            <a:ext cx="46647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200" dirty="0">
                <a:solidFill>
                  <a:srgbClr val="C00000"/>
                </a:solidFill>
              </a:rPr>
              <a:t>১)তাকবীরে তাহরীমা বলা।</a:t>
            </a:r>
          </a:p>
          <a:p>
            <a:pPr marL="0" indent="0">
              <a:buNone/>
            </a:pPr>
            <a:r>
              <a:rPr lang="bn-BD" sz="3200" i="1" dirty="0">
                <a:solidFill>
                  <a:srgbClr val="FF0000"/>
                </a:solidFill>
              </a:rPr>
              <a:t>২)কিয়াম করা।</a:t>
            </a:r>
          </a:p>
          <a:p>
            <a:pPr marL="0" indent="0">
              <a:buNone/>
            </a:pPr>
            <a:r>
              <a:rPr lang="bn-BD" sz="3200" dirty="0">
                <a:solidFill>
                  <a:schemeClr val="accent1">
                    <a:lumMod val="50000"/>
                  </a:schemeClr>
                </a:solidFill>
              </a:rPr>
              <a:t>৩)কিরাআত পড়া।</a:t>
            </a:r>
          </a:p>
          <a:p>
            <a:pPr marL="0" indent="0">
              <a:buNone/>
            </a:pPr>
            <a:r>
              <a:rPr lang="bn-BD" sz="3200" dirty="0">
                <a:solidFill>
                  <a:schemeClr val="tx2">
                    <a:lumMod val="50000"/>
                  </a:schemeClr>
                </a:solidFill>
              </a:rPr>
              <a:t>৪)রুকু করা।</a:t>
            </a:r>
          </a:p>
          <a:p>
            <a:pPr marL="0" indent="0">
              <a:buNone/>
            </a:pPr>
            <a:r>
              <a:rPr lang="bn-BD" sz="3200" i="1" dirty="0">
                <a:solidFill>
                  <a:schemeClr val="accent6">
                    <a:lumMod val="75000"/>
                  </a:schemeClr>
                </a:solidFill>
              </a:rPr>
              <a:t>৫)সিজদা করা।</a:t>
            </a:r>
          </a:p>
          <a:p>
            <a:pPr marL="0" indent="0">
              <a:buNone/>
            </a:pPr>
            <a:r>
              <a:rPr lang="bn-BD" sz="3200" i="1" dirty="0">
                <a:solidFill>
                  <a:srgbClr val="00B0F0"/>
                </a:solidFill>
              </a:rPr>
              <a:t>৬)শেষ বৈঠক </a:t>
            </a:r>
            <a:endParaRPr lang="en-US" sz="32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3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998E-D064-4B4F-AFA3-BCEAB687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577"/>
          </a:xfrm>
        </p:spPr>
        <p:txBody>
          <a:bodyPr/>
          <a:lstStyle/>
          <a:p>
            <a:pPr algn="ctr"/>
            <a:r>
              <a:rPr lang="bn-BD" sz="6000" dirty="0">
                <a:solidFill>
                  <a:srgbClr val="FF0000"/>
                </a:solidFill>
              </a:rPr>
              <a:t>মূল্যায়ন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2E02C-52A6-4F99-AD0C-7840A0C5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898" y="1825625"/>
            <a:ext cx="9088902" cy="43513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ar-SA" dirty="0"/>
              <a:t>صلو</a:t>
            </a:r>
            <a:r>
              <a:rPr lang="ar-SA" i="1" dirty="0"/>
              <a:t>ة</a:t>
            </a:r>
            <a:r>
              <a:rPr lang="bn-BD" i="1" dirty="0"/>
              <a:t> শব্দটি কোন </a:t>
            </a:r>
            <a:r>
              <a:rPr lang="ar-SA" i="1" dirty="0"/>
              <a:t>باب</a:t>
            </a:r>
            <a:r>
              <a:rPr lang="bn-BD" i="1" dirty="0"/>
              <a:t> এর মাসদার?</a:t>
            </a:r>
          </a:p>
          <a:p>
            <a:pPr marL="514350" indent="-514350">
              <a:buAutoNum type="arabicParenR"/>
            </a:pPr>
            <a:r>
              <a:rPr lang="bn-BD" i="1" dirty="0">
                <a:solidFill>
                  <a:schemeClr val="accent6">
                    <a:lumMod val="50000"/>
                  </a:schemeClr>
                </a:solidFill>
              </a:rPr>
              <a:t>ইমাম আবু হানিফা(রাঃ)এর মতে, যোহরের নামাযের ওয়াক্ত শেষ হয় কখন</a:t>
            </a:r>
            <a:r>
              <a:rPr lang="bn-BD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marL="514350" indent="-514350">
              <a:buAutoNum type="arabicParenR"/>
            </a:pPr>
            <a:r>
              <a:rPr lang="bn-BD" dirty="0">
                <a:solidFill>
                  <a:schemeClr val="accent6">
                    <a:lumMod val="50000"/>
                  </a:schemeClr>
                </a:solidFill>
              </a:rPr>
              <a:t>নামাযের শর্ত কয়টি? </a:t>
            </a:r>
          </a:p>
          <a:p>
            <a:pPr marL="514350" indent="-514350">
              <a:buAutoNum type="arabicParenR"/>
            </a:pPr>
            <a:r>
              <a:rPr lang="bn-BD" dirty="0">
                <a:solidFill>
                  <a:schemeClr val="accent6">
                    <a:lumMod val="50000"/>
                  </a:schemeClr>
                </a:solidFill>
              </a:rPr>
              <a:t>নামাযের রুকন কয়টি? </a:t>
            </a:r>
            <a:endParaRPr lang="bn-BD" dirty="0"/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1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9F48-D769-4C09-8D5A-80F614426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i="1" dirty="0">
                <a:solidFill>
                  <a:srgbClr val="00B050"/>
                </a:solidFill>
              </a:rPr>
              <a:t>বাড়ীর কাজ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AA9C-E9A5-40C8-AB4E-6A9588304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278" y="1825626"/>
            <a:ext cx="6347792" cy="1487417"/>
          </a:xfrm>
        </p:spPr>
        <p:txBody>
          <a:bodyPr>
            <a:normAutofit/>
          </a:bodyPr>
          <a:lstStyle/>
          <a:p>
            <a:pPr algn="just"/>
            <a:r>
              <a:rPr lang="bn-BD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ইমামদের মতামত সহ মাগরিব এর নামাযের সময়সীমা বর্ণনা কর। 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57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BEB12-43D0-4495-8616-651E2B25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2597782" y="5581981"/>
            <a:ext cx="8699640" cy="1378634"/>
          </a:xfrm>
        </p:spPr>
        <p:txBody>
          <a:bodyPr/>
          <a:lstStyle/>
          <a:p>
            <a:pPr algn="ctr"/>
            <a:r>
              <a:rPr lang="bn-BD" dirty="0">
                <a:solidFill>
                  <a:srgbClr val="002060"/>
                </a:solidFill>
              </a:rPr>
              <a:t>আল্লাহ হাফেজ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2BB64-DF6A-4A21-B349-0BE6B0D16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575" y="1348546"/>
            <a:ext cx="5817704" cy="4694445"/>
          </a:xfrm>
        </p:spPr>
        <p:txBody>
          <a:bodyPr>
            <a:prstTxWarp prst="textCirclePour">
              <a:avLst/>
            </a:prstTxWarp>
          </a:bodyPr>
          <a:lstStyle/>
          <a:p>
            <a:r>
              <a:rPr lang="bn-BD" dirty="0">
                <a:ln>
                  <a:solidFill>
                    <a:srgbClr val="00330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সবাইকে অসংখ্য ধন্যবাদ </a:t>
            </a:r>
            <a:endParaRPr lang="en-US" dirty="0">
              <a:ln>
                <a:solidFill>
                  <a:srgbClr val="00330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12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5EB42-0458-4D67-A492-5FD2BB4A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992" y="40488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bn-BD" sz="8800" dirty="0">
                <a:solidFill>
                  <a:schemeClr val="accent2">
                    <a:lumMod val="75000"/>
                  </a:schemeClr>
                </a:solidFill>
              </a:rPr>
              <a:t>পরিচিতি</a:t>
            </a:r>
            <a:endParaRPr lang="en-US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9134ED-3C67-4813-8B38-6EF00825D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13231" y="1984650"/>
            <a:ext cx="5801784" cy="43513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F508A53-9216-4587-98F6-3CDDD35D32C7}"/>
              </a:ext>
            </a:extLst>
          </p:cNvPr>
          <p:cNvSpPr/>
          <p:nvPr/>
        </p:nvSpPr>
        <p:spPr>
          <a:xfrm>
            <a:off x="1135099" y="2491408"/>
            <a:ext cx="4585252" cy="34793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C00000"/>
                </a:solidFill>
              </a:rPr>
              <a:t>শিক্ষক পরিচিতি</a:t>
            </a:r>
          </a:p>
          <a:p>
            <a:pPr algn="ctr"/>
            <a:r>
              <a:rPr lang="bn-BD" sz="2400" dirty="0">
                <a:solidFill>
                  <a:srgbClr val="C00000"/>
                </a:solidFill>
              </a:rPr>
              <a:t> </a:t>
            </a:r>
          </a:p>
          <a:p>
            <a:r>
              <a:rPr lang="bn-BD" sz="2400" dirty="0">
                <a:solidFill>
                  <a:srgbClr val="C00000"/>
                </a:solidFill>
              </a:rPr>
              <a:t>মুহাম্মদ জাকির হোসেন</a:t>
            </a:r>
          </a:p>
          <a:p>
            <a:r>
              <a:rPr lang="bn-BD" sz="2400" dirty="0">
                <a:solidFill>
                  <a:srgbClr val="C00000"/>
                </a:solidFill>
              </a:rPr>
              <a:t>সহকারি মৌলভী</a:t>
            </a:r>
          </a:p>
          <a:p>
            <a:r>
              <a:rPr lang="bn-BD" sz="2400" dirty="0">
                <a:solidFill>
                  <a:srgbClr val="C00000"/>
                </a:solidFill>
              </a:rPr>
              <a:t>কাপ্তাই আল আমিন নুরিয়া দাখিল মাদরাসা</a:t>
            </a:r>
          </a:p>
          <a:p>
            <a:r>
              <a:rPr lang="bn-BD" sz="2400" dirty="0">
                <a:solidFill>
                  <a:srgbClr val="C00000"/>
                </a:solidFill>
              </a:rPr>
              <a:t>নতুন বাজার,কাপ্তাই,রাঙ্গামাটি</a:t>
            </a:r>
          </a:p>
          <a:p>
            <a:r>
              <a:rPr lang="bn-BD" sz="2400" dirty="0">
                <a:solidFill>
                  <a:srgbClr val="C00000"/>
                </a:solidFill>
              </a:rPr>
              <a:t>মোবাইল ঃ-০১৮৪৫৭৬৪৯৬৮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3EF6C9-ECAB-4538-942F-E9F209C779DD}"/>
              </a:ext>
            </a:extLst>
          </p:cNvPr>
          <p:cNvSpPr/>
          <p:nvPr/>
        </p:nvSpPr>
        <p:spPr>
          <a:xfrm>
            <a:off x="7462249" y="2491408"/>
            <a:ext cx="3011557" cy="30247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/>
              <a:t>পাঠ পরিচিতি</a:t>
            </a:r>
          </a:p>
          <a:p>
            <a:pPr algn="ctr"/>
            <a:endParaRPr lang="bn-BD" sz="2000" dirty="0"/>
          </a:p>
          <a:p>
            <a:pPr algn="ctr"/>
            <a:r>
              <a:rPr lang="bn-BD" sz="2000" dirty="0"/>
              <a:t>শ্রেণিঃ নবম</a:t>
            </a:r>
          </a:p>
          <a:p>
            <a:pPr algn="ctr"/>
            <a:r>
              <a:rPr lang="bn-BD" sz="2000" dirty="0"/>
              <a:t>বিষয়ঃ আকাইদ ওয়াল ফিকহ</a:t>
            </a:r>
          </a:p>
          <a:p>
            <a:pPr algn="ctr"/>
            <a:r>
              <a:rPr lang="bn-BD" sz="2000" dirty="0"/>
              <a:t>আজকের পাঠ ঃ নামাজ </a:t>
            </a:r>
          </a:p>
          <a:p>
            <a:pPr algn="ctr"/>
            <a:r>
              <a:rPr lang="bn-BD" sz="2000" dirty="0"/>
              <a:t>তারিখঃ ২৪/১০/১৯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63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4F1B-2343-45C3-88B7-A7056406C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sz="5400" dirty="0">
                <a:solidFill>
                  <a:srgbClr val="002060"/>
                </a:solidFill>
              </a:rPr>
              <a:t>ছবিতে আমরা কি দেখছি </a:t>
            </a:r>
            <a:r>
              <a:rPr lang="bn-BD" dirty="0"/>
              <a:t>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E8C1A3-1F37-4C2F-A8CA-737666CB4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56" y="1544914"/>
            <a:ext cx="3200400" cy="166420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5C0D63-87F4-4204-AF00-FDA91B675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727" y="1442645"/>
            <a:ext cx="3899448" cy="2160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5EFD93-541F-4994-9B7E-DA6A34DCB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727" y="3812277"/>
            <a:ext cx="3333750" cy="24669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46AC5A6-0229-438B-BB5C-8F870E6815B9}"/>
              </a:ext>
            </a:extLst>
          </p:cNvPr>
          <p:cNvSpPr/>
          <p:nvPr/>
        </p:nvSpPr>
        <p:spPr>
          <a:xfrm>
            <a:off x="1524002" y="3586990"/>
            <a:ext cx="4277139" cy="2850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আজকের পাঠের বিষয়</a:t>
            </a:r>
          </a:p>
          <a:p>
            <a:pPr algn="ctr"/>
            <a:endParaRPr lang="bn-BD" sz="2400" dirty="0"/>
          </a:p>
          <a:p>
            <a:pPr algn="ctr"/>
            <a:r>
              <a:rPr lang="bn-BD" sz="3600" dirty="0">
                <a:solidFill>
                  <a:srgbClr val="FF0000"/>
                </a:solidFill>
              </a:rPr>
              <a:t>নামায</a:t>
            </a:r>
            <a:endParaRPr lang="ar-SA" sz="3600" dirty="0">
              <a:solidFill>
                <a:srgbClr val="FF0000"/>
              </a:solidFill>
            </a:endParaRPr>
          </a:p>
          <a:p>
            <a:pPr algn="ctr"/>
            <a:r>
              <a:rPr lang="ar-SA" sz="3600" dirty="0">
                <a:solidFill>
                  <a:srgbClr val="FF0000"/>
                </a:solidFill>
              </a:rPr>
              <a:t>صلاة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6220-6E1C-420D-952A-0F59EAA66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i="1" dirty="0">
                <a:solidFill>
                  <a:schemeClr val="accent2">
                    <a:lumMod val="50000"/>
                  </a:schemeClr>
                </a:solidFill>
              </a:rPr>
              <a:t>শিখনফল</a:t>
            </a:r>
            <a:endParaRPr lang="en-US" sz="6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52DB1-CFBF-439B-8440-A34E25AF8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825" y="1853371"/>
            <a:ext cx="8690113" cy="2706618"/>
          </a:xfrm>
        </p:spPr>
        <p:txBody>
          <a:bodyPr/>
          <a:lstStyle/>
          <a:p>
            <a:pPr marL="0" indent="0">
              <a:buNone/>
            </a:pPr>
            <a:r>
              <a:rPr lang="bn-BD" dirty="0">
                <a:solidFill>
                  <a:srgbClr val="002060"/>
                </a:solidFill>
              </a:rPr>
              <a:t>এই পাঠ শেষে শিক্ষার্থীরা-</a:t>
            </a:r>
          </a:p>
          <a:p>
            <a:pPr marL="0" indent="0">
              <a:buNone/>
            </a:pPr>
            <a:r>
              <a:rPr lang="bn-BD" dirty="0">
                <a:solidFill>
                  <a:srgbClr val="002060"/>
                </a:solidFill>
              </a:rPr>
              <a:t>১.সালাতের আভিধানিক ও পারিভাষিক সংজ্ঞা বলতে পারবে।</a:t>
            </a:r>
          </a:p>
          <a:p>
            <a:pPr marL="0" indent="0">
              <a:buNone/>
            </a:pPr>
            <a:r>
              <a:rPr lang="bn-BD" dirty="0">
                <a:solidFill>
                  <a:srgbClr val="002060"/>
                </a:solidFill>
              </a:rPr>
              <a:t>২.পাঁচ ওয়াক্ত নামাযের সময়সীমা বলতে পারবে।</a:t>
            </a:r>
          </a:p>
          <a:p>
            <a:pPr marL="0" indent="0">
              <a:buNone/>
            </a:pPr>
            <a:r>
              <a:rPr lang="bn-BD" dirty="0">
                <a:solidFill>
                  <a:srgbClr val="002060"/>
                </a:solidFill>
              </a:rPr>
              <a:t>৩.নামাযের আরকান আহকাম বলতে পারবে।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2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40315-6F61-4384-9329-837871E0C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730" y="655984"/>
            <a:ext cx="5827643" cy="902182"/>
          </a:xfrm>
        </p:spPr>
        <p:txBody>
          <a:bodyPr>
            <a:normAutofit/>
          </a:bodyPr>
          <a:lstStyle/>
          <a:p>
            <a:pPr algn="ctr"/>
            <a:r>
              <a:rPr lang="bn-BD" sz="5400" i="1" dirty="0">
                <a:solidFill>
                  <a:schemeClr val="bg2">
                    <a:lumMod val="10000"/>
                  </a:schemeClr>
                </a:solidFill>
              </a:rPr>
              <a:t>নামাযের পরিচয় </a:t>
            </a:r>
            <a:endParaRPr lang="en-US" sz="54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27406-FCBD-4C4E-B174-E4A35E738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43" y="1815547"/>
            <a:ext cx="8892209" cy="4386469"/>
          </a:xfrm>
        </p:spPr>
        <p:txBody>
          <a:bodyPr>
            <a:normAutofit fontScale="92500"/>
          </a:bodyPr>
          <a:lstStyle/>
          <a:p>
            <a:r>
              <a:rPr lang="bn-BD" dirty="0">
                <a:solidFill>
                  <a:schemeClr val="bg2">
                    <a:lumMod val="10000"/>
                  </a:schemeClr>
                </a:solidFill>
              </a:rPr>
              <a:t>শাব্দিক অর্থ ঃ </a:t>
            </a: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صلوة </a:t>
            </a:r>
            <a:r>
              <a:rPr lang="bn-BD" dirty="0">
                <a:solidFill>
                  <a:schemeClr val="bg2">
                    <a:lumMod val="10000"/>
                  </a:schemeClr>
                </a:solidFill>
              </a:rPr>
              <a:t> শব্দটি </a:t>
            </a: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صلو</a:t>
            </a:r>
            <a:r>
              <a:rPr lang="bn-BD" dirty="0">
                <a:solidFill>
                  <a:schemeClr val="bg2">
                    <a:lumMod val="10000"/>
                  </a:schemeClr>
                </a:solidFill>
              </a:rPr>
              <a:t> ধাতু থেকে বাবে </a:t>
            </a: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تفعيل</a:t>
            </a:r>
            <a:r>
              <a:rPr lang="bn-BD" dirty="0">
                <a:solidFill>
                  <a:schemeClr val="bg2">
                    <a:lumMod val="10000"/>
                  </a:schemeClr>
                </a:solidFill>
              </a:rPr>
              <a:t> এর ক্রিয়ামূল।অভিধানে শব্দটি ৫টি প্রসিদ্ধ অর্থে ব্যবহৃত হয়।যথা-</a:t>
            </a:r>
          </a:p>
          <a:p>
            <a:r>
              <a:rPr lang="bn-BD" dirty="0">
                <a:solidFill>
                  <a:schemeClr val="bg2">
                    <a:lumMod val="10000"/>
                  </a:schemeClr>
                </a:solidFill>
              </a:rPr>
              <a:t>১) </a:t>
            </a: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الدعاء </a:t>
            </a:r>
            <a:r>
              <a:rPr lang="bn-BD" dirty="0">
                <a:solidFill>
                  <a:schemeClr val="bg2">
                    <a:lumMod val="10000"/>
                  </a:schemeClr>
                </a:solidFill>
              </a:rPr>
              <a:t> তথা প্রার্থনা অর্থে যেমন আল্লাহর বাণী </a:t>
            </a: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و صل عليهم انّ صلاتك سكان لهم </a:t>
            </a:r>
            <a:r>
              <a:rPr lang="bn-BD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bn-BD" dirty="0">
                <a:solidFill>
                  <a:schemeClr val="bg2">
                    <a:lumMod val="10000"/>
                  </a:schemeClr>
                </a:solidFill>
              </a:rPr>
              <a:t>২)</a:t>
            </a: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الرحمة </a:t>
            </a:r>
            <a:r>
              <a:rPr lang="bn-BD" dirty="0">
                <a:solidFill>
                  <a:schemeClr val="bg2">
                    <a:lumMod val="10000"/>
                  </a:schemeClr>
                </a:solidFill>
              </a:rPr>
              <a:t> তথা দোয়া অর্থে ।</a:t>
            </a:r>
          </a:p>
          <a:p>
            <a:r>
              <a:rPr lang="bn-BD" dirty="0">
                <a:solidFill>
                  <a:schemeClr val="bg2">
                    <a:lumMod val="10000"/>
                  </a:schemeClr>
                </a:solidFill>
              </a:rPr>
              <a:t>৩) </a:t>
            </a: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التسبيح </a:t>
            </a:r>
            <a:r>
              <a:rPr lang="bn-BD" dirty="0">
                <a:solidFill>
                  <a:schemeClr val="bg2">
                    <a:lumMod val="10000"/>
                  </a:schemeClr>
                </a:solidFill>
              </a:rPr>
              <a:t> পবিত্র্তা বর্ণনার্থে । ৪)</a:t>
            </a: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استغفار</a:t>
            </a:r>
            <a:r>
              <a:rPr lang="bn-BD" dirty="0">
                <a:solidFill>
                  <a:schemeClr val="bg2">
                    <a:lumMod val="10000"/>
                  </a:schemeClr>
                </a:solidFill>
              </a:rPr>
              <a:t> তথা ক্ষমা প্রার্থনার্থে ।</a:t>
            </a:r>
          </a:p>
          <a:p>
            <a:r>
              <a:rPr lang="bn-BD" dirty="0">
                <a:solidFill>
                  <a:schemeClr val="bg2">
                    <a:lumMod val="10000"/>
                  </a:schemeClr>
                </a:solidFill>
              </a:rPr>
              <a:t>৫) দুরুদ অর্থে।এ সব অর্থ আল্লাহর এ বানীতে পরিলক্ষিত হয় -</a:t>
            </a:r>
          </a:p>
          <a:p>
            <a:pPr marL="0" indent="0">
              <a:buNone/>
            </a:pPr>
            <a:r>
              <a:rPr lang="ar-SA" dirty="0">
                <a:solidFill>
                  <a:schemeClr val="bg2">
                    <a:lumMod val="10000"/>
                  </a:schemeClr>
                </a:solidFill>
              </a:rPr>
              <a:t>انّ الله و ملاءكته يصلّون على النّبى ياايّها الذين امنوا صلّو عليه و سلّموا تسليما.</a:t>
            </a:r>
            <a:r>
              <a:rPr lang="bn-BD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861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D92A6-DC3D-4D3F-9022-E8250A454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1" y="681037"/>
            <a:ext cx="4687957" cy="890381"/>
          </a:xfrm>
        </p:spPr>
        <p:txBody>
          <a:bodyPr/>
          <a:lstStyle/>
          <a:p>
            <a:r>
              <a:rPr lang="bn-BD" dirty="0">
                <a:solidFill>
                  <a:schemeClr val="accent6">
                    <a:lumMod val="50000"/>
                  </a:schemeClr>
                </a:solidFill>
              </a:rPr>
              <a:t>পারিভাষিক সংজ্ঞা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DA768-92E0-4A21-9EB9-4C6E0A69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4661" y="1825625"/>
            <a:ext cx="7262192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n-BD" dirty="0">
                <a:solidFill>
                  <a:srgbClr val="800000"/>
                </a:solidFill>
              </a:rPr>
              <a:t>নির্দিষ্ট সময়ে, নির্দিষ্ট পদ্ধতিতে আল্লাহর নির্দেশিত নির্দিষ্ট রুকনসমুহ আদায় করাকে সালাত বলে ।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n-BD" dirty="0">
                <a:solidFill>
                  <a:srgbClr val="800000"/>
                </a:solidFill>
              </a:rPr>
              <a:t> মুজামুল ওয়াসিত গ্রন্থে বলা হয়েছে ।</a:t>
            </a:r>
            <a:r>
              <a:rPr lang="ar-SA" dirty="0">
                <a:solidFill>
                  <a:srgbClr val="800000"/>
                </a:solidFill>
              </a:rPr>
              <a:t>هى العبادة المخصوصة المبىّنة حدود اوقاتها فى الشريعة .</a:t>
            </a:r>
            <a:r>
              <a:rPr lang="bn-BD" dirty="0">
                <a:solidFill>
                  <a:srgbClr val="800000"/>
                </a:solidFill>
              </a:rPr>
              <a:t>  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94D50-380B-40D9-AF96-487C0D99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1635"/>
            <a:ext cx="10515600" cy="1153503"/>
          </a:xfrm>
        </p:spPr>
        <p:txBody>
          <a:bodyPr/>
          <a:lstStyle/>
          <a:p>
            <a:pPr algn="ctr"/>
            <a:r>
              <a:rPr lang="bn-BD" dirty="0">
                <a:solidFill>
                  <a:srgbClr val="003300"/>
                </a:solidFill>
              </a:rPr>
              <a:t>নামাযের ওয়াক্ত ও সময় সীমা 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53A38-88B4-495E-A25B-BB194C341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78" y="1749286"/>
            <a:ext cx="10267122" cy="3897589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bn-BD" sz="8000" dirty="0"/>
              <a:t>ফজরঃ</a:t>
            </a:r>
            <a:r>
              <a:rPr lang="bn-BD" dirty="0"/>
              <a:t> </a:t>
            </a:r>
          </a:p>
          <a:p>
            <a:pPr algn="ctr"/>
            <a:r>
              <a:rPr lang="bn-BD" sz="4500" dirty="0"/>
              <a:t>ফজরের নামায শুরু সুবহে সাদিক হতে এবং শেষ সূর্যোদয়এর সাথে।</a:t>
            </a:r>
            <a:r>
              <a:rPr lang="bn-BD" sz="4500" b="1" dirty="0"/>
              <a:t>দলিল-</a:t>
            </a:r>
            <a:r>
              <a:rPr lang="bn-BD" sz="4500" dirty="0"/>
              <a:t>রাসুল (দঃ)এর বাণী - </a:t>
            </a:r>
          </a:p>
          <a:p>
            <a:pPr marL="0" indent="0" algn="ctr">
              <a:buNone/>
            </a:pPr>
            <a:r>
              <a:rPr lang="ar-SA" sz="4500" dirty="0"/>
              <a:t> وقت الصّلوة الصّبح من طلوع الفجر ما لم تطلع الشّمس</a:t>
            </a:r>
            <a:endParaRPr lang="bn-BD" sz="4500" dirty="0"/>
          </a:p>
          <a:p>
            <a:pPr marL="0" indent="0" algn="ctr">
              <a:buNone/>
            </a:pPr>
            <a:endParaRPr lang="bn-BD" sz="3600" dirty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endParaRPr lang="bn-BD" dirty="0"/>
          </a:p>
          <a:p>
            <a:pPr marL="0" indent="0">
              <a:buNone/>
            </a:pPr>
            <a:r>
              <a:rPr lang="bn-BD" dirty="0"/>
              <a:t>   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AB1500-7316-4725-90C7-BB9C3F294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10" y="3057510"/>
            <a:ext cx="4288517" cy="2815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CE68EE-1FA1-479B-902A-17CE233FE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83" y="3057511"/>
            <a:ext cx="4403620" cy="281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7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A397D-9B76-4834-B7BD-56DC5743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564"/>
            <a:ext cx="10515600" cy="829297"/>
          </a:xfrm>
        </p:spPr>
        <p:txBody>
          <a:bodyPr/>
          <a:lstStyle/>
          <a:p>
            <a:pPr algn="ctr"/>
            <a:r>
              <a:rPr lang="bn-BD" i="1" dirty="0">
                <a:solidFill>
                  <a:srgbClr val="C00000"/>
                </a:solidFill>
              </a:rPr>
              <a:t>যোহর 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F32BB-0638-47F5-94A9-54BB7A33A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764" y="1351722"/>
            <a:ext cx="9737035" cy="4825241"/>
          </a:xfrm>
        </p:spPr>
        <p:txBody>
          <a:bodyPr>
            <a:normAutofit/>
          </a:bodyPr>
          <a:lstStyle/>
          <a:p>
            <a:r>
              <a:rPr lang="bn-BD" sz="2400" dirty="0">
                <a:solidFill>
                  <a:schemeClr val="accent5">
                    <a:lumMod val="50000"/>
                  </a:schemeClr>
                </a:solidFill>
              </a:rPr>
              <a:t>শুরু - সর্বসম্মতিক্রমে সূর্য পশ্চিম আকাশে ঢলে পড়ার সাথে সাথে।</a:t>
            </a:r>
          </a:p>
          <a:p>
            <a:pPr marL="0" indent="0">
              <a:buNone/>
            </a:pPr>
            <a:r>
              <a:rPr lang="bn-BD" sz="2400" b="1" dirty="0">
                <a:solidFill>
                  <a:schemeClr val="tx2">
                    <a:lumMod val="50000"/>
                  </a:schemeClr>
                </a:solidFill>
              </a:rPr>
              <a:t>দলিল-</a:t>
            </a:r>
            <a:r>
              <a:rPr lang="bn-BD" sz="2400" dirty="0">
                <a:solidFill>
                  <a:schemeClr val="tx2">
                    <a:lumMod val="50000"/>
                  </a:schemeClr>
                </a:solidFill>
              </a:rPr>
              <a:t>আল্লাহর বাণী-</a:t>
            </a:r>
            <a:r>
              <a:rPr lang="ar-SA" sz="2400" dirty="0">
                <a:solidFill>
                  <a:schemeClr val="tx2">
                    <a:lumMod val="50000"/>
                  </a:schemeClr>
                </a:solidFill>
              </a:rPr>
              <a:t>اقم الصّلوة لدلوك الشّمس</a:t>
            </a:r>
            <a:r>
              <a:rPr lang="bn-BD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bn-BD" sz="2400" dirty="0">
                <a:solidFill>
                  <a:schemeClr val="accent6">
                    <a:lumMod val="50000"/>
                  </a:schemeClr>
                </a:solidFill>
              </a:rPr>
              <a:t>শেষ- ইমাম আবু হানিফা(রাঃ)এর মতে, বস্তুর প্রকৃত ছায়া দ্বিগুণ হওয়া পর্যন্ত যোহরের ওয়াক্ত অবশিষ্ট থাকে।</a:t>
            </a:r>
          </a:p>
          <a:p>
            <a:pPr marL="0" indent="0">
              <a:buNone/>
            </a:pPr>
            <a:r>
              <a:rPr lang="bn-BD" sz="2400" b="1" dirty="0">
                <a:solidFill>
                  <a:srgbClr val="7030A0"/>
                </a:solidFill>
              </a:rPr>
              <a:t>দলিল-</a:t>
            </a:r>
            <a:r>
              <a:rPr lang="bn-BD" sz="2400" dirty="0">
                <a:solidFill>
                  <a:srgbClr val="7030A0"/>
                </a:solidFill>
              </a:rPr>
              <a:t>হযরত  জাবির (রাঃ)বলেন- </a:t>
            </a:r>
            <a:r>
              <a:rPr lang="ar-SA" sz="2400" dirty="0">
                <a:solidFill>
                  <a:srgbClr val="7030A0"/>
                </a:solidFill>
              </a:rPr>
              <a:t>صلّى النّبى صلّى الله عليه و سلّم حين صار ظلّ شئ مثليه 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4EA885-B984-4772-8EB9-195643DDF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90" y="3701163"/>
            <a:ext cx="4596797" cy="2600661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A5D8EA2F-5C35-42D7-90F4-0DB249614D7F}"/>
              </a:ext>
            </a:extLst>
          </p:cNvPr>
          <p:cNvSpPr/>
          <p:nvPr/>
        </p:nvSpPr>
        <p:spPr>
          <a:xfrm>
            <a:off x="2213114" y="4479234"/>
            <a:ext cx="3271581" cy="1445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/>
              <a:t>যোহরের ওয়াক্ত শুরু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298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CC6ED-4753-4C15-9431-E24E47893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009" y="524151"/>
            <a:ext cx="4595191" cy="681797"/>
          </a:xfrm>
        </p:spPr>
        <p:txBody>
          <a:bodyPr>
            <a:normAutofit fontScale="90000"/>
          </a:bodyPr>
          <a:lstStyle/>
          <a:p>
            <a:pPr algn="ctr"/>
            <a:r>
              <a:rPr lang="bn-BD" sz="5300" dirty="0">
                <a:solidFill>
                  <a:schemeClr val="accent6">
                    <a:lumMod val="75000"/>
                  </a:schemeClr>
                </a:solidFill>
              </a:rPr>
              <a:t>আসর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10BBF-DA73-486E-B146-5F7D3432A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026" y="1096755"/>
            <a:ext cx="9670774" cy="49329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n-BD" sz="2400" dirty="0">
                <a:solidFill>
                  <a:schemeClr val="accent6">
                    <a:lumMod val="50000"/>
                  </a:schemeClr>
                </a:solidFill>
              </a:rPr>
              <a:t>শুরু- ইমামদের মতামতের আলোকে যোহরের ওয়াক্ত শেষ হলে আসর শুরু</a:t>
            </a:r>
            <a:r>
              <a:rPr lang="bn-BD" sz="2400" dirty="0"/>
              <a:t>।</a:t>
            </a:r>
          </a:p>
          <a:p>
            <a:pPr>
              <a:lnSpc>
                <a:spcPct val="110000"/>
              </a:lnSpc>
            </a:pPr>
            <a:r>
              <a:rPr lang="bn-BD" sz="2400" dirty="0">
                <a:solidFill>
                  <a:srgbClr val="FF0000"/>
                </a:solidFill>
              </a:rPr>
              <a:t>শেষ- ইমাম আবু হানিফা(রাঃ)এবং জমহুর ওলামার মতে, সূর্যাস্ত পর্যন্ত আসরের ওয়াক্ত বাকী থাকে।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n-BD" sz="2400" b="1" dirty="0">
                <a:solidFill>
                  <a:schemeClr val="accent2">
                    <a:lumMod val="50000"/>
                  </a:schemeClr>
                </a:solidFill>
              </a:rPr>
              <a:t>দলীল-</a:t>
            </a:r>
            <a:r>
              <a:rPr lang="ar-SA" sz="2400" dirty="0">
                <a:solidFill>
                  <a:schemeClr val="accent2">
                    <a:lumMod val="50000"/>
                  </a:schemeClr>
                </a:solidFill>
              </a:rPr>
              <a:t>من ادرك ركعة من العصرقبل ان تغرب الشّمس فقد ادرك العصر</a:t>
            </a:r>
            <a:r>
              <a:rPr lang="bn-BD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25FF5F-5E92-4DCC-ADD5-3057CAE69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960" y="3272424"/>
            <a:ext cx="4272170" cy="266258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738E3F6-4564-419B-92EE-314981D5A798}"/>
              </a:ext>
            </a:extLst>
          </p:cNvPr>
          <p:cNvSpPr/>
          <p:nvPr/>
        </p:nvSpPr>
        <p:spPr>
          <a:xfrm>
            <a:off x="2720009" y="4022621"/>
            <a:ext cx="2845904" cy="11794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আসরের ওয়াক্ত শুরু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41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</TotalTime>
  <Words>549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بسم الله الرحمن الرحيم</vt:lpstr>
      <vt:lpstr>পরিচিতি</vt:lpstr>
      <vt:lpstr>ছবিতে আমরা কি দেখছি ?</vt:lpstr>
      <vt:lpstr>শিখনফল</vt:lpstr>
      <vt:lpstr>নামাযের পরিচয় </vt:lpstr>
      <vt:lpstr>পারিভাষিক সংজ্ঞা </vt:lpstr>
      <vt:lpstr>নামাযের ওয়াক্ত ও সময় সীমা </vt:lpstr>
      <vt:lpstr>যোহর </vt:lpstr>
      <vt:lpstr>আসর </vt:lpstr>
      <vt:lpstr>                 মাগরিব </vt:lpstr>
      <vt:lpstr>এশা </vt:lpstr>
      <vt:lpstr> الشروط الصلوة   নামাযের শর্ত সমুহ </vt:lpstr>
      <vt:lpstr>اركان الصلوة নামাযের রুকন সমুহ </vt:lpstr>
      <vt:lpstr>মূল্যায়ন </vt:lpstr>
      <vt:lpstr>বাড়ীর কাজ</vt:lpstr>
      <vt:lpstr>আল্লাহ হাফেজ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DOEL</dc:creator>
  <cp:lastModifiedBy> </cp:lastModifiedBy>
  <cp:revision>45</cp:revision>
  <dcterms:created xsi:type="dcterms:W3CDTF">2019-10-23T12:21:21Z</dcterms:created>
  <dcterms:modified xsi:type="dcterms:W3CDTF">2019-10-24T05:54:27Z</dcterms:modified>
</cp:coreProperties>
</file>