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A5ACB-7260-4A3E-B274-B758477B1665}" type="datetimeFigureOut">
              <a:rPr lang="en-US" smtClean="0"/>
              <a:t>02-Aug-19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DD30A-FAF6-47C6-9111-AB22CDEAC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520CA-33F1-4C87-82F6-4A4D70CC63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0CAF-D81A-4902-A667-A63D954922AF}" type="datetimeFigureOut">
              <a:rPr lang="en-US" smtClean="0"/>
              <a:t>02-Aug-19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5BC-96A5-4596-AD24-53A2D936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0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0CAF-D81A-4902-A667-A63D954922AF}" type="datetimeFigureOut">
              <a:rPr lang="en-US" smtClean="0"/>
              <a:t>02-Aug-19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5BC-96A5-4596-AD24-53A2D936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2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0CAF-D81A-4902-A667-A63D954922AF}" type="datetimeFigureOut">
              <a:rPr lang="en-US" smtClean="0"/>
              <a:t>02-Aug-19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5BC-96A5-4596-AD24-53A2D936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0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0CAF-D81A-4902-A667-A63D954922AF}" type="datetimeFigureOut">
              <a:rPr lang="en-US" smtClean="0"/>
              <a:t>02-Aug-19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5BC-96A5-4596-AD24-53A2D936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1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0CAF-D81A-4902-A667-A63D954922AF}" type="datetimeFigureOut">
              <a:rPr lang="en-US" smtClean="0"/>
              <a:t>02-Aug-19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5BC-96A5-4596-AD24-53A2D936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4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0CAF-D81A-4902-A667-A63D954922AF}" type="datetimeFigureOut">
              <a:rPr lang="en-US" smtClean="0"/>
              <a:t>02-Aug-19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5BC-96A5-4596-AD24-53A2D936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8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0CAF-D81A-4902-A667-A63D954922AF}" type="datetimeFigureOut">
              <a:rPr lang="en-US" smtClean="0"/>
              <a:t>02-Aug-19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5BC-96A5-4596-AD24-53A2D936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5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0CAF-D81A-4902-A667-A63D954922AF}" type="datetimeFigureOut">
              <a:rPr lang="en-US" smtClean="0"/>
              <a:t>02-Aug-19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5BC-96A5-4596-AD24-53A2D936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8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0CAF-D81A-4902-A667-A63D954922AF}" type="datetimeFigureOut">
              <a:rPr lang="en-US" smtClean="0"/>
              <a:t>02-Aug-19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5BC-96A5-4596-AD24-53A2D936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6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0CAF-D81A-4902-A667-A63D954922AF}" type="datetimeFigureOut">
              <a:rPr lang="en-US" smtClean="0"/>
              <a:t>02-Aug-19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5BC-96A5-4596-AD24-53A2D936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0CAF-D81A-4902-A667-A63D954922AF}" type="datetimeFigureOut">
              <a:rPr lang="en-US" smtClean="0"/>
              <a:t>02-Aug-19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C65BC-96A5-4596-AD24-53A2D936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70CAF-D81A-4902-A667-A63D954922AF}" type="datetimeFigureOut">
              <a:rPr lang="en-US" smtClean="0"/>
              <a:t>02-Aug-19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C65BC-96A5-4596-AD24-53A2D9368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3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35156"/>
            <a:ext cx="900684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5" y="0"/>
            <a:ext cx="9382125" cy="6754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3150" y="5373103"/>
            <a:ext cx="6755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409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57200" y="609600"/>
            <a:ext cx="8229600" cy="5867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1800" y="19050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একক কাজ</a:t>
            </a:r>
            <a:endParaRPr lang="en-US" sz="6000" dirty="0"/>
          </a:p>
        </p:txBody>
      </p:sp>
      <p:sp>
        <p:nvSpPr>
          <p:cNvPr id="11" name="Right Arrow Callout 10"/>
          <p:cNvSpPr/>
          <p:nvPr/>
        </p:nvSpPr>
        <p:spPr>
          <a:xfrm>
            <a:off x="533400" y="3124200"/>
            <a:ext cx="609600" cy="381000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2935903"/>
            <a:ext cx="74676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একটি মূলধন জাতীয় ও মুনাফা জাতীয় লেনদেনর নাম লিখ।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78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7" y="265176"/>
            <a:ext cx="2331723" cy="18288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05200" y="4419600"/>
            <a:ext cx="2331722" cy="220370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2362200"/>
            <a:ext cx="2362200" cy="1828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434748"/>
            <a:ext cx="2362200" cy="14843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21552" y="4779262"/>
            <a:ext cx="2362200" cy="14843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১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321552" y="2534410"/>
            <a:ext cx="2362200" cy="14843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07252" y="481475"/>
            <a:ext cx="2362200" cy="14843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7200" y="4779261"/>
            <a:ext cx="2362200" cy="14843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আআ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57200" y="2534410"/>
            <a:ext cx="2362200" cy="14965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5008" y="96205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কম্পিউটার ক্রয়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43472" y="992832"/>
            <a:ext cx="2136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৩৫,০০০টাকা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971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বেতনপ্রদান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33972" y="2971800"/>
            <a:ext cx="175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৬,০০০টাকা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" y="5336785"/>
            <a:ext cx="226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আলমারি ক্রয়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542532" y="5336784"/>
            <a:ext cx="193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১৫,০০০টাকা</a:t>
            </a:r>
            <a:endParaRPr lang="en-US" sz="24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4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152400"/>
            <a:ext cx="8839200" cy="65532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17526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জোড়ায় কাজ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667000"/>
            <a:ext cx="7848600" cy="13542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তিনটি অবস্থা বিবেচনা করে লেনদেনগুলোকে বিভক্ত করে লিখ।</a:t>
            </a:r>
          </a:p>
          <a:p>
            <a:endParaRPr lang="en-US" dirty="0"/>
          </a:p>
        </p:txBody>
      </p:sp>
      <p:sp>
        <p:nvSpPr>
          <p:cNvPr id="8" name="Right Arrow Callout 7"/>
          <p:cNvSpPr/>
          <p:nvPr/>
        </p:nvSpPr>
        <p:spPr>
          <a:xfrm>
            <a:off x="332232" y="2962030"/>
            <a:ext cx="685800" cy="437661"/>
          </a:xfrm>
          <a:prstGeom prst="right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52400"/>
            <a:ext cx="9144000" cy="5809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6188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১০,০০০০০টাকা ঋণ গ্রহণ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235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"/>
            <a:ext cx="9143999" cy="6845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4864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বিক্রয় কেন্দ্র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68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8288" y="0"/>
            <a:ext cx="9162288" cy="685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81100" y="304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4800" dirty="0" smtClean="0"/>
              <a:t>ব্যবসায়ীক প্রয়োজণে ক্রয়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014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" y="135005"/>
            <a:ext cx="91440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mtClean="0"/>
              <a:t>                                                                      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576" y="-17395"/>
            <a:ext cx="9144000" cy="71280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781300" y="873146"/>
            <a:ext cx="3886200" cy="1600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লেনদেন</a:t>
            </a:r>
            <a:endParaRPr lang="en-US" sz="6000" dirty="0"/>
          </a:p>
        </p:txBody>
      </p:sp>
      <p:sp>
        <p:nvSpPr>
          <p:cNvPr id="4" name="Left-Right-Up Arrow 3"/>
          <p:cNvSpPr/>
          <p:nvPr/>
        </p:nvSpPr>
        <p:spPr>
          <a:xfrm>
            <a:off x="3048000" y="2473346"/>
            <a:ext cx="3352800" cy="1000451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8120" y="2711797"/>
            <a:ext cx="2819400" cy="7620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মূলধন জাতীয়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6370320" y="2573405"/>
            <a:ext cx="2810256" cy="90039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মুনাফা জাতীয়</a:t>
            </a:r>
            <a:endParaRPr lang="en-US" sz="3200" dirty="0"/>
          </a:p>
        </p:txBody>
      </p:sp>
      <p:sp>
        <p:nvSpPr>
          <p:cNvPr id="20" name="Rounded Rectangle 19"/>
          <p:cNvSpPr/>
          <p:nvPr/>
        </p:nvSpPr>
        <p:spPr>
          <a:xfrm>
            <a:off x="118872" y="4086445"/>
            <a:ext cx="1255776" cy="506730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আয়</a:t>
            </a:r>
            <a:endParaRPr lang="en-US" sz="3200" dirty="0"/>
          </a:p>
        </p:txBody>
      </p:sp>
      <p:sp>
        <p:nvSpPr>
          <p:cNvPr id="21" name="Rounded Rectangle 20"/>
          <p:cNvSpPr/>
          <p:nvPr/>
        </p:nvSpPr>
        <p:spPr>
          <a:xfrm>
            <a:off x="8156448" y="4148313"/>
            <a:ext cx="1033272" cy="515874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ব্যয়</a:t>
            </a:r>
            <a:endParaRPr lang="en-US" sz="3200" dirty="0"/>
          </a:p>
        </p:txBody>
      </p:sp>
      <p:sp>
        <p:nvSpPr>
          <p:cNvPr id="22" name="Rounded Rectangle 21"/>
          <p:cNvSpPr/>
          <p:nvPr/>
        </p:nvSpPr>
        <p:spPr>
          <a:xfrm>
            <a:off x="4992625" y="4101450"/>
            <a:ext cx="990600" cy="609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আয়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3291079" y="4148313"/>
            <a:ext cx="990600" cy="51587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ব্যয়</a:t>
            </a:r>
            <a:endParaRPr lang="en-US" sz="3200" dirty="0"/>
          </a:p>
        </p:txBody>
      </p:sp>
      <p:sp>
        <p:nvSpPr>
          <p:cNvPr id="9" name="Left-Right-Up Arrow 8"/>
          <p:cNvSpPr/>
          <p:nvPr/>
        </p:nvSpPr>
        <p:spPr>
          <a:xfrm>
            <a:off x="1374648" y="3438072"/>
            <a:ext cx="1916431" cy="12240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-Up Arrow 23"/>
          <p:cNvSpPr/>
          <p:nvPr/>
        </p:nvSpPr>
        <p:spPr>
          <a:xfrm>
            <a:off x="6022848" y="3503515"/>
            <a:ext cx="2133600" cy="122406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2920" y="310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2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28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9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" y="152400"/>
            <a:ext cx="8839200" cy="65532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130260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দলীয় কাজ</a:t>
            </a:r>
            <a:endParaRPr lang="en-US" sz="4800" dirty="0"/>
          </a:p>
        </p:txBody>
      </p:sp>
      <p:sp>
        <p:nvSpPr>
          <p:cNvPr id="5" name="Right Arrow Callout 4"/>
          <p:cNvSpPr/>
          <p:nvPr/>
        </p:nvSpPr>
        <p:spPr>
          <a:xfrm>
            <a:off x="484632" y="2590800"/>
            <a:ext cx="762000" cy="609600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2590800"/>
            <a:ext cx="76200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মূলধন জাতীয় ব্যয় ও মুনাফা জাতীয়ব্যয়ের পার্থক্য ছকাকারে তৈরি কর।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319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467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199"/>
            <a:ext cx="9082425" cy="7626564"/>
          </a:xfrm>
          <a:prstGeom prst="rect">
            <a:avLst/>
          </a:prstGeom>
        </p:spPr>
      </p:pic>
      <p:sp>
        <p:nvSpPr>
          <p:cNvPr id="7" name="Flowchart: Punched Tape 6"/>
          <p:cNvSpPr/>
          <p:nvPr/>
        </p:nvSpPr>
        <p:spPr>
          <a:xfrm>
            <a:off x="152400" y="76200"/>
            <a:ext cx="3566809" cy="3276600"/>
          </a:xfrm>
          <a:prstGeom prst="flowChartPunchedTap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ব্যবসায় প্রতিষ্ঠান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5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8120" y="88392"/>
            <a:ext cx="8839200" cy="67056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1143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বাড়ীর কাজ</a:t>
            </a:r>
            <a:endParaRPr lang="en-US" sz="6600" dirty="0"/>
          </a:p>
        </p:txBody>
      </p:sp>
      <p:sp>
        <p:nvSpPr>
          <p:cNvPr id="6" name="Right Arrow Callout 5"/>
          <p:cNvSpPr/>
          <p:nvPr/>
        </p:nvSpPr>
        <p:spPr>
          <a:xfrm>
            <a:off x="457200" y="3581400"/>
            <a:ext cx="762000" cy="509540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2728" y="3441192"/>
            <a:ext cx="7205472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মূলধন জাতীয় লেনদেনকে মুনাফা জাতীয় লেনদেন   ধরে হিসাব করলে ব্যবসায়ে কী প্রভাব পড়বে লিখ।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06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0"/>
            <a:ext cx="9116568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2362200" y="2872771"/>
            <a:ext cx="475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/>
              <a:t>ধন্যবাদ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4848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432"/>
            <a:ext cx="9144000" cy="81560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           </a:t>
            </a:r>
          </a:p>
          <a:p>
            <a:r>
              <a:rPr lang="bn-BD" sz="5400" dirty="0"/>
              <a:t> </a:t>
            </a:r>
            <a:r>
              <a:rPr lang="bn-BD" sz="5400" dirty="0" smtClean="0"/>
              <a:t>         </a:t>
            </a:r>
            <a:r>
              <a:rPr lang="bn-BD" sz="6000" dirty="0" smtClean="0"/>
              <a:t>পাঠ পরিচিতি</a:t>
            </a:r>
          </a:p>
          <a:p>
            <a:endParaRPr lang="bn-BD" sz="5400" dirty="0" smtClean="0"/>
          </a:p>
          <a:p>
            <a:endParaRPr lang="bn-BD" dirty="0" smtClean="0"/>
          </a:p>
          <a:p>
            <a:endParaRPr lang="bn-BD" dirty="0" smtClean="0"/>
          </a:p>
          <a:p>
            <a:r>
              <a:rPr lang="bn-BD" sz="4400" dirty="0" smtClean="0"/>
              <a:t>            </a:t>
            </a:r>
            <a:r>
              <a:rPr lang="bn-BD" sz="4800" dirty="0" smtClean="0"/>
              <a:t>হিসাব বিজ্ঞান</a:t>
            </a:r>
          </a:p>
          <a:p>
            <a:r>
              <a:rPr lang="bn-BD" sz="4800" dirty="0" smtClean="0"/>
              <a:t>           নবম শ্রেণী                     </a:t>
            </a:r>
          </a:p>
          <a:p>
            <a:r>
              <a:rPr lang="bn-BD" sz="4800" dirty="0" smtClean="0"/>
              <a:t>           মোট ছাত্রঃ ৬০</a:t>
            </a:r>
          </a:p>
          <a:p>
            <a:endParaRPr lang="bn-BD" sz="4400" dirty="0"/>
          </a:p>
          <a:p>
            <a:endParaRPr lang="bn-BD" sz="4400" dirty="0" smtClean="0"/>
          </a:p>
          <a:p>
            <a:endParaRPr lang="bn-BD" sz="4400" dirty="0"/>
          </a:p>
          <a:p>
            <a:r>
              <a:rPr lang="bn-BD" sz="4400" dirty="0" smtClean="0"/>
              <a:t>    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845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1" y="0"/>
            <a:ext cx="913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" y="-1"/>
            <a:ext cx="9064028" cy="77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24384" y="0"/>
            <a:ext cx="9144000" cy="7239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" y="1066800"/>
            <a:ext cx="896112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3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14400"/>
            <a:ext cx="79766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    </a:t>
            </a:r>
            <a:r>
              <a:rPr lang="bn-BD" sz="8000" dirty="0" smtClean="0"/>
              <a:t>পাঠ ঘোষণা</a:t>
            </a:r>
          </a:p>
          <a:p>
            <a:endParaRPr lang="bn-BD" sz="6000" dirty="0" smtClean="0"/>
          </a:p>
          <a:p>
            <a:endParaRPr lang="bn-BD" sz="6000" dirty="0" smtClean="0"/>
          </a:p>
          <a:p>
            <a:endParaRPr lang="bn-BD" dirty="0"/>
          </a:p>
          <a:p>
            <a:r>
              <a:rPr lang="bn-BD" sz="4000" dirty="0" smtClean="0"/>
              <a:t>মূলধন ও মুনাফা জাতীয় লেনদেন</a:t>
            </a:r>
            <a:endParaRPr lang="en-US" sz="4000" dirty="0"/>
          </a:p>
        </p:txBody>
      </p:sp>
      <p:sp>
        <p:nvSpPr>
          <p:cNvPr id="2" name="Snip Diagonal Corner Rectangle 1"/>
          <p:cNvSpPr/>
          <p:nvPr/>
        </p:nvSpPr>
        <p:spPr>
          <a:xfrm>
            <a:off x="0" y="27432"/>
            <a:ext cx="9144000" cy="6830568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7432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8763000" cy="76200"/>
          </a:xfrm>
        </p:spPr>
        <p:txBody>
          <a:bodyPr>
            <a:noAutofit/>
          </a:bodyPr>
          <a:lstStyle/>
          <a:p>
            <a:r>
              <a:rPr lang="bn-BD" sz="8000" dirty="0" smtClean="0"/>
              <a:t>শিখন ফল</a:t>
            </a:r>
            <a:br>
              <a:rPr lang="bn-BD" sz="8000" dirty="0" smtClean="0"/>
            </a:b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মূলধন ও মুনাফা জাতীয় লেনদেনের ধারনা বর্ননা করতে পারবে।</a:t>
            </a:r>
          </a:p>
          <a:p>
            <a:endParaRPr lang="bn-BD" sz="2400" dirty="0" smtClean="0"/>
          </a:p>
          <a:p>
            <a:endParaRPr lang="bn-BD" sz="2400" dirty="0" smtClean="0"/>
          </a:p>
          <a:p>
            <a:r>
              <a:rPr lang="bn-BD" sz="3600" dirty="0" smtClean="0"/>
              <a:t>মূলধন ও মুনাফা জাতীয়  লেনদেনের পার্থক্য বলতে পারবে</a:t>
            </a:r>
            <a:r>
              <a:rPr lang="bn-BD" sz="2400" dirty="0" smtClean="0"/>
              <a:t>।</a:t>
            </a:r>
          </a:p>
          <a:p>
            <a:endParaRPr lang="bn-BD" sz="2400" dirty="0"/>
          </a:p>
          <a:p>
            <a:r>
              <a:rPr lang="bn-BD" sz="3600" dirty="0" smtClean="0"/>
              <a:t>মূলধন ও মুনাফা জাতীলেনদেনেরপার্থক্যকরনের প্রয়োজনীয়তা বুঝিয়ে বলতে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18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484120" y="893064"/>
            <a:ext cx="4114800" cy="152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লেনদেন হতে সুবিধা ভোগ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2606040" y="4713732"/>
            <a:ext cx="4114800" cy="1143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লেনদেনের টাকার পরিমাণ 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2599944" y="2667000"/>
            <a:ext cx="4114800" cy="1600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লেনদেনের পুনঃরাবৃত্তি/ সংখ্যা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28600" y="1219200"/>
            <a:ext cx="21336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দীর্ঘমেয়াদী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894576" y="4828032"/>
            <a:ext cx="2133600" cy="9144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ছোট অংকের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22504" y="4713732"/>
            <a:ext cx="21336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বড় অংকের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22504" y="2971800"/>
            <a:ext cx="2133600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অনিয়মিত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8000" y="3058668"/>
            <a:ext cx="2133600" cy="9144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নিয়মিত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858000" y="1219200"/>
            <a:ext cx="2133600" cy="9144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স্বল্পমেয়াদী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5239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মূলধন ও মুনাফা জাতীয় লেনদেনের ধারনা</a:t>
            </a:r>
            <a:endParaRPr lang="en-US" sz="3200" dirty="0"/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31920" y="58567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717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190</Words>
  <Application>Microsoft Office PowerPoint</Application>
  <PresentationFormat>On-screen Show (4:3)</PresentationFormat>
  <Paragraphs>68</Paragraphs>
  <Slides>20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Windows User</cp:lastModifiedBy>
  <cp:revision>5</cp:revision>
  <dcterms:created xsi:type="dcterms:W3CDTF">2014-05-20T05:46:40Z</dcterms:created>
  <dcterms:modified xsi:type="dcterms:W3CDTF">2019-08-02T13:40:54Z</dcterms:modified>
</cp:coreProperties>
</file>